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6" r:id="rId2"/>
  </p:sldMasterIdLst>
  <p:notesMasterIdLst>
    <p:notesMasterId r:id="rId9"/>
  </p:notesMasterIdLst>
  <p:sldIdLst>
    <p:sldId id="276" r:id="rId3"/>
    <p:sldId id="278" r:id="rId4"/>
    <p:sldId id="264" r:id="rId5"/>
    <p:sldId id="263" r:id="rId6"/>
    <p:sldId id="268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0"/>
    <p:restoredTop sz="96327"/>
  </p:normalViewPr>
  <p:slideViewPr>
    <p:cSldViewPr snapToGrid="0">
      <p:cViewPr varScale="1">
        <p:scale>
          <a:sx n="138" d="100"/>
          <a:sy n="138" d="100"/>
        </p:scale>
        <p:origin x="200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5A04C-601E-7B44-85EE-0156126A03B4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FF522-0A46-C548-AD4B-9EE58AFB4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32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Comments from patients:</a:t>
            </a:r>
          </a:p>
          <a:p>
            <a:r>
              <a:rPr lang="en-US" dirty="0"/>
              <a:t>“Dr. Zheng's 3 best qualities: he is knowledgeable, he listens, and he cares. Highest marks without question!”</a:t>
            </a:r>
          </a:p>
          <a:p>
            <a:r>
              <a:rPr lang="en-US" dirty="0"/>
              <a:t>“Dr. Zheng was one of the best doctor's I've had. It felt like he was actually listening to what I was telling him.”</a:t>
            </a:r>
          </a:p>
          <a:p>
            <a:r>
              <a:rPr lang="en-US" dirty="0"/>
              <a:t>Multiple “Dr. Zheng is the best!”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7DFD0-DCB4-3C4A-A746-6D1BAA8099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492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Comments from patients:</a:t>
            </a:r>
          </a:p>
          <a:p>
            <a:r>
              <a:rPr lang="en-US" dirty="0"/>
              <a:t>“She has a wonderful way of putting patients at ease and communicates very well as she is also a good listener! I am grateful to be in her care!”</a:t>
            </a:r>
          </a:p>
          <a:p>
            <a:r>
              <a:rPr lang="en-US" dirty="0"/>
              <a:t>“I drive 1 1/2 hours to see Dr Tartar since my move. I continue to do so because I have 100 percent confidence in her skills and knowledge plus she is such a nice person to boot!”</a:t>
            </a:r>
          </a:p>
          <a:p>
            <a:r>
              <a:rPr lang="en-US" dirty="0"/>
              <a:t>“Dr. Tarter has excellent communication skills. She's knowledgeable, informative, reassuring, and compassionate.  I think she is an exceptional doctor.”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7DFD0-DCB4-3C4A-A746-6D1BAA8099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9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Comments from patients:</a:t>
            </a:r>
          </a:p>
          <a:p>
            <a:r>
              <a:rPr lang="en-US" dirty="0"/>
              <a:t>“There are not enough superlatives to describe the excellent care we receive from Dr. Guerrero. He is simply the best! He should train doctors worldwide.”</a:t>
            </a:r>
          </a:p>
          <a:p>
            <a:r>
              <a:rPr lang="en-US" dirty="0"/>
              <a:t>“The best Dr. That I have had in the last 30 years”</a:t>
            </a:r>
          </a:p>
          <a:p>
            <a:r>
              <a:rPr lang="en-US" dirty="0"/>
              <a:t>“Dr. Guerrero is a consummate professional”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7DFD0-DCB4-3C4A-A746-6D1BAA8099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59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Comments from patients:</a:t>
            </a:r>
          </a:p>
          <a:p>
            <a:r>
              <a:rPr lang="en-US" dirty="0"/>
              <a:t>“The very best doctor anyone could want.”</a:t>
            </a:r>
          </a:p>
          <a:p>
            <a:r>
              <a:rPr lang="en-US" dirty="0"/>
              <a:t>“I'm 85 and over my years she's one of the best doctors I've ever had. Excellent doctor.”</a:t>
            </a:r>
          </a:p>
          <a:p>
            <a:r>
              <a:rPr lang="en-US" dirty="0"/>
              <a:t>“Dr. </a:t>
            </a:r>
            <a:r>
              <a:rPr lang="en-US" dirty="0" err="1"/>
              <a:t>Bukka</a:t>
            </a:r>
            <a:r>
              <a:rPr lang="en-US" dirty="0"/>
              <a:t> is such a incredible asset to UCD.  Her vast knowledge and caring are always comforting to me. She is a cut to the chase doctor and I love that. When I ask her a question I get an honest direct answer. UCD is fortunate to have her on staff”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7DFD0-DCB4-3C4A-A746-6D1BAA8099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195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7DFD0-DCB4-3C4A-A746-6D1BAA8099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771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380F4-E1AC-418B-8D28-DE5F826D5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B343E9-3D4C-4F33-BFBA-9C7B6D4C2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01851-8392-48D3-B55A-9876B6951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E599A-8CA8-4AA9-9280-725FD48FF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FD519-343C-460E-85FF-96624825C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3F30C7-6128-42A0-8DB1-B92EB27780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6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8810E-101F-492D-BA38-5006094E2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3A416C-6BE9-49BF-8AF9-CA5922D0F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A6B9E-EC69-4AC5-9AFA-B86167531D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F69B-901A-419C-93EB-89F07A2DC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64A0E-9EDA-40A6-9860-9A7A3CD5E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3F30C7-6128-42A0-8DB1-B92EB27780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040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4688C8-D5DB-4DC9-A16D-BC09862C0A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F3A455-1CE1-4083-9A62-370AC2212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CA8B7-9566-4AB5-A39A-33223A052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17506-F288-4BA0-B594-BA05DD91E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92B15-E74C-4B9C-87EC-8BC0B01E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3F30C7-6128-42A0-8DB1-B92EB27780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856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2EAC75-4F62-F74C-A6C0-E87B71094265}"/>
              </a:ext>
            </a:extLst>
          </p:cNvPr>
          <p:cNvSpPr/>
          <p:nvPr userDrawn="1"/>
        </p:nvSpPr>
        <p:spPr>
          <a:xfrm>
            <a:off x="0" y="2803617"/>
            <a:ext cx="12192000" cy="40543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oxima Nova Light" pitchFamily="50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851992-6C00-CD42-BDF3-2681FAD58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61362" y="659003"/>
            <a:ext cx="8154714" cy="94964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0" i="0">
                <a:solidFill>
                  <a:schemeClr val="accent6"/>
                </a:solidFill>
                <a:latin typeface="Proxima Nova Light" pitchFamily="50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Department or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4D0EED-109D-C04F-8385-AA0DCCE5D2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048" y="628181"/>
            <a:ext cx="2401246" cy="111412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3AAE5A-4923-2548-8F07-82C0836B6BFA}"/>
              </a:ext>
            </a:extLst>
          </p:cNvPr>
          <p:cNvCxnSpPr>
            <a:cxnSpLocks/>
          </p:cNvCxnSpPr>
          <p:nvPr userDrawn="1"/>
        </p:nvCxnSpPr>
        <p:spPr>
          <a:xfrm flipV="1">
            <a:off x="3394953" y="243192"/>
            <a:ext cx="0" cy="1779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5CE8D78-E84C-C949-BEC3-8436AECAFE93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760640" y="5512753"/>
            <a:ext cx="4699966" cy="1046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600" b="0" i="0">
                <a:solidFill>
                  <a:schemeClr val="bg1"/>
                </a:solidFill>
                <a:latin typeface="Proxima Nova Light" pitchFamily="50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Author / Presenter Name</a:t>
            </a:r>
            <a:br>
              <a:rPr lang="en-US" dirty="0"/>
            </a:br>
            <a:r>
              <a:rPr lang="en-US" dirty="0"/>
              <a:t>Credentials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582DEE-0045-134B-90B0-797BD6AF73B4}"/>
              </a:ext>
            </a:extLst>
          </p:cNvPr>
          <p:cNvCxnSpPr/>
          <p:nvPr userDrawn="1"/>
        </p:nvCxnSpPr>
        <p:spPr>
          <a:xfrm flipV="1">
            <a:off x="3394953" y="243191"/>
            <a:ext cx="0" cy="2412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8941DD6-CE9E-8F44-9AD6-E7111856149F}"/>
              </a:ext>
            </a:extLst>
          </p:cNvPr>
          <p:cNvSpPr/>
          <p:nvPr userDrawn="1"/>
        </p:nvSpPr>
        <p:spPr>
          <a:xfrm>
            <a:off x="1" y="2803616"/>
            <a:ext cx="12192000" cy="5700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oxima Nova Light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340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C38FE09-E837-5C49-811E-AFA5ADF893BE}"/>
              </a:ext>
            </a:extLst>
          </p:cNvPr>
          <p:cNvGrpSpPr/>
          <p:nvPr userDrawn="1"/>
        </p:nvGrpSpPr>
        <p:grpSpPr>
          <a:xfrm>
            <a:off x="-4763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DD2DE2C-51B5-C74B-8D47-393E81EF330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99000">
                  <a:srgbClr val="0C488B">
                    <a:lumMod val="28000"/>
                  </a:srgbClr>
                </a:gs>
                <a:gs pos="20000">
                  <a:schemeClr val="bg2">
                    <a:lumMod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Background pattern&#10;&#10;Description automatically generated">
              <a:extLst>
                <a:ext uri="{FF2B5EF4-FFF2-40B4-BE49-F238E27FC236}">
                  <a16:creationId xmlns:a16="http://schemas.microsoft.com/office/drawing/2014/main" id="{B45D78DB-296F-E04F-B3DC-2C3EB0F410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alphaModFix amt="3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" t="8333" r="617" b="8382"/>
            <a:stretch/>
          </p:blipFill>
          <p:spPr>
            <a:xfrm>
              <a:off x="0" y="0"/>
              <a:ext cx="12192000" cy="68539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1" y="3514042"/>
            <a:ext cx="9189528" cy="23876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2892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ater t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060C5-3258-E844-B6A0-009691DEB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20463-723C-D349-AEDE-84E0C7F9D9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4D247C-58D2-474B-91E2-BBAC65B60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5539978" cy="1237262"/>
          </a:xfrm>
          <a:prstGeom prst="rect">
            <a:avLst/>
          </a:prstGeom>
          <a:solidFill>
            <a:srgbClr val="022851"/>
          </a:solidFill>
        </p:spPr>
        <p:txBody>
          <a:bodyPr wrap="none" lIns="457200" tIns="365760" rIns="457200" bIns="365760" anchor="ctr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headline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901C97-31D1-CC44-A558-FA34680A494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677400" cy="4351338"/>
          </a:xfrm>
        </p:spPr>
        <p:txBody>
          <a:bodyPr>
            <a:noAutofit/>
          </a:bodyPr>
          <a:lstStyle>
            <a:lvl1pPr>
              <a:buClr>
                <a:srgbClr val="FFC0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F8972300-AD29-6448-B596-FCD301A0E9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57"/>
          <a:stretch/>
        </p:blipFill>
        <p:spPr>
          <a:xfrm>
            <a:off x="11049000" y="0"/>
            <a:ext cx="1138237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5DF8808-502E-C04B-9E21-22A9C6A6E9D2}"/>
              </a:ext>
            </a:extLst>
          </p:cNvPr>
          <p:cNvSpPr/>
          <p:nvPr userDrawn="1"/>
        </p:nvSpPr>
        <p:spPr>
          <a:xfrm>
            <a:off x="11734800" y="170461"/>
            <a:ext cx="304800" cy="3868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80BF82-EF12-3849-8EA2-F47CA9685A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74274" y="1984113"/>
            <a:ext cx="3625851" cy="17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04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ater tow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47357EF-2217-314E-A3B7-0E562A167F6B}"/>
              </a:ext>
            </a:extLst>
          </p:cNvPr>
          <p:cNvGrpSpPr/>
          <p:nvPr userDrawn="1"/>
        </p:nvGrpSpPr>
        <p:grpSpPr>
          <a:xfrm>
            <a:off x="-4763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08EC492-726B-884F-835C-1261316BA77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99000">
                  <a:srgbClr val="0C488B">
                    <a:lumMod val="28000"/>
                  </a:srgbClr>
                </a:gs>
                <a:gs pos="20000">
                  <a:schemeClr val="bg2">
                    <a:lumMod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Background pattern&#10;&#10;Description automatically generated">
              <a:extLst>
                <a:ext uri="{FF2B5EF4-FFF2-40B4-BE49-F238E27FC236}">
                  <a16:creationId xmlns:a16="http://schemas.microsoft.com/office/drawing/2014/main" id="{8C967882-4208-6643-A5C0-F6025D7825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alphaModFix amt="3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" t="8333" r="617" b="8382"/>
            <a:stretch/>
          </p:blipFill>
          <p:spPr>
            <a:xfrm>
              <a:off x="0" y="0"/>
              <a:ext cx="12192000" cy="6853989"/>
            </a:xfrm>
            <a:prstGeom prst="rect">
              <a:avLst/>
            </a:prstGeom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FB95FD-0E29-FA44-A2C6-A28840FE0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A20463-723C-D349-AEDE-84E0C7F9D9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7F7F6E-3265-CD40-AA33-3A2F6F453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5539978" cy="1237262"/>
          </a:xfrm>
          <a:prstGeom prst="rect">
            <a:avLst/>
          </a:prstGeom>
          <a:solidFill>
            <a:srgbClr val="022851"/>
          </a:solidFill>
        </p:spPr>
        <p:txBody>
          <a:bodyPr wrap="none" lIns="457200" tIns="365760" rIns="457200" bIns="365760" anchor="ctr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headline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878289E-41E1-3C46-95D3-737C7110FEA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677400" cy="4351338"/>
          </a:xfrm>
        </p:spPr>
        <p:txBody>
          <a:bodyPr>
            <a:noAutofit/>
          </a:bodyPr>
          <a:lstStyle>
            <a:lvl1pPr>
              <a:buClr>
                <a:srgbClr val="FFC000"/>
              </a:buCl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A0A846B0-0CF9-2148-8A1B-949709D7A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06" t="60000"/>
          <a:stretch/>
        </p:blipFill>
        <p:spPr>
          <a:xfrm>
            <a:off x="10896600" y="4114800"/>
            <a:ext cx="1290637" cy="274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668F3B-271E-F343-BD7D-8ECE701071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7114" y="2022486"/>
            <a:ext cx="3773346" cy="18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71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2EAC75-4F62-F74C-A6C0-E87B71094265}"/>
              </a:ext>
            </a:extLst>
          </p:cNvPr>
          <p:cNvSpPr/>
          <p:nvPr userDrawn="1"/>
        </p:nvSpPr>
        <p:spPr>
          <a:xfrm>
            <a:off x="0" y="2803617"/>
            <a:ext cx="12192000" cy="40543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oxima Nova Light" pitchFamily="50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851992-6C00-CD42-BDF3-2681FAD58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61362" y="659003"/>
            <a:ext cx="8154714" cy="94964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0" i="0">
                <a:solidFill>
                  <a:schemeClr val="accent6"/>
                </a:solidFill>
                <a:latin typeface="Proxima Nova Light" pitchFamily="50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Department or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4D0EED-109D-C04F-8385-AA0DCCE5D2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048" y="628181"/>
            <a:ext cx="2401246" cy="111412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3AAE5A-4923-2548-8F07-82C0836B6BFA}"/>
              </a:ext>
            </a:extLst>
          </p:cNvPr>
          <p:cNvCxnSpPr>
            <a:cxnSpLocks/>
          </p:cNvCxnSpPr>
          <p:nvPr userDrawn="1"/>
        </p:nvCxnSpPr>
        <p:spPr>
          <a:xfrm flipV="1">
            <a:off x="3394953" y="243192"/>
            <a:ext cx="0" cy="1779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5CE8D78-E84C-C949-BEC3-8436AECAFE93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760640" y="5512753"/>
            <a:ext cx="4699966" cy="1046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600" b="0" i="0">
                <a:solidFill>
                  <a:schemeClr val="bg1"/>
                </a:solidFill>
                <a:latin typeface="Proxima Nova Light" pitchFamily="50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Author / Presenter Name</a:t>
            </a:r>
            <a:br>
              <a:rPr lang="en-US" dirty="0"/>
            </a:br>
            <a:r>
              <a:rPr lang="en-US" dirty="0"/>
              <a:t>Credentials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582DEE-0045-134B-90B0-797BD6AF73B4}"/>
              </a:ext>
            </a:extLst>
          </p:cNvPr>
          <p:cNvCxnSpPr/>
          <p:nvPr userDrawn="1"/>
        </p:nvCxnSpPr>
        <p:spPr>
          <a:xfrm flipV="1">
            <a:off x="3394953" y="243191"/>
            <a:ext cx="0" cy="2412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8941DD6-CE9E-8F44-9AD6-E7111856149F}"/>
              </a:ext>
            </a:extLst>
          </p:cNvPr>
          <p:cNvSpPr/>
          <p:nvPr userDrawn="1"/>
        </p:nvSpPr>
        <p:spPr>
          <a:xfrm>
            <a:off x="1" y="2803616"/>
            <a:ext cx="12192000" cy="5700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oxima Nova Light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968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2E42C05-9D2B-6542-B366-8DA24F1DEBA0}"/>
              </a:ext>
            </a:extLst>
          </p:cNvPr>
          <p:cNvSpPr/>
          <p:nvPr userDrawn="1"/>
        </p:nvSpPr>
        <p:spPr>
          <a:xfrm>
            <a:off x="-1524" y="0"/>
            <a:ext cx="12193524" cy="33736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oxima Nova Light" pitchFamily="50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A6774B9-7EC6-864E-9952-54CD236A7C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96230" y="2130878"/>
            <a:ext cx="9144000" cy="94964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0" i="0">
                <a:solidFill>
                  <a:schemeClr val="bg1"/>
                </a:solidFill>
                <a:latin typeface="Proxima Nova Light" pitchFamily="50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Divider Layout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C663AEB-9E08-5746-8BDC-9D192E9D68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96230" y="3657600"/>
            <a:ext cx="9144000" cy="20925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accent6"/>
                </a:solidFill>
                <a:latin typeface="Proxima Nova Light" pitchFamily="50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Description of program might go here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</a:t>
            </a:r>
          </a:p>
        </p:txBody>
      </p:sp>
    </p:spTree>
    <p:extLst>
      <p:ext uri="{BB962C8B-B14F-4D97-AF65-F5344CB8AC3E}">
        <p14:creationId xmlns:p14="http://schemas.microsoft.com/office/powerpoint/2010/main" val="3956896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add picture or ins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F0771791-6B4A-454F-9372-296F62762D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611206" y="1439681"/>
            <a:ext cx="3974124" cy="4375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>
                <a:latin typeface="Proxima Nova Light" pitchFamily="50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E42C05-9D2B-6542-B366-8DA24F1DEBA0}"/>
              </a:ext>
            </a:extLst>
          </p:cNvPr>
          <p:cNvSpPr/>
          <p:nvPr userDrawn="1"/>
        </p:nvSpPr>
        <p:spPr>
          <a:xfrm>
            <a:off x="-1524" y="1"/>
            <a:ext cx="12193524" cy="10902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oxima Nova Light" pitchFamily="50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A6774B9-7EC6-864E-9952-54CD236A7C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96230" y="427982"/>
            <a:ext cx="9144000" cy="45124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0" i="0">
                <a:solidFill>
                  <a:schemeClr val="bg1"/>
                </a:solidFill>
                <a:latin typeface="Proxima Nova Light" pitchFamily="50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Topic Title About This Length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F7DB34-BFA4-EA47-9F18-3B2D3C2EFA01}"/>
              </a:ext>
            </a:extLst>
          </p:cNvPr>
          <p:cNvCxnSpPr/>
          <p:nvPr userDrawn="1"/>
        </p:nvCxnSpPr>
        <p:spPr>
          <a:xfrm flipV="1">
            <a:off x="1205464" y="243191"/>
            <a:ext cx="0" cy="2412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5EF1015-71D5-E142-80AE-622693A1EE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96230" y="1428814"/>
            <a:ext cx="5699162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accent6"/>
                </a:solidFill>
                <a:latin typeface="Proxima Nova Light" pitchFamily="50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Description of program might go here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4070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2E42C05-9D2B-6542-B366-8DA24F1DEBA0}"/>
              </a:ext>
            </a:extLst>
          </p:cNvPr>
          <p:cNvSpPr/>
          <p:nvPr userDrawn="1"/>
        </p:nvSpPr>
        <p:spPr>
          <a:xfrm>
            <a:off x="-1524" y="1"/>
            <a:ext cx="12193524" cy="10902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oxima Nova Light" pitchFamily="50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A6774B9-7EC6-864E-9952-54CD236A7C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96230" y="427982"/>
            <a:ext cx="9144000" cy="45124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0" i="0">
                <a:solidFill>
                  <a:schemeClr val="bg1"/>
                </a:solidFill>
                <a:latin typeface="Proxima Nova Light" pitchFamily="50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Topic Title About This Length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F7DB34-BFA4-EA47-9F18-3B2D3C2EFA01}"/>
              </a:ext>
            </a:extLst>
          </p:cNvPr>
          <p:cNvCxnSpPr/>
          <p:nvPr userDrawn="1"/>
        </p:nvCxnSpPr>
        <p:spPr>
          <a:xfrm flipV="1">
            <a:off x="1205464" y="243191"/>
            <a:ext cx="0" cy="2412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6266839-3768-1640-AAC7-EC1829D980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96230" y="1428814"/>
            <a:ext cx="9972224" cy="445947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85000"/>
              <a:buFont typeface="Wingdings" panose="05000000000000000000" pitchFamily="2" charset="2"/>
              <a:buChar char="§"/>
              <a:defRPr sz="2000" b="0" i="0">
                <a:solidFill>
                  <a:schemeClr val="accent6"/>
                </a:solidFill>
                <a:latin typeface="Proxima Nova Light" pitchFamily="50" charset="0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Proxima Nova Light" panose="02000506030000020004" pitchFamily="2" charset="0"/>
              <a:buChar char="–"/>
              <a:tabLst/>
              <a:defRPr sz="2000" b="0" i="0">
                <a:solidFill>
                  <a:schemeClr val="accent6"/>
                </a:solidFill>
                <a:latin typeface="Proxima Nova Light" pitchFamily="50" charset="0"/>
                <a:cs typeface="Arial" panose="020B0604020202020204" pitchFamily="34" charset="0"/>
              </a:defRPr>
            </a:lvl2pPr>
            <a:lvl3pPr marL="914400" indent="0">
              <a:buNone/>
              <a:defRPr b="0" i="0">
                <a:solidFill>
                  <a:srgbClr val="150221"/>
                </a:solidFill>
                <a:latin typeface="Proxima Nova A Thin" panose="02000506030000020004" pitchFamily="2" charset="0"/>
              </a:defRPr>
            </a:lvl3pPr>
            <a:lvl4pPr>
              <a:defRPr b="0" i="0">
                <a:solidFill>
                  <a:srgbClr val="150221"/>
                </a:solidFill>
                <a:latin typeface="Gibson Light" panose="02000000000000000000" pitchFamily="2" charset="77"/>
              </a:defRPr>
            </a:lvl4pPr>
            <a:lvl5pPr>
              <a:defRPr b="0" i="0">
                <a:solidFill>
                  <a:srgbClr val="150221"/>
                </a:solidFill>
                <a:latin typeface="Gibson Light" panose="02000000000000000000" pitchFamily="2" charset="77"/>
              </a:defRPr>
            </a:lvl5pPr>
          </a:lstStyle>
          <a:p>
            <a:pPr lvl="0"/>
            <a:r>
              <a:rPr lang="en-US" dirty="0"/>
              <a:t>Introduction to a series of bullets points to make important points about the program or what you feel is important to say here. Important points about the program.</a:t>
            </a:r>
          </a:p>
          <a:p>
            <a:pPr lvl="1"/>
            <a:r>
              <a:rPr lang="en-US" dirty="0"/>
              <a:t>Text is here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Important points about the program or what you feel is important to say here.</a:t>
            </a:r>
          </a:p>
          <a:p>
            <a:pPr lvl="1"/>
            <a:r>
              <a:rPr lang="en-US" dirty="0"/>
              <a:t>Text is here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Series of bullets points to make important points about the program or what you feel is important to say here.</a:t>
            </a:r>
          </a:p>
        </p:txBody>
      </p:sp>
    </p:spTree>
    <p:extLst>
      <p:ext uri="{BB962C8B-B14F-4D97-AF65-F5344CB8AC3E}">
        <p14:creationId xmlns:p14="http://schemas.microsoft.com/office/powerpoint/2010/main" val="226464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C0B59-71D8-4113-80DB-BEAFA8C51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B8E46-492D-44EC-9A93-C6189F5AE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3DCD2-786D-489B-87F4-2863D4481D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A65B8-E445-46CE-A2AC-7E2CC7C0C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89F72-F4C2-423B-ADFD-91C73E064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3F30C7-6128-42A0-8DB1-B92EB27780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564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add picture or ins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B6310ABD-CBF5-8F4E-9E70-319A0E90437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611206" y="1439681"/>
            <a:ext cx="3974124" cy="4375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>
                <a:latin typeface="Proxima Nova Light" pitchFamily="50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A6774B9-7EC6-864E-9952-54CD236A7C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96230" y="427982"/>
            <a:ext cx="9144000" cy="45124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0" i="0">
                <a:solidFill>
                  <a:schemeClr val="accent6"/>
                </a:solidFill>
                <a:latin typeface="Proxima Nova Light" pitchFamily="50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Page Title Topic Continued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F7DB34-BFA4-EA47-9F18-3B2D3C2EFA01}"/>
              </a:ext>
            </a:extLst>
          </p:cNvPr>
          <p:cNvCxnSpPr/>
          <p:nvPr userDrawn="1"/>
        </p:nvCxnSpPr>
        <p:spPr>
          <a:xfrm flipV="1">
            <a:off x="1205464" y="243191"/>
            <a:ext cx="0" cy="2412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F7E0925-4366-4240-A1BE-1952A244026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96230" y="1428813"/>
            <a:ext cx="5699162" cy="43213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accent6"/>
                </a:solidFill>
                <a:latin typeface="Proxima Nova Light" pitchFamily="50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Description of program might go here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</a:t>
            </a:r>
          </a:p>
          <a:p>
            <a:endParaRPr lang="en-US" dirty="0"/>
          </a:p>
          <a:p>
            <a:r>
              <a:rPr lang="en-US" dirty="0"/>
              <a:t>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6073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yp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EA6774B9-7EC6-864E-9952-54CD236A7C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96230" y="427982"/>
            <a:ext cx="9144000" cy="45124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0" i="0">
                <a:solidFill>
                  <a:schemeClr val="accent6"/>
                </a:solidFill>
                <a:latin typeface="Proxima Nova Light" pitchFamily="50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Page Title Topic Continued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F7DB34-BFA4-EA47-9F18-3B2D3C2EFA01}"/>
              </a:ext>
            </a:extLst>
          </p:cNvPr>
          <p:cNvCxnSpPr/>
          <p:nvPr userDrawn="1"/>
        </p:nvCxnSpPr>
        <p:spPr>
          <a:xfrm flipV="1">
            <a:off x="1205464" y="243191"/>
            <a:ext cx="0" cy="2412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F60ACC-01D8-D74A-A59F-79FE2FA961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96230" y="1428814"/>
            <a:ext cx="9972224" cy="445947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85000"/>
              <a:buFont typeface="Wingdings" panose="05000000000000000000" pitchFamily="2" charset="2"/>
              <a:buChar char="§"/>
              <a:defRPr sz="2000" b="0" i="0">
                <a:solidFill>
                  <a:schemeClr val="accent6"/>
                </a:solidFill>
                <a:latin typeface="Proxima Nova Light" pitchFamily="50" charset="0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Proxima Nova Light" panose="02000506030000020004" pitchFamily="2" charset="0"/>
              <a:buChar char="–"/>
              <a:tabLst/>
              <a:defRPr sz="2000" b="0" i="0">
                <a:solidFill>
                  <a:schemeClr val="accent6"/>
                </a:solidFill>
                <a:latin typeface="Proxima Nova Light" pitchFamily="50" charset="0"/>
                <a:cs typeface="Arial" panose="020B0604020202020204" pitchFamily="34" charset="0"/>
              </a:defRPr>
            </a:lvl2pPr>
            <a:lvl3pPr marL="914400" indent="0">
              <a:buNone/>
              <a:defRPr b="0" i="0">
                <a:solidFill>
                  <a:srgbClr val="150221"/>
                </a:solidFill>
                <a:latin typeface="Proxima Nova A Thin" panose="02000506030000020004" pitchFamily="2" charset="0"/>
              </a:defRPr>
            </a:lvl3pPr>
            <a:lvl4pPr>
              <a:defRPr b="0" i="0">
                <a:solidFill>
                  <a:srgbClr val="150221"/>
                </a:solidFill>
                <a:latin typeface="Gibson Light" panose="02000000000000000000" pitchFamily="2" charset="77"/>
              </a:defRPr>
            </a:lvl4pPr>
            <a:lvl5pPr>
              <a:defRPr b="0" i="0">
                <a:solidFill>
                  <a:srgbClr val="150221"/>
                </a:solidFill>
                <a:latin typeface="Gibson Light" panose="02000000000000000000" pitchFamily="2" charset="77"/>
              </a:defRPr>
            </a:lvl5pPr>
          </a:lstStyle>
          <a:p>
            <a:pPr lvl="0"/>
            <a:r>
              <a:rPr lang="en-US" dirty="0"/>
              <a:t>Introduction to a series of bullets points to make important points about the program or what you feel is important to say here. Important points about the program.</a:t>
            </a:r>
          </a:p>
          <a:p>
            <a:pPr lvl="1"/>
            <a:r>
              <a:rPr lang="en-US" dirty="0"/>
              <a:t>Text is here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Important points about the program or what you feel is important to say here.</a:t>
            </a:r>
          </a:p>
          <a:p>
            <a:pPr lvl="1"/>
            <a:r>
              <a:rPr lang="en-US" dirty="0"/>
              <a:t>Text is here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Series of bullets points to make important points about the program or what you feel is important to say here.</a:t>
            </a:r>
          </a:p>
        </p:txBody>
      </p:sp>
    </p:spTree>
    <p:extLst>
      <p:ext uri="{BB962C8B-B14F-4D97-AF65-F5344CB8AC3E}">
        <p14:creationId xmlns:p14="http://schemas.microsoft.com/office/powerpoint/2010/main" val="12839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4AA84-5DD5-4887-86E8-48336705A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C5B1B-3609-42C7-B384-E8FCC19C0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59722-AD2F-4B2E-93BD-3F704D03B6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2659C-0E5E-4D36-B93F-A5A51DB99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5CBE9-3C21-4F66-B15B-EE544291E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3F30C7-6128-42A0-8DB1-B92EB27780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067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CE8F1-DEB4-4A4D-B0E8-6CA06548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2A4E0-678D-4E81-A48D-EEDAF04AD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32EB5-6059-4137-8638-A7FF0DBFC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65CCF-7880-4FF1-AB97-D651317F7A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5D612-C067-412F-AEE5-4E20C66A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676ED-9391-4626-89B3-F697FDA61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3F30C7-6128-42A0-8DB1-B92EB27780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331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99353-38DE-4F8E-87EE-003E1EF67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FC013-9061-4854-B7CD-B84B6EC21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BEC7E4-C779-474F-878B-6577CA0D6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94EF1E-0360-4C20-B23A-E1A1DC2FB0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68AD81-D204-4220-8D69-2A3EC496CB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B7D02C-49DA-485F-8D98-3B00DBBA08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2DAAB5-218D-4DF8-8839-4A5F630DF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D598E-A025-4802-A50E-E38C205C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3F30C7-6128-42A0-8DB1-B92EB27780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65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9897D-C13B-45FA-BCFC-C08513B71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FE6AE-D6DC-4BF0-B7A6-45B3F15DD0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A23154-982E-407E-874E-55A2936A1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8C7BC-D397-4DC8-8E14-4B04FA00B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3F30C7-6128-42A0-8DB1-B92EB27780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840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9F4309-598B-4448-A802-5815DA425E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CA79B8-4A30-4C4D-AEAE-D4EB581DD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C7004-7F51-4819-BFEC-397F3762F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3F30C7-6128-42A0-8DB1-B92EB27780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20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D2663-C5EC-4DBC-AA98-50379384D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E1072-17E7-44E5-9D4C-AACFCFF66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7970F3-98D9-4538-8BFC-BBA65C368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277220-F525-4F95-9A98-2F1369B0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BFA6B-64B7-4D84-A1DF-89F669417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389B4-AF85-437D-8807-8BC4982B8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3F30C7-6128-42A0-8DB1-B92EB27780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96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844E-DF42-4B07-9425-0A2239FCD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8077E4-799C-4E71-A99E-384F37EC26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05EE1-9515-4944-8CDC-C9B8B5A3D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09826-527F-473F-88D2-C887033296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A559F-577B-4B5D-B58A-DB4E3BA77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BF5CC-CBBA-4EA7-859E-757F17FF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3F30C7-6128-42A0-8DB1-B92EB27780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20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C9936C-AA25-4943-9924-15105BF74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73438-31F7-4032-B832-BF2043E8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469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0FAAFB-31ED-7348-8C91-067AEE5A8DC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90983" y="6300995"/>
            <a:ext cx="1205866" cy="55949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8A51C4B-8F60-E047-B767-F262E23C0E5C}"/>
              </a:ext>
            </a:extLst>
          </p:cNvPr>
          <p:cNvSpPr txBox="1">
            <a:spLocks/>
          </p:cNvSpPr>
          <p:nvPr userDrawn="1"/>
        </p:nvSpPr>
        <p:spPr>
          <a:xfrm>
            <a:off x="8755583" y="6383757"/>
            <a:ext cx="3228332" cy="3169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Gibson Light" panose="02000000000000000000" pitchFamily="2" charset="77"/>
                <a:ea typeface="+mj-ea"/>
                <a:cs typeface="+mj-cs"/>
              </a:defRPr>
            </a:lvl1pPr>
          </a:lstStyle>
          <a:p>
            <a:pPr algn="r"/>
            <a:fld id="{3A10251A-7818-2840-96FB-1EA917552BBA}" type="slidenum">
              <a:rPr lang="en-US" sz="1100" b="0" i="0" smtClean="0">
                <a:solidFill>
                  <a:schemeClr val="tx1"/>
                </a:solidFill>
                <a:latin typeface="Proxima Nova Light" pitchFamily="50" charset="0"/>
                <a:cs typeface="Arial" panose="020B0604020202020204" pitchFamily="34" charset="0"/>
              </a:rPr>
              <a:pPr algn="r"/>
              <a:t>‹#›</a:t>
            </a:fld>
            <a:r>
              <a:rPr lang="en-US" sz="1100" b="0" i="0" dirty="0">
                <a:solidFill>
                  <a:schemeClr val="tx1"/>
                </a:solidFill>
                <a:latin typeface="Proxima Nova Light" pitchFamily="50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2BB9D1-F621-D141-9813-E082BA958C6C}"/>
              </a:ext>
            </a:extLst>
          </p:cNvPr>
          <p:cNvSpPr txBox="1">
            <a:spLocks/>
          </p:cNvSpPr>
          <p:nvPr userDrawn="1"/>
        </p:nvSpPr>
        <p:spPr>
          <a:xfrm>
            <a:off x="3368749" y="6423470"/>
            <a:ext cx="5452977" cy="2990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accent6"/>
                </a:solidFill>
                <a:latin typeface="Proxima Nova Light" panose="0200050603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>
                <a:solidFill>
                  <a:schemeClr val="tx1"/>
                </a:solidFill>
                <a:latin typeface="Proxima Nova Light" pitchFamily="50" charset="0"/>
                <a:cs typeface="Arial" panose="020B0604020202020204" pitchFamily="34" charset="0"/>
              </a:rPr>
              <a:t>Clinician Health and Wellbeing Summit	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D71AC4-7692-F44D-B38E-BF4438F63321}"/>
              </a:ext>
            </a:extLst>
          </p:cNvPr>
          <p:cNvCxnSpPr>
            <a:cxnSpLocks/>
          </p:cNvCxnSpPr>
          <p:nvPr userDrawn="1"/>
        </p:nvCxnSpPr>
        <p:spPr>
          <a:xfrm flipH="1">
            <a:off x="314425" y="6287959"/>
            <a:ext cx="11563150" cy="11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08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D6C157-4A17-4243-9396-9A951B33CB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6043" y="1462752"/>
            <a:ext cx="5455917" cy="16875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4F2012-AA67-4977-8A78-B3A0517109AD}"/>
              </a:ext>
            </a:extLst>
          </p:cNvPr>
          <p:cNvSpPr txBox="1"/>
          <p:nvPr/>
        </p:nvSpPr>
        <p:spPr>
          <a:xfrm>
            <a:off x="5060515" y="1047253"/>
            <a:ext cx="5812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Proxima Nova Light" panose="02000506030000020004" pitchFamily="50" charset="0"/>
                <a:ea typeface="+mn-ea"/>
                <a:cs typeface="+mn-cs"/>
              </a:rPr>
              <a:t>Clinician Awards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4472C4"/>
                </a:solidFill>
                <a:latin typeface="Proxima Nova Light" panose="02000506030000020004" pitchFamily="50" charset="0"/>
              </a:rPr>
              <a:t>2023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Proxima Nova Light" panose="0200050603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091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6EA86598-DA2C-41D5-BC0C-E877F881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5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9DB406-48A3-4696-A967-44F7F3FC7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557" y="637763"/>
            <a:ext cx="4310698" cy="15504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b="1" dirty="0">
                <a:latin typeface="+mj-lt"/>
                <a:cs typeface="+mj-cs"/>
              </a:rPr>
              <a:t>EXCELLENCE AWARD 2023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557" y="2349392"/>
            <a:ext cx="4572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4156E-60F2-4FDD-9557-74275EAF1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77" y="2652566"/>
            <a:ext cx="4562849" cy="36206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C000"/>
                </a:solidFill>
                <a:latin typeface="+mn-lt"/>
                <a:cs typeface="+mn-cs"/>
              </a:rPr>
              <a:t>Yunli Zheng, M.D., Ph.D.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Internal Medicine, Roseville</a:t>
            </a:r>
          </a:p>
          <a:p>
            <a:pPr indent="-228600" algn="ctr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7F16C5A-0D41-47A9-B0A2-9C2AD7A8C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D4D5EC-DA59-4E09-B624-2ED0513C4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266" y="1353867"/>
            <a:ext cx="3071458" cy="36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79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52">
            <a:extLst>
              <a:ext uri="{FF2B5EF4-FFF2-40B4-BE49-F238E27FC236}">
                <a16:creationId xmlns:a16="http://schemas.microsoft.com/office/drawing/2014/main" id="{6EA86598-DA2C-41D5-BC0C-E877F881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5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9DB406-48A3-4696-A967-44F7F3FC7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356" y="681037"/>
            <a:ext cx="4804179" cy="13397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b="1" dirty="0">
                <a:latin typeface="+mj-lt"/>
                <a:cs typeface="+mj-cs"/>
              </a:rPr>
              <a:t>EXCELLENCE </a:t>
            </a:r>
            <a:br>
              <a:rPr lang="en-US" sz="4400" b="1" dirty="0">
                <a:latin typeface="+mj-lt"/>
                <a:cs typeface="+mj-cs"/>
              </a:rPr>
            </a:br>
            <a:r>
              <a:rPr lang="en-US" sz="4400" b="1" dirty="0">
                <a:latin typeface="+mj-lt"/>
                <a:cs typeface="+mj-cs"/>
              </a:rPr>
              <a:t>AWARD 2023</a:t>
            </a:r>
          </a:p>
        </p:txBody>
      </p:sp>
      <p:sp>
        <p:nvSpPr>
          <p:cNvPr id="80" name="Rectangle 54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557" y="2349392"/>
            <a:ext cx="4572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4156E-60F2-4FDD-9557-74275EAF1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356" y="2804116"/>
            <a:ext cx="4296978" cy="33583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C000"/>
                </a:solidFill>
                <a:latin typeface="+mn-lt"/>
                <a:cs typeface="+mn-cs"/>
              </a:rPr>
              <a:t>Danielle Tartar, M.D.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Dermatology</a:t>
            </a:r>
          </a:p>
          <a:p>
            <a:pPr indent="-228600" algn="ctr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81" name="Rectangle 56">
            <a:extLst>
              <a:ext uri="{FF2B5EF4-FFF2-40B4-BE49-F238E27FC236}">
                <a16:creationId xmlns:a16="http://schemas.microsoft.com/office/drawing/2014/main" id="{87F16C5A-0D41-47A9-B0A2-9C2AD7A8C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Danielle Tartar">
            <a:extLst>
              <a:ext uri="{FF2B5EF4-FFF2-40B4-BE49-F238E27FC236}">
                <a16:creationId xmlns:a16="http://schemas.microsoft.com/office/drawing/2014/main" id="{539128CB-E7E8-38AA-FCCC-3F4DBD2F5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768" y="1162038"/>
            <a:ext cx="2895275" cy="428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382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6EA86598-DA2C-41D5-BC0C-E877F881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5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9DB406-48A3-4696-A967-44F7F3FC7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557" y="637763"/>
            <a:ext cx="4310698" cy="15504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b="1" dirty="0">
                <a:latin typeface="+mj-lt"/>
                <a:cs typeface="+mj-cs"/>
              </a:rPr>
              <a:t>EXCELLENCE AWARD 2023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557" y="2349392"/>
            <a:ext cx="4572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4156E-60F2-4FDD-9557-74275EAF1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384" y="2607096"/>
            <a:ext cx="5145744" cy="3613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3200" b="1" dirty="0" err="1">
                <a:solidFill>
                  <a:srgbClr val="FFC000"/>
                </a:solidFill>
                <a:latin typeface="+mn-lt"/>
                <a:cs typeface="+mn-cs"/>
              </a:rPr>
              <a:t>Ethelwoldo</a:t>
            </a:r>
            <a:r>
              <a:rPr lang="en-US" sz="3200" b="1" dirty="0">
                <a:solidFill>
                  <a:srgbClr val="FFC000"/>
                </a:solidFill>
                <a:latin typeface="+mn-lt"/>
                <a:cs typeface="+mn-cs"/>
              </a:rPr>
              <a:t> Guerrero, M.D.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Internal Medicine, Roseville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7F16C5A-0D41-47A9-B0A2-9C2AD7A8C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Ethelwoldo Guerrero, M.D. practices Internal Medicine in Rocklin">
            <a:extLst>
              <a:ext uri="{FF2B5EF4-FFF2-40B4-BE49-F238E27FC236}">
                <a16:creationId xmlns:a16="http://schemas.microsoft.com/office/drawing/2014/main" id="{BABD56CC-2D40-5EAE-361C-26E306638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747" y="1502011"/>
            <a:ext cx="2979045" cy="357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422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EA86598-DA2C-41D5-BC0C-E877F881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5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9DB406-48A3-4696-A967-44F7F3FC7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557" y="637763"/>
            <a:ext cx="4310698" cy="15504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b="1" dirty="0">
                <a:latin typeface="+mj-lt"/>
                <a:cs typeface="+mj-cs"/>
              </a:rPr>
              <a:t>EXCELLENCE AWARD 2023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557" y="2349392"/>
            <a:ext cx="4572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4156E-60F2-4FDD-9557-74275EAF1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784" y="2772224"/>
            <a:ext cx="5331344" cy="3613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C000"/>
                </a:solidFill>
                <a:latin typeface="+mn-lt"/>
                <a:cs typeface="+mn-cs"/>
              </a:rPr>
              <a:t>Radhika Nandur Bukkapatnam, M.D., M.A.A.S.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Cardiology, Roseville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7F16C5A-0D41-47A9-B0A2-9C2AD7A8C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94D93D-988A-51CA-A12B-8022671F6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4490" y="1814660"/>
            <a:ext cx="2690566" cy="322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47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9DB406-48A3-4696-A967-44F7F3FC7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460" y="2165401"/>
            <a:ext cx="399288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INNOVATION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4156E-60F2-4FDD-9557-74275EAF1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8685" y="873211"/>
            <a:ext cx="6573315" cy="48932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14300" indent="0">
              <a:buNone/>
            </a:pPr>
            <a:endParaRPr lang="en-US" sz="16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9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AA1E1F-F1A1-3414-4D67-3B30BB028196}"/>
              </a:ext>
            </a:extLst>
          </p:cNvPr>
          <p:cNvSpPr txBox="1"/>
          <p:nvPr/>
        </p:nvSpPr>
        <p:spPr>
          <a:xfrm>
            <a:off x="6644375" y="296712"/>
            <a:ext cx="4985359" cy="650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656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Joseph Andrade, D.O.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656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Stacey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656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Brezing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656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M.S., R.C.E.P., N.B.C.-H.W.C.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656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 Brundage, D.O., M.S.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656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Cherie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656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Ginwalla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656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M.D.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656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Eric Giza, M.D.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656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Jenny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656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Goddeau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6565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656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Tiffany Hu, M.D.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656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Alexandra “Ali” King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656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Emily Lane, M.D.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656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Mary Claire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656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Manske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656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M.D., M.A.S.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656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Zach Pope, M.D., M.P.H.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656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Ivy Song, M.D.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656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Sherzana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656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Sunderji, M.D.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656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Ilana Halperin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656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D.V.M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656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17478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UC Davis Health">
      <a:dk1>
        <a:srgbClr val="1A3F68"/>
      </a:dk1>
      <a:lt1>
        <a:srgbClr val="FFFFFF"/>
      </a:lt1>
      <a:dk2>
        <a:srgbClr val="4C6988"/>
      </a:dk2>
      <a:lt2>
        <a:srgbClr val="F4E4B4"/>
      </a:lt2>
      <a:accent1>
        <a:srgbClr val="DEAA00"/>
      </a:accent1>
      <a:accent2>
        <a:srgbClr val="008FA8"/>
      </a:accent2>
      <a:accent3>
        <a:srgbClr val="682665"/>
      </a:accent3>
      <a:accent4>
        <a:srgbClr val="AB1D2C"/>
      </a:accent4>
      <a:accent5>
        <a:srgbClr val="F18A20"/>
      </a:accent5>
      <a:accent6>
        <a:srgbClr val="565659"/>
      </a:accent6>
      <a:hlink>
        <a:srgbClr val="221F21"/>
      </a:hlink>
      <a:folHlink>
        <a:srgbClr val="80828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522</Words>
  <Application>Microsoft Macintosh PowerPoint</Application>
  <PresentationFormat>Widescreen</PresentationFormat>
  <Paragraphs>50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Gibson Light</vt:lpstr>
      <vt:lpstr>Proxima Nova A Thin</vt:lpstr>
      <vt:lpstr>Proxima Nova Light</vt:lpstr>
      <vt:lpstr>Wingdings</vt:lpstr>
      <vt:lpstr>1_Office Theme</vt:lpstr>
      <vt:lpstr>2_Office Theme</vt:lpstr>
      <vt:lpstr>PowerPoint Presentation</vt:lpstr>
      <vt:lpstr>EXCELLENCE AWARD 2023</vt:lpstr>
      <vt:lpstr>EXCELLENCE  AWARD 2023</vt:lpstr>
      <vt:lpstr>EXCELLENCE AWARD 2023</vt:lpstr>
      <vt:lpstr>EXCELLENCE AWARD 2023</vt:lpstr>
      <vt:lpstr>INNOVATION AWARDS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Aghamohammadi</dc:creator>
  <cp:lastModifiedBy>Stephanie Chu</cp:lastModifiedBy>
  <cp:revision>2</cp:revision>
  <dcterms:created xsi:type="dcterms:W3CDTF">2023-11-06T20:01:30Z</dcterms:created>
  <dcterms:modified xsi:type="dcterms:W3CDTF">2023-11-15T00:10:22Z</dcterms:modified>
</cp:coreProperties>
</file>