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51206400" cy="32918400"/>
  <p:notesSz cx="7010400" cy="9296400"/>
  <p:defaultTextStyle>
    <a:defPPr>
      <a:defRPr lang="en-US"/>
    </a:defPPr>
    <a:lvl1pPr algn="l" rtl="0" fontAlgn="base">
      <a:spcBef>
        <a:spcPct val="0"/>
      </a:spcBef>
      <a:spcAft>
        <a:spcPct val="0"/>
      </a:spcAft>
      <a:defRPr sz="2700" kern="1200">
        <a:solidFill>
          <a:schemeClr val="tx1"/>
        </a:solidFill>
        <a:latin typeface="Arial" pitchFamily="34" charset="0"/>
        <a:ea typeface="+mn-ea"/>
        <a:cs typeface="+mn-cs"/>
      </a:defRPr>
    </a:lvl1pPr>
    <a:lvl2pPr marL="876270" algn="l" rtl="0" fontAlgn="base">
      <a:spcBef>
        <a:spcPct val="0"/>
      </a:spcBef>
      <a:spcAft>
        <a:spcPct val="0"/>
      </a:spcAft>
      <a:defRPr sz="2700" kern="1200">
        <a:solidFill>
          <a:schemeClr val="tx1"/>
        </a:solidFill>
        <a:latin typeface="Arial" pitchFamily="34" charset="0"/>
        <a:ea typeface="+mn-ea"/>
        <a:cs typeface="+mn-cs"/>
      </a:defRPr>
    </a:lvl2pPr>
    <a:lvl3pPr marL="1752539" algn="l" rtl="0" fontAlgn="base">
      <a:spcBef>
        <a:spcPct val="0"/>
      </a:spcBef>
      <a:spcAft>
        <a:spcPct val="0"/>
      </a:spcAft>
      <a:defRPr sz="2700" kern="1200">
        <a:solidFill>
          <a:schemeClr val="tx1"/>
        </a:solidFill>
        <a:latin typeface="Arial" pitchFamily="34" charset="0"/>
        <a:ea typeface="+mn-ea"/>
        <a:cs typeface="+mn-cs"/>
      </a:defRPr>
    </a:lvl3pPr>
    <a:lvl4pPr marL="2628809" algn="l" rtl="0" fontAlgn="base">
      <a:spcBef>
        <a:spcPct val="0"/>
      </a:spcBef>
      <a:spcAft>
        <a:spcPct val="0"/>
      </a:spcAft>
      <a:defRPr sz="2700" kern="1200">
        <a:solidFill>
          <a:schemeClr val="tx1"/>
        </a:solidFill>
        <a:latin typeface="Arial" pitchFamily="34" charset="0"/>
        <a:ea typeface="+mn-ea"/>
        <a:cs typeface="+mn-cs"/>
      </a:defRPr>
    </a:lvl4pPr>
    <a:lvl5pPr marL="3505078" algn="l" rtl="0" fontAlgn="base">
      <a:spcBef>
        <a:spcPct val="0"/>
      </a:spcBef>
      <a:spcAft>
        <a:spcPct val="0"/>
      </a:spcAft>
      <a:defRPr sz="2700" kern="1200">
        <a:solidFill>
          <a:schemeClr val="tx1"/>
        </a:solidFill>
        <a:latin typeface="Arial" pitchFamily="34" charset="0"/>
        <a:ea typeface="+mn-ea"/>
        <a:cs typeface="+mn-cs"/>
      </a:defRPr>
    </a:lvl5pPr>
    <a:lvl6pPr marL="4381348" algn="l" defTabSz="1752539" rtl="0" eaLnBrk="1" latinLnBrk="0" hangingPunct="1">
      <a:defRPr sz="2700" kern="1200">
        <a:solidFill>
          <a:schemeClr val="tx1"/>
        </a:solidFill>
        <a:latin typeface="Arial" pitchFamily="34" charset="0"/>
        <a:ea typeface="+mn-ea"/>
        <a:cs typeface="+mn-cs"/>
      </a:defRPr>
    </a:lvl6pPr>
    <a:lvl7pPr marL="5257617" algn="l" defTabSz="1752539" rtl="0" eaLnBrk="1" latinLnBrk="0" hangingPunct="1">
      <a:defRPr sz="2700" kern="1200">
        <a:solidFill>
          <a:schemeClr val="tx1"/>
        </a:solidFill>
        <a:latin typeface="Arial" pitchFamily="34" charset="0"/>
        <a:ea typeface="+mn-ea"/>
        <a:cs typeface="+mn-cs"/>
      </a:defRPr>
    </a:lvl7pPr>
    <a:lvl8pPr marL="6133887" algn="l" defTabSz="1752539" rtl="0" eaLnBrk="1" latinLnBrk="0" hangingPunct="1">
      <a:defRPr sz="2700" kern="1200">
        <a:solidFill>
          <a:schemeClr val="tx1"/>
        </a:solidFill>
        <a:latin typeface="Arial" pitchFamily="34" charset="0"/>
        <a:ea typeface="+mn-ea"/>
        <a:cs typeface="+mn-cs"/>
      </a:defRPr>
    </a:lvl8pPr>
    <a:lvl9pPr marL="7010156" algn="l" defTabSz="1752539" rtl="0" eaLnBrk="1" latinLnBrk="0" hangingPunct="1">
      <a:defRPr sz="27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7200" userDrawn="1">
          <p15:clr>
            <a:srgbClr val="A4A3A4"/>
          </p15:clr>
        </p15:guide>
        <p15:guide id="2" pos="24432"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7"/>
    <a:srgbClr val="DCAA00"/>
    <a:srgbClr val="4E8F00"/>
    <a:srgbClr val="D8A600"/>
    <a:srgbClr val="0A2D56"/>
    <a:srgbClr val="5E8628"/>
    <a:srgbClr val="002855"/>
    <a:srgbClr val="00447C"/>
    <a:srgbClr val="A5B3C9"/>
    <a:srgbClr val="DAB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9" autoAdjust="0"/>
    <p:restoredTop sz="88669" autoAdjust="0"/>
  </p:normalViewPr>
  <p:slideViewPr>
    <p:cSldViewPr>
      <p:cViewPr varScale="1">
        <p:scale>
          <a:sx n="12" d="100"/>
          <a:sy n="12" d="100"/>
        </p:scale>
        <p:origin x="1500" y="92"/>
      </p:cViewPr>
      <p:guideLst>
        <p:guide orient="horz" pos="7200"/>
        <p:guide pos="24432"/>
      </p:guideLst>
    </p:cSldViewPr>
  </p:slideViewPr>
  <p:outlineViewPr>
    <p:cViewPr>
      <p:scale>
        <a:sx n="33" d="100"/>
        <a:sy n="33" d="100"/>
      </p:scale>
      <p:origin x="0" y="0"/>
    </p:cViewPr>
  </p:outlineViewPr>
  <p:notesTextViewPr>
    <p:cViewPr>
      <p:scale>
        <a:sx n="33" d="100"/>
        <a:sy n="33" d="100"/>
      </p:scale>
      <p:origin x="0" y="0"/>
    </p:cViewPr>
  </p:notesTextViewPr>
  <p:sorterViewPr>
    <p:cViewPr>
      <p:scale>
        <a:sx n="80" d="100"/>
        <a:sy n="80" d="100"/>
      </p:scale>
      <p:origin x="0" y="0"/>
    </p:cViewPr>
  </p:sorterViewPr>
  <p:notesViewPr>
    <p:cSldViewPr>
      <p:cViewPr varScale="1">
        <p:scale>
          <a:sx n="37" d="100"/>
          <a:sy n="37" d="100"/>
        </p:scale>
        <p:origin x="-1488" y="-84"/>
      </p:cViewPr>
      <p:guideLst>
        <p:guide orient="horz" pos="2929"/>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1"/>
            <a:ext cx="3050822" cy="465221"/>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defTabSz="340155" eaLnBrk="0" hangingPunct="0">
              <a:defRPr sz="400">
                <a:latin typeface="Times New Roman" charset="0"/>
              </a:defRPr>
            </a:lvl1pPr>
          </a:lstStyle>
          <a:p>
            <a:pPr>
              <a:defRPr/>
            </a:pPr>
            <a:endParaRPr lang="en-US"/>
          </a:p>
        </p:txBody>
      </p:sp>
      <p:sp>
        <p:nvSpPr>
          <p:cNvPr id="9219" name="Rectangle 1027"/>
          <p:cNvSpPr>
            <a:spLocks noGrp="1" noChangeArrowheads="1"/>
          </p:cNvSpPr>
          <p:nvPr>
            <p:ph type="dt" sz="quarter" idx="1"/>
          </p:nvPr>
        </p:nvSpPr>
        <p:spPr bwMode="auto">
          <a:xfrm>
            <a:off x="3959578" y="1"/>
            <a:ext cx="3050822" cy="465221"/>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algn="r" defTabSz="340155" eaLnBrk="0" hangingPunct="0">
              <a:defRPr sz="400">
                <a:latin typeface="Times New Roman" charset="0"/>
              </a:defRPr>
            </a:lvl1pPr>
          </a:lstStyle>
          <a:p>
            <a:pPr>
              <a:defRPr/>
            </a:pPr>
            <a:endParaRPr lang="en-US"/>
          </a:p>
        </p:txBody>
      </p:sp>
      <p:sp>
        <p:nvSpPr>
          <p:cNvPr id="9220" name="Rectangle 1028"/>
          <p:cNvSpPr>
            <a:spLocks noGrp="1" noChangeArrowheads="1"/>
          </p:cNvSpPr>
          <p:nvPr>
            <p:ph type="ftr" sz="quarter" idx="2"/>
          </p:nvPr>
        </p:nvSpPr>
        <p:spPr bwMode="auto">
          <a:xfrm>
            <a:off x="0" y="8831179"/>
            <a:ext cx="3050822" cy="465221"/>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defTabSz="340155" eaLnBrk="0" hangingPunct="0">
              <a:defRPr sz="400">
                <a:latin typeface="Times New Roman" charset="0"/>
              </a:defRPr>
            </a:lvl1pPr>
          </a:lstStyle>
          <a:p>
            <a:pPr>
              <a:defRPr/>
            </a:pPr>
            <a:endParaRPr lang="en-US"/>
          </a:p>
        </p:txBody>
      </p:sp>
      <p:sp>
        <p:nvSpPr>
          <p:cNvPr id="9221" name="Rectangle 1029"/>
          <p:cNvSpPr>
            <a:spLocks noGrp="1" noChangeArrowheads="1"/>
          </p:cNvSpPr>
          <p:nvPr>
            <p:ph type="sldNum" sz="quarter" idx="3"/>
          </p:nvPr>
        </p:nvSpPr>
        <p:spPr bwMode="auto">
          <a:xfrm>
            <a:off x="3959578" y="8831179"/>
            <a:ext cx="3050822" cy="465221"/>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algn="r" defTabSz="340155" eaLnBrk="0" hangingPunct="0">
              <a:defRPr sz="400">
                <a:latin typeface="Times New Roman" charset="0"/>
              </a:defRPr>
            </a:lvl1pPr>
          </a:lstStyle>
          <a:p>
            <a:pPr>
              <a:defRPr/>
            </a:pPr>
            <a:fld id="{BA9F1319-FE31-4630-9C01-6640AAE366A9}" type="slidenum">
              <a:rPr lang="en-US"/>
              <a:pPr>
                <a:defRPr/>
              </a:pPr>
              <a:t>‹#›</a:t>
            </a:fld>
            <a:endParaRPr lang="en-US"/>
          </a:p>
        </p:txBody>
      </p:sp>
    </p:spTree>
    <p:extLst>
      <p:ext uri="{BB962C8B-B14F-4D97-AF65-F5344CB8AC3E}">
        <p14:creationId xmlns:p14="http://schemas.microsoft.com/office/powerpoint/2010/main" val="3542705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1612" cy="460409"/>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defTabSz="1323540" eaLnBrk="0" hangingPunct="0">
              <a:defRPr sz="1700">
                <a:latin typeface="Times New Roman" charset="0"/>
              </a:defRPr>
            </a:lvl1pPr>
          </a:lstStyle>
          <a:p>
            <a:pPr>
              <a:defRPr/>
            </a:pPr>
            <a:endParaRPr lang="en-US"/>
          </a:p>
        </p:txBody>
      </p:sp>
      <p:sp>
        <p:nvSpPr>
          <p:cNvPr id="4099" name="Rectangle 3"/>
          <p:cNvSpPr>
            <a:spLocks noGrp="1" noChangeArrowheads="1"/>
          </p:cNvSpPr>
          <p:nvPr>
            <p:ph type="dt" idx="1"/>
          </p:nvPr>
        </p:nvSpPr>
        <p:spPr bwMode="auto">
          <a:xfrm>
            <a:off x="3977429" y="0"/>
            <a:ext cx="3021612" cy="460409"/>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algn="r" defTabSz="1323540" eaLnBrk="0" hangingPunct="0">
              <a:defRPr sz="1700">
                <a:latin typeface="Times New Roman"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757238" y="692150"/>
            <a:ext cx="5483225" cy="35242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54194" y="4446871"/>
            <a:ext cx="5090654" cy="4140468"/>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6741"/>
            <a:ext cx="3021612" cy="460409"/>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defTabSz="1323540" eaLnBrk="0" hangingPunct="0">
              <a:defRPr sz="1700">
                <a:latin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3977429" y="8816741"/>
            <a:ext cx="3021612" cy="460409"/>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algn="r" defTabSz="1323540" eaLnBrk="0" hangingPunct="0">
              <a:defRPr sz="1700">
                <a:latin typeface="Times New Roman" charset="0"/>
              </a:defRPr>
            </a:lvl1pPr>
          </a:lstStyle>
          <a:p>
            <a:pPr>
              <a:defRPr/>
            </a:pPr>
            <a:fld id="{B6C75113-938F-4722-B133-D003F6C9A7F0}" type="slidenum">
              <a:rPr lang="en-US"/>
              <a:pPr>
                <a:defRPr/>
              </a:pPr>
              <a:t>‹#›</a:t>
            </a:fld>
            <a:endParaRPr lang="en-US"/>
          </a:p>
        </p:txBody>
      </p:sp>
    </p:spTree>
    <p:extLst>
      <p:ext uri="{BB962C8B-B14F-4D97-AF65-F5344CB8AC3E}">
        <p14:creationId xmlns:p14="http://schemas.microsoft.com/office/powerpoint/2010/main" val="814240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300" kern="1200">
        <a:solidFill>
          <a:schemeClr val="tx1"/>
        </a:solidFill>
        <a:latin typeface="Times New Roman" charset="0"/>
        <a:ea typeface="+mn-ea"/>
        <a:cs typeface="+mn-cs"/>
      </a:defRPr>
    </a:lvl1pPr>
    <a:lvl2pPr marL="876270" algn="l" rtl="0" eaLnBrk="0" fontAlgn="base" hangingPunct="0">
      <a:spcBef>
        <a:spcPct val="30000"/>
      </a:spcBef>
      <a:spcAft>
        <a:spcPct val="0"/>
      </a:spcAft>
      <a:defRPr sz="2300" kern="1200">
        <a:solidFill>
          <a:schemeClr val="tx1"/>
        </a:solidFill>
        <a:latin typeface="Times New Roman" charset="0"/>
        <a:ea typeface="ＭＳ Ｐゴシック" charset="-128"/>
        <a:cs typeface="ＭＳ Ｐゴシック"/>
      </a:defRPr>
    </a:lvl2pPr>
    <a:lvl3pPr marL="1752539" algn="l" rtl="0" eaLnBrk="0" fontAlgn="base" hangingPunct="0">
      <a:spcBef>
        <a:spcPct val="30000"/>
      </a:spcBef>
      <a:spcAft>
        <a:spcPct val="0"/>
      </a:spcAft>
      <a:defRPr sz="2300" kern="1200">
        <a:solidFill>
          <a:schemeClr val="tx1"/>
        </a:solidFill>
        <a:latin typeface="Times New Roman" charset="0"/>
        <a:ea typeface="ＭＳ Ｐゴシック" charset="-128"/>
        <a:cs typeface="ＭＳ Ｐゴシック"/>
      </a:defRPr>
    </a:lvl3pPr>
    <a:lvl4pPr marL="2628809" algn="l" rtl="0" eaLnBrk="0" fontAlgn="base" hangingPunct="0">
      <a:spcBef>
        <a:spcPct val="30000"/>
      </a:spcBef>
      <a:spcAft>
        <a:spcPct val="0"/>
      </a:spcAft>
      <a:defRPr sz="2300" kern="1200">
        <a:solidFill>
          <a:schemeClr val="tx1"/>
        </a:solidFill>
        <a:latin typeface="Times New Roman" charset="0"/>
        <a:ea typeface="ＭＳ Ｐゴシック" charset="-128"/>
        <a:cs typeface="ＭＳ Ｐゴシック"/>
      </a:defRPr>
    </a:lvl4pPr>
    <a:lvl5pPr marL="3505078" algn="l" rtl="0" eaLnBrk="0" fontAlgn="base" hangingPunct="0">
      <a:spcBef>
        <a:spcPct val="30000"/>
      </a:spcBef>
      <a:spcAft>
        <a:spcPct val="0"/>
      </a:spcAft>
      <a:defRPr sz="2300" kern="1200">
        <a:solidFill>
          <a:schemeClr val="tx1"/>
        </a:solidFill>
        <a:latin typeface="Times New Roman" charset="0"/>
        <a:ea typeface="ＭＳ Ｐゴシック" charset="-128"/>
        <a:cs typeface="ＭＳ Ｐゴシック"/>
      </a:defRPr>
    </a:lvl5pPr>
    <a:lvl6pPr marL="4381348" algn="l" defTabSz="876270" rtl="0" eaLnBrk="1" latinLnBrk="0" hangingPunct="1">
      <a:defRPr sz="2300" kern="1200">
        <a:solidFill>
          <a:schemeClr val="tx1"/>
        </a:solidFill>
        <a:latin typeface="+mn-lt"/>
        <a:ea typeface="+mn-ea"/>
        <a:cs typeface="+mn-cs"/>
      </a:defRPr>
    </a:lvl6pPr>
    <a:lvl7pPr marL="5257617" algn="l" defTabSz="876270" rtl="0" eaLnBrk="1" latinLnBrk="0" hangingPunct="1">
      <a:defRPr sz="2300" kern="1200">
        <a:solidFill>
          <a:schemeClr val="tx1"/>
        </a:solidFill>
        <a:latin typeface="+mn-lt"/>
        <a:ea typeface="+mn-ea"/>
        <a:cs typeface="+mn-cs"/>
      </a:defRPr>
    </a:lvl7pPr>
    <a:lvl8pPr marL="6133887" algn="l" defTabSz="876270" rtl="0" eaLnBrk="1" latinLnBrk="0" hangingPunct="1">
      <a:defRPr sz="2300" kern="1200">
        <a:solidFill>
          <a:schemeClr val="tx1"/>
        </a:solidFill>
        <a:latin typeface="+mn-lt"/>
        <a:ea typeface="+mn-ea"/>
        <a:cs typeface="+mn-cs"/>
      </a:defRPr>
    </a:lvl8pPr>
    <a:lvl9pPr marL="7010156" algn="l" defTabSz="876270" rtl="0" eaLnBrk="1" latinLnBrk="0" hangingPunct="1">
      <a:defRPr sz="2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6C75113-938F-4722-B133-D003F6C9A7F0}" type="slidenum">
              <a:rPr lang="en-US" smtClean="0"/>
              <a:pPr>
                <a:defRPr/>
              </a:pPr>
              <a:t>1</a:t>
            </a:fld>
            <a:endParaRPr lang="en-US"/>
          </a:p>
        </p:txBody>
      </p:sp>
    </p:spTree>
    <p:extLst>
      <p:ext uri="{BB962C8B-B14F-4D97-AF65-F5344CB8AC3E}">
        <p14:creationId xmlns:p14="http://schemas.microsoft.com/office/powerpoint/2010/main" val="29123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1" name="Straight Connector 29"/>
          <p:cNvCxnSpPr>
            <a:cxnSpLocks noChangeShapeType="1"/>
          </p:cNvCxnSpPr>
          <p:nvPr userDrawn="1"/>
        </p:nvCxnSpPr>
        <p:spPr bwMode="auto">
          <a:xfrm>
            <a:off x="12804564" y="8134643"/>
            <a:ext cx="0" cy="24174157"/>
          </a:xfrm>
          <a:prstGeom prst="line">
            <a:avLst/>
          </a:prstGeom>
          <a:noFill/>
          <a:ln w="82550" algn="ctr">
            <a:solidFill>
              <a:srgbClr val="004987"/>
            </a:solidFill>
            <a:round/>
            <a:headEnd/>
            <a:tailEnd/>
          </a:ln>
        </p:spPr>
      </p:cxnSp>
      <p:sp>
        <p:nvSpPr>
          <p:cNvPr id="4" name="Rectangle 3"/>
          <p:cNvSpPr/>
          <p:nvPr userDrawn="1"/>
        </p:nvSpPr>
        <p:spPr bwMode="auto">
          <a:xfrm>
            <a:off x="0" y="3048000"/>
            <a:ext cx="51206400" cy="4267200"/>
          </a:xfrm>
          <a:prstGeom prst="rect">
            <a:avLst/>
          </a:prstGeom>
          <a:solidFill>
            <a:srgbClr val="004987"/>
          </a:solidFill>
          <a:ln w="9525" cap="flat" cmpd="sng" algn="ctr">
            <a:noFill/>
            <a:prstDash val="solid"/>
            <a:round/>
            <a:headEnd type="none" w="med" len="med"/>
            <a:tailEnd type="none" w="med" len="med"/>
          </a:ln>
          <a:effectLst/>
        </p:spPr>
        <p:txBody>
          <a:bodyPr vert="horz" wrap="square" lIns="256332" tIns="128168" rIns="256332" bIns="128168" numCol="1" rtlCol="0" anchor="t" anchorCtr="0" compatLnSpc="1">
            <a:prstTxWarp prst="textNoShape">
              <a:avLst/>
            </a:prstTxWarp>
          </a:bodyPr>
          <a:lstStyle/>
          <a:p>
            <a:pPr marL="0" marR="0" indent="0" algn="l" defTabSz="3429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Proxima Nova Regular" panose="02000506030000020004" pitchFamily="2" charset="0"/>
            </a:endParaRPr>
          </a:p>
        </p:txBody>
      </p:sp>
      <p:sp>
        <p:nvSpPr>
          <p:cNvPr id="18" name="Rectangle 17">
            <a:extLst>
              <a:ext uri="{FF2B5EF4-FFF2-40B4-BE49-F238E27FC236}">
                <a16:creationId xmlns:a16="http://schemas.microsoft.com/office/drawing/2014/main" id="{397EC41C-9AE5-674A-87F3-4190FB0C7690}"/>
              </a:ext>
            </a:extLst>
          </p:cNvPr>
          <p:cNvSpPr/>
          <p:nvPr userDrawn="1"/>
        </p:nvSpPr>
        <p:spPr bwMode="auto">
          <a:xfrm>
            <a:off x="0" y="2362200"/>
            <a:ext cx="51206400" cy="685800"/>
          </a:xfrm>
          <a:prstGeom prst="rect">
            <a:avLst/>
          </a:prstGeom>
          <a:solidFill>
            <a:srgbClr val="DCAA00"/>
          </a:solidFill>
          <a:ln w="9525" cap="flat" cmpd="sng" algn="ctr">
            <a:noFill/>
            <a:prstDash val="solid"/>
            <a:round/>
            <a:headEnd type="none" w="med" len="med"/>
            <a:tailEnd type="none" w="med" len="med"/>
          </a:ln>
          <a:effectLst/>
        </p:spPr>
        <p:txBody>
          <a:bodyPr vert="horz" wrap="square" lIns="256332" tIns="128168" rIns="256332" bIns="128168" numCol="1" rtlCol="0" anchor="t" anchorCtr="0" compatLnSpc="1">
            <a:prstTxWarp prst="textNoShape">
              <a:avLst/>
            </a:prstTxWarp>
          </a:bodyPr>
          <a:lstStyle/>
          <a:p>
            <a:pPr marL="0" marR="0" indent="0" algn="l" defTabSz="3429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Proxima Nova Regular" panose="02000506030000020004" pitchFamily="2" charset="0"/>
            </a:endParaRPr>
          </a:p>
        </p:txBody>
      </p:sp>
      <p:pic>
        <p:nvPicPr>
          <p:cNvPr id="25" name="Picture 24">
            <a:extLst>
              <a:ext uri="{FF2B5EF4-FFF2-40B4-BE49-F238E27FC236}">
                <a16:creationId xmlns:a16="http://schemas.microsoft.com/office/drawing/2014/main" id="{232F2CF7-3E18-E942-98ED-5170DF6243DC}"/>
              </a:ext>
            </a:extLst>
          </p:cNvPr>
          <p:cNvPicPr>
            <a:picLocks noChangeAspect="1"/>
          </p:cNvPicPr>
          <p:nvPr userDrawn="1"/>
        </p:nvPicPr>
        <p:blipFill>
          <a:blip r:embed="rId2"/>
          <a:stretch>
            <a:fillRect/>
          </a:stretch>
        </p:blipFill>
        <p:spPr>
          <a:xfrm>
            <a:off x="1082842" y="433395"/>
            <a:ext cx="10134600" cy="1759706"/>
          </a:xfrm>
          <a:prstGeom prst="rect">
            <a:avLst/>
          </a:prstGeom>
        </p:spPr>
      </p:pic>
      <p:cxnSp>
        <p:nvCxnSpPr>
          <p:cNvPr id="9" name="Straight Connector 29">
            <a:extLst>
              <a:ext uri="{FF2B5EF4-FFF2-40B4-BE49-F238E27FC236}">
                <a16:creationId xmlns:a16="http://schemas.microsoft.com/office/drawing/2014/main" id="{7A538AB7-3217-C248-8892-F3626FEEC001}"/>
              </a:ext>
            </a:extLst>
          </p:cNvPr>
          <p:cNvCxnSpPr>
            <a:cxnSpLocks noChangeShapeType="1"/>
          </p:cNvCxnSpPr>
          <p:nvPr userDrawn="1"/>
        </p:nvCxnSpPr>
        <p:spPr bwMode="auto">
          <a:xfrm>
            <a:off x="38404800" y="8134643"/>
            <a:ext cx="0" cy="24174157"/>
          </a:xfrm>
          <a:prstGeom prst="line">
            <a:avLst/>
          </a:prstGeom>
          <a:noFill/>
          <a:ln w="82550" algn="ctr">
            <a:solidFill>
              <a:srgbClr val="004987"/>
            </a:solidFill>
            <a:round/>
            <a:headEnd/>
            <a:tailEn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11" name="Straight Connector 29"/>
          <p:cNvCxnSpPr>
            <a:cxnSpLocks noChangeShapeType="1"/>
          </p:cNvCxnSpPr>
          <p:nvPr userDrawn="1"/>
        </p:nvCxnSpPr>
        <p:spPr bwMode="auto">
          <a:xfrm>
            <a:off x="12804564" y="6400800"/>
            <a:ext cx="0" cy="25603200"/>
          </a:xfrm>
          <a:prstGeom prst="line">
            <a:avLst/>
          </a:prstGeom>
          <a:noFill/>
          <a:ln w="38100" algn="ctr">
            <a:solidFill>
              <a:srgbClr val="DCAA00"/>
            </a:solidFill>
            <a:round/>
            <a:headEnd/>
            <a:tailEnd/>
          </a:ln>
        </p:spPr>
      </p:cxnSp>
      <p:cxnSp>
        <p:nvCxnSpPr>
          <p:cNvPr id="9" name="Straight Connector 29">
            <a:extLst>
              <a:ext uri="{FF2B5EF4-FFF2-40B4-BE49-F238E27FC236}">
                <a16:creationId xmlns:a16="http://schemas.microsoft.com/office/drawing/2014/main" id="{7A538AB7-3217-C248-8892-F3626FEEC001}"/>
              </a:ext>
            </a:extLst>
          </p:cNvPr>
          <p:cNvCxnSpPr>
            <a:cxnSpLocks noChangeShapeType="1"/>
          </p:cNvCxnSpPr>
          <p:nvPr userDrawn="1"/>
        </p:nvCxnSpPr>
        <p:spPr bwMode="auto">
          <a:xfrm>
            <a:off x="38404800" y="6400800"/>
            <a:ext cx="0" cy="25603200"/>
          </a:xfrm>
          <a:prstGeom prst="line">
            <a:avLst/>
          </a:prstGeom>
          <a:noFill/>
          <a:ln w="38100" algn="ctr">
            <a:solidFill>
              <a:srgbClr val="DCAA00"/>
            </a:solidFill>
            <a:round/>
            <a:headEnd/>
            <a:tailEnd/>
          </a:ln>
        </p:spPr>
      </p:cxnSp>
      <p:sp>
        <p:nvSpPr>
          <p:cNvPr id="6" name="Rectangle 5">
            <a:extLst>
              <a:ext uri="{FF2B5EF4-FFF2-40B4-BE49-F238E27FC236}">
                <a16:creationId xmlns:a16="http://schemas.microsoft.com/office/drawing/2014/main" id="{C98552FB-C237-C549-BDAF-06D2B5A81F0B}"/>
              </a:ext>
            </a:extLst>
          </p:cNvPr>
          <p:cNvSpPr/>
          <p:nvPr userDrawn="1"/>
        </p:nvSpPr>
        <p:spPr bwMode="auto">
          <a:xfrm>
            <a:off x="0" y="0"/>
            <a:ext cx="51206400" cy="895058"/>
          </a:xfrm>
          <a:prstGeom prst="rect">
            <a:avLst/>
          </a:prstGeom>
          <a:solidFill>
            <a:srgbClr val="004987"/>
          </a:solidFill>
          <a:ln w="9525" cap="flat" cmpd="sng" algn="ctr">
            <a:noFill/>
            <a:prstDash val="solid"/>
            <a:round/>
            <a:headEnd type="none" w="med" len="med"/>
            <a:tailEnd type="none" w="med" len="med"/>
          </a:ln>
          <a:effectLst/>
        </p:spPr>
        <p:txBody>
          <a:bodyPr vert="horz" wrap="square" lIns="256332" tIns="128168" rIns="256332" bIns="128168" numCol="1" rtlCol="0" anchor="t" anchorCtr="0" compatLnSpc="1">
            <a:prstTxWarp prst="textNoShape">
              <a:avLst/>
            </a:prstTxWarp>
          </a:bodyPr>
          <a:lstStyle/>
          <a:p>
            <a:pPr marL="0" marR="0" indent="0" algn="l" defTabSz="3429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Proxima Nova Regular" panose="02000506030000020004" pitchFamily="2" charset="0"/>
            </a:endParaRPr>
          </a:p>
        </p:txBody>
      </p:sp>
      <p:cxnSp>
        <p:nvCxnSpPr>
          <p:cNvPr id="7" name="Straight Connector 6">
            <a:extLst>
              <a:ext uri="{FF2B5EF4-FFF2-40B4-BE49-F238E27FC236}">
                <a16:creationId xmlns:a16="http://schemas.microsoft.com/office/drawing/2014/main" id="{0B948249-0637-F443-B78D-56C2C5A45769}"/>
              </a:ext>
            </a:extLst>
          </p:cNvPr>
          <p:cNvCxnSpPr/>
          <p:nvPr userDrawn="1"/>
        </p:nvCxnSpPr>
        <p:spPr bwMode="auto">
          <a:xfrm>
            <a:off x="0" y="5486400"/>
            <a:ext cx="51206400" cy="0"/>
          </a:xfrm>
          <a:prstGeom prst="line">
            <a:avLst/>
          </a:prstGeom>
          <a:noFill/>
          <a:ln w="38100" cap="flat" cmpd="sng" algn="ctr">
            <a:solidFill>
              <a:srgbClr val="DCAA00"/>
            </a:solidFill>
            <a:prstDash val="solid"/>
            <a:round/>
            <a:headEnd type="none" w="med" len="med"/>
            <a:tailEnd type="none" w="med" len="med"/>
          </a:ln>
          <a:effectLst/>
        </p:spPr>
      </p:cxnSp>
    </p:spTree>
    <p:extLst>
      <p:ext uri="{BB962C8B-B14F-4D97-AF65-F5344CB8AC3E}">
        <p14:creationId xmlns:p14="http://schemas.microsoft.com/office/powerpoint/2010/main" val="2441248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4910760" rtl="0" eaLnBrk="1" fontAlgn="base" hangingPunct="1">
        <a:lnSpc>
          <a:spcPct val="120000"/>
        </a:lnSpc>
        <a:spcBef>
          <a:spcPct val="0"/>
        </a:spcBef>
        <a:spcAft>
          <a:spcPct val="0"/>
        </a:spcAft>
        <a:defRPr sz="11500" b="1">
          <a:solidFill>
            <a:schemeClr val="tx2"/>
          </a:solidFill>
          <a:latin typeface="+mj-lt"/>
          <a:ea typeface="+mj-ea"/>
          <a:cs typeface="+mj-cs"/>
        </a:defRPr>
      </a:lvl1pPr>
      <a:lvl2pPr algn="ctr" defTabSz="4910760" rtl="0" eaLnBrk="1" fontAlgn="base" hangingPunct="1">
        <a:lnSpc>
          <a:spcPct val="120000"/>
        </a:lnSpc>
        <a:spcBef>
          <a:spcPct val="0"/>
        </a:spcBef>
        <a:spcAft>
          <a:spcPct val="0"/>
        </a:spcAft>
        <a:defRPr sz="11500" b="1">
          <a:solidFill>
            <a:schemeClr val="tx2"/>
          </a:solidFill>
          <a:latin typeface="Arial" charset="0"/>
        </a:defRPr>
      </a:lvl2pPr>
      <a:lvl3pPr algn="ctr" defTabSz="4910760" rtl="0" eaLnBrk="1" fontAlgn="base" hangingPunct="1">
        <a:lnSpc>
          <a:spcPct val="120000"/>
        </a:lnSpc>
        <a:spcBef>
          <a:spcPct val="0"/>
        </a:spcBef>
        <a:spcAft>
          <a:spcPct val="0"/>
        </a:spcAft>
        <a:defRPr sz="11500" b="1">
          <a:solidFill>
            <a:schemeClr val="tx2"/>
          </a:solidFill>
          <a:latin typeface="Arial" charset="0"/>
        </a:defRPr>
      </a:lvl3pPr>
      <a:lvl4pPr algn="ctr" defTabSz="4910760" rtl="0" eaLnBrk="1" fontAlgn="base" hangingPunct="1">
        <a:lnSpc>
          <a:spcPct val="120000"/>
        </a:lnSpc>
        <a:spcBef>
          <a:spcPct val="0"/>
        </a:spcBef>
        <a:spcAft>
          <a:spcPct val="0"/>
        </a:spcAft>
        <a:defRPr sz="11500" b="1">
          <a:solidFill>
            <a:schemeClr val="tx2"/>
          </a:solidFill>
          <a:latin typeface="Arial" charset="0"/>
        </a:defRPr>
      </a:lvl4pPr>
      <a:lvl5pPr algn="ctr" defTabSz="4910760" rtl="0" eaLnBrk="1" fontAlgn="base" hangingPunct="1">
        <a:lnSpc>
          <a:spcPct val="120000"/>
        </a:lnSpc>
        <a:spcBef>
          <a:spcPct val="0"/>
        </a:spcBef>
        <a:spcAft>
          <a:spcPct val="0"/>
        </a:spcAft>
        <a:defRPr sz="11500" b="1">
          <a:solidFill>
            <a:schemeClr val="tx2"/>
          </a:solidFill>
          <a:latin typeface="Arial" charset="0"/>
        </a:defRPr>
      </a:lvl5pPr>
      <a:lvl6pPr marL="876270" algn="ctr" defTabSz="4910760" rtl="0" eaLnBrk="1" fontAlgn="base" hangingPunct="1">
        <a:lnSpc>
          <a:spcPct val="120000"/>
        </a:lnSpc>
        <a:spcBef>
          <a:spcPct val="0"/>
        </a:spcBef>
        <a:spcAft>
          <a:spcPct val="0"/>
        </a:spcAft>
        <a:defRPr sz="11500" b="1">
          <a:solidFill>
            <a:schemeClr val="tx2"/>
          </a:solidFill>
          <a:latin typeface="Arial" charset="0"/>
        </a:defRPr>
      </a:lvl6pPr>
      <a:lvl7pPr marL="1752539" algn="ctr" defTabSz="4910760" rtl="0" eaLnBrk="1" fontAlgn="base" hangingPunct="1">
        <a:lnSpc>
          <a:spcPct val="120000"/>
        </a:lnSpc>
        <a:spcBef>
          <a:spcPct val="0"/>
        </a:spcBef>
        <a:spcAft>
          <a:spcPct val="0"/>
        </a:spcAft>
        <a:defRPr sz="11500" b="1">
          <a:solidFill>
            <a:schemeClr val="tx2"/>
          </a:solidFill>
          <a:latin typeface="Arial" charset="0"/>
        </a:defRPr>
      </a:lvl7pPr>
      <a:lvl8pPr marL="2628809" algn="ctr" defTabSz="4910760" rtl="0" eaLnBrk="1" fontAlgn="base" hangingPunct="1">
        <a:lnSpc>
          <a:spcPct val="120000"/>
        </a:lnSpc>
        <a:spcBef>
          <a:spcPct val="0"/>
        </a:spcBef>
        <a:spcAft>
          <a:spcPct val="0"/>
        </a:spcAft>
        <a:defRPr sz="11500" b="1">
          <a:solidFill>
            <a:schemeClr val="tx2"/>
          </a:solidFill>
          <a:latin typeface="Arial" charset="0"/>
        </a:defRPr>
      </a:lvl8pPr>
      <a:lvl9pPr marL="3505078" algn="ctr" defTabSz="4910760" rtl="0" eaLnBrk="1" fontAlgn="base" hangingPunct="1">
        <a:lnSpc>
          <a:spcPct val="120000"/>
        </a:lnSpc>
        <a:spcBef>
          <a:spcPct val="0"/>
        </a:spcBef>
        <a:spcAft>
          <a:spcPct val="0"/>
        </a:spcAft>
        <a:defRPr sz="11500" b="1">
          <a:solidFill>
            <a:schemeClr val="tx2"/>
          </a:solidFill>
          <a:latin typeface="Arial" charset="0"/>
        </a:defRPr>
      </a:lvl9pPr>
    </p:titleStyle>
    <p:bodyStyle>
      <a:lvl1pPr marL="438135" indent="-438135" algn="l" defTabSz="4910760" rtl="0" eaLnBrk="1" fontAlgn="base" hangingPunct="1">
        <a:lnSpc>
          <a:spcPct val="110000"/>
        </a:lnSpc>
        <a:spcBef>
          <a:spcPct val="20000"/>
        </a:spcBef>
        <a:spcAft>
          <a:spcPct val="0"/>
        </a:spcAft>
        <a:buClr>
          <a:srgbClr val="660066"/>
        </a:buClr>
        <a:tabLst>
          <a:tab pos="438135" algn="l"/>
        </a:tabLst>
        <a:defRPr sz="4600">
          <a:solidFill>
            <a:schemeClr val="tx1"/>
          </a:solidFill>
          <a:latin typeface="+mn-lt"/>
          <a:ea typeface="+mn-ea"/>
          <a:cs typeface="+mn-cs"/>
        </a:defRPr>
      </a:lvl1pPr>
      <a:lvl2pPr marL="1095337" indent="-438135" algn="l" defTabSz="4910760" rtl="0" eaLnBrk="1" fontAlgn="base" hangingPunct="1">
        <a:lnSpc>
          <a:spcPct val="110000"/>
        </a:lnSpc>
        <a:spcBef>
          <a:spcPct val="20000"/>
        </a:spcBef>
        <a:spcAft>
          <a:spcPct val="0"/>
        </a:spcAft>
        <a:buClr>
          <a:srgbClr val="660066"/>
        </a:buClr>
        <a:buFont typeface="Times"/>
        <a:buChar char="•"/>
        <a:tabLst>
          <a:tab pos="438135" algn="l"/>
        </a:tabLst>
        <a:defRPr sz="4600">
          <a:solidFill>
            <a:schemeClr val="tx1"/>
          </a:solidFill>
          <a:latin typeface="+mn-lt"/>
          <a:ea typeface="ＭＳ Ｐゴシック" charset="-128"/>
          <a:cs typeface="ＭＳ Ｐゴシック"/>
        </a:defRPr>
      </a:lvl2pPr>
      <a:lvl3pPr marL="2190674" indent="-438135" algn="l" defTabSz="4910760" rtl="0" eaLnBrk="1" fontAlgn="base" hangingPunct="1">
        <a:spcBef>
          <a:spcPct val="20000"/>
        </a:spcBef>
        <a:spcAft>
          <a:spcPct val="0"/>
        </a:spcAft>
        <a:buClr>
          <a:srgbClr val="660066"/>
        </a:buClr>
        <a:buFont typeface="Times"/>
        <a:buChar char="•"/>
        <a:tabLst>
          <a:tab pos="438135" algn="l"/>
        </a:tabLst>
        <a:defRPr sz="4600">
          <a:solidFill>
            <a:schemeClr val="tx1"/>
          </a:solidFill>
          <a:latin typeface="+mn-lt"/>
          <a:ea typeface="ＭＳ Ｐゴシック" charset="-128"/>
          <a:cs typeface="ＭＳ Ｐゴシック"/>
        </a:defRPr>
      </a:lvl3pPr>
      <a:lvl4pPr marL="8601438" indent="-1235297" algn="l" defTabSz="4910760" rtl="0" eaLnBrk="1" fontAlgn="base" hangingPunct="1">
        <a:spcBef>
          <a:spcPct val="20000"/>
        </a:spcBef>
        <a:spcAft>
          <a:spcPct val="0"/>
        </a:spcAft>
        <a:buClr>
          <a:srgbClr val="660066"/>
        </a:buClr>
        <a:buFont typeface="Times"/>
        <a:tabLst>
          <a:tab pos="438135" algn="l"/>
        </a:tabLst>
        <a:defRPr sz="4600">
          <a:solidFill>
            <a:schemeClr val="tx1"/>
          </a:solidFill>
          <a:latin typeface="+mn-lt"/>
          <a:ea typeface="ＭＳ Ｐゴシック" charset="-128"/>
          <a:cs typeface="ＭＳ Ｐゴシック"/>
        </a:defRPr>
      </a:lvl4pPr>
      <a:lvl5pPr marL="11053776" indent="-1226170" algn="l" defTabSz="4910760" rtl="0" eaLnBrk="1" fontAlgn="base" hangingPunct="1">
        <a:spcBef>
          <a:spcPct val="20000"/>
        </a:spcBef>
        <a:spcAft>
          <a:spcPct val="0"/>
        </a:spcAft>
        <a:buClr>
          <a:srgbClr val="660066"/>
        </a:buClr>
        <a:buFont typeface="Times"/>
        <a:tabLst>
          <a:tab pos="438135" algn="l"/>
        </a:tabLst>
        <a:defRPr sz="4600">
          <a:solidFill>
            <a:schemeClr val="tx1"/>
          </a:solidFill>
          <a:latin typeface="+mn-lt"/>
          <a:ea typeface="ＭＳ Ｐゴシック" charset="-128"/>
          <a:cs typeface="ＭＳ Ｐゴシック"/>
        </a:defRPr>
      </a:lvl5pPr>
      <a:lvl6pPr marL="11930045" indent="-1226170" algn="l" defTabSz="4910760" rtl="0" eaLnBrk="1" fontAlgn="base" hangingPunct="1">
        <a:spcBef>
          <a:spcPct val="20000"/>
        </a:spcBef>
        <a:spcAft>
          <a:spcPct val="0"/>
        </a:spcAft>
        <a:buClr>
          <a:srgbClr val="660066"/>
        </a:buClr>
        <a:buFont typeface="Times" charset="0"/>
        <a:tabLst>
          <a:tab pos="438135" algn="l"/>
        </a:tabLst>
        <a:defRPr sz="4600">
          <a:solidFill>
            <a:schemeClr val="tx1"/>
          </a:solidFill>
          <a:latin typeface="+mn-lt"/>
          <a:ea typeface="ＭＳ Ｐゴシック" charset="-128"/>
        </a:defRPr>
      </a:lvl6pPr>
      <a:lvl7pPr marL="12806315" indent="-1226170" algn="l" defTabSz="4910760" rtl="0" eaLnBrk="1" fontAlgn="base" hangingPunct="1">
        <a:spcBef>
          <a:spcPct val="20000"/>
        </a:spcBef>
        <a:spcAft>
          <a:spcPct val="0"/>
        </a:spcAft>
        <a:buClr>
          <a:srgbClr val="660066"/>
        </a:buClr>
        <a:buFont typeface="Times" charset="0"/>
        <a:tabLst>
          <a:tab pos="438135" algn="l"/>
        </a:tabLst>
        <a:defRPr sz="4600">
          <a:solidFill>
            <a:schemeClr val="tx1"/>
          </a:solidFill>
          <a:latin typeface="+mn-lt"/>
          <a:ea typeface="ＭＳ Ｐゴシック" charset="-128"/>
        </a:defRPr>
      </a:lvl7pPr>
      <a:lvl8pPr marL="13682584" indent="-1226170" algn="l" defTabSz="4910760" rtl="0" eaLnBrk="1" fontAlgn="base" hangingPunct="1">
        <a:spcBef>
          <a:spcPct val="20000"/>
        </a:spcBef>
        <a:spcAft>
          <a:spcPct val="0"/>
        </a:spcAft>
        <a:buClr>
          <a:srgbClr val="660066"/>
        </a:buClr>
        <a:buFont typeface="Times" charset="0"/>
        <a:tabLst>
          <a:tab pos="438135" algn="l"/>
        </a:tabLst>
        <a:defRPr sz="4600">
          <a:solidFill>
            <a:schemeClr val="tx1"/>
          </a:solidFill>
          <a:latin typeface="+mn-lt"/>
          <a:ea typeface="ＭＳ Ｐゴシック" charset="-128"/>
        </a:defRPr>
      </a:lvl8pPr>
      <a:lvl9pPr marL="14558854" indent="-1226170" algn="l" defTabSz="4910760" rtl="0" eaLnBrk="1" fontAlgn="base" hangingPunct="1">
        <a:spcBef>
          <a:spcPct val="20000"/>
        </a:spcBef>
        <a:spcAft>
          <a:spcPct val="0"/>
        </a:spcAft>
        <a:buClr>
          <a:srgbClr val="660066"/>
        </a:buClr>
        <a:buFont typeface="Times" charset="0"/>
        <a:tabLst>
          <a:tab pos="438135" algn="l"/>
        </a:tabLst>
        <a:defRPr sz="4600">
          <a:solidFill>
            <a:schemeClr val="tx1"/>
          </a:solidFill>
          <a:latin typeface="+mn-lt"/>
          <a:ea typeface="ＭＳ Ｐゴシック" charset="-128"/>
        </a:defRPr>
      </a:lvl9pPr>
    </p:bodyStyle>
    <p:otherStyle>
      <a:defPPr>
        <a:defRPr lang="en-US"/>
      </a:defPPr>
      <a:lvl1pPr marL="0" algn="l" defTabSz="876270" rtl="0" eaLnBrk="1" latinLnBrk="0" hangingPunct="1">
        <a:defRPr sz="3400" kern="1200">
          <a:solidFill>
            <a:schemeClr val="tx1"/>
          </a:solidFill>
          <a:latin typeface="+mn-lt"/>
          <a:ea typeface="+mn-ea"/>
          <a:cs typeface="+mn-cs"/>
        </a:defRPr>
      </a:lvl1pPr>
      <a:lvl2pPr marL="876270" algn="l" defTabSz="876270" rtl="0" eaLnBrk="1" latinLnBrk="0" hangingPunct="1">
        <a:defRPr sz="3400" kern="1200">
          <a:solidFill>
            <a:schemeClr val="tx1"/>
          </a:solidFill>
          <a:latin typeface="+mn-lt"/>
          <a:ea typeface="+mn-ea"/>
          <a:cs typeface="+mn-cs"/>
        </a:defRPr>
      </a:lvl2pPr>
      <a:lvl3pPr marL="1752539" algn="l" defTabSz="876270" rtl="0" eaLnBrk="1" latinLnBrk="0" hangingPunct="1">
        <a:defRPr sz="3400" kern="1200">
          <a:solidFill>
            <a:schemeClr val="tx1"/>
          </a:solidFill>
          <a:latin typeface="+mn-lt"/>
          <a:ea typeface="+mn-ea"/>
          <a:cs typeface="+mn-cs"/>
        </a:defRPr>
      </a:lvl3pPr>
      <a:lvl4pPr marL="2628809" algn="l" defTabSz="876270" rtl="0" eaLnBrk="1" latinLnBrk="0" hangingPunct="1">
        <a:defRPr sz="3400" kern="1200">
          <a:solidFill>
            <a:schemeClr val="tx1"/>
          </a:solidFill>
          <a:latin typeface="+mn-lt"/>
          <a:ea typeface="+mn-ea"/>
          <a:cs typeface="+mn-cs"/>
        </a:defRPr>
      </a:lvl4pPr>
      <a:lvl5pPr marL="3505078" algn="l" defTabSz="876270" rtl="0" eaLnBrk="1" latinLnBrk="0" hangingPunct="1">
        <a:defRPr sz="3400" kern="1200">
          <a:solidFill>
            <a:schemeClr val="tx1"/>
          </a:solidFill>
          <a:latin typeface="+mn-lt"/>
          <a:ea typeface="+mn-ea"/>
          <a:cs typeface="+mn-cs"/>
        </a:defRPr>
      </a:lvl5pPr>
      <a:lvl6pPr marL="4381348" algn="l" defTabSz="876270" rtl="0" eaLnBrk="1" latinLnBrk="0" hangingPunct="1">
        <a:defRPr sz="3400" kern="1200">
          <a:solidFill>
            <a:schemeClr val="tx1"/>
          </a:solidFill>
          <a:latin typeface="+mn-lt"/>
          <a:ea typeface="+mn-ea"/>
          <a:cs typeface="+mn-cs"/>
        </a:defRPr>
      </a:lvl6pPr>
      <a:lvl7pPr marL="5257617" algn="l" defTabSz="876270" rtl="0" eaLnBrk="1" latinLnBrk="0" hangingPunct="1">
        <a:defRPr sz="3400" kern="1200">
          <a:solidFill>
            <a:schemeClr val="tx1"/>
          </a:solidFill>
          <a:latin typeface="+mn-lt"/>
          <a:ea typeface="+mn-ea"/>
          <a:cs typeface="+mn-cs"/>
        </a:defRPr>
      </a:lvl7pPr>
      <a:lvl8pPr marL="6133887" algn="l" defTabSz="876270" rtl="0" eaLnBrk="1" latinLnBrk="0" hangingPunct="1">
        <a:defRPr sz="3400" kern="1200">
          <a:solidFill>
            <a:schemeClr val="tx1"/>
          </a:solidFill>
          <a:latin typeface="+mn-lt"/>
          <a:ea typeface="+mn-ea"/>
          <a:cs typeface="+mn-cs"/>
        </a:defRPr>
      </a:lvl8pPr>
      <a:lvl9pPr marL="7010156" algn="l" defTabSz="876270" rtl="0" eaLnBrk="1" latinLnBrk="0" hangingPunct="1">
        <a:defRPr sz="3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26E0068C-B4C6-4A2D-AA44-C6698E652C96}"/>
              </a:ext>
            </a:extLst>
          </p:cNvPr>
          <p:cNvSpPr txBox="1"/>
          <p:nvPr/>
        </p:nvSpPr>
        <p:spPr>
          <a:xfrm>
            <a:off x="10668000" y="1557060"/>
            <a:ext cx="29946599" cy="3416320"/>
          </a:xfrm>
          <a:prstGeom prst="rect">
            <a:avLst/>
          </a:prstGeom>
          <a:noFill/>
          <a:effectLst/>
        </p:spPr>
        <p:txBody>
          <a:bodyPr wrap="square" lIns="0" tIns="0" rIns="0" bIns="0" anchor="ctr">
            <a:spAutoFit/>
          </a:bodyPr>
          <a:lstStyle/>
          <a:p>
            <a:pPr algn="ctr" eaLnBrk="0" hangingPunct="0">
              <a:defRPr/>
            </a:pPr>
            <a:r>
              <a:rPr lang="en-US" sz="9000" spc="-383" dirty="0">
                <a:solidFill>
                  <a:srgbClr val="004987"/>
                </a:solidFill>
                <a:latin typeface="+mj-lt"/>
                <a:ea typeface="Futura Std Light" charset="0"/>
                <a:cs typeface="Arial" panose="020B0604020202020204" pitchFamily="34" charset="0"/>
              </a:rPr>
              <a:t>Suicide by Self-Inflicted Burns – A Persistent Psychiatric Problem</a:t>
            </a:r>
          </a:p>
          <a:p>
            <a:pPr algn="ctr" eaLnBrk="0" hangingPunct="0">
              <a:defRPr/>
            </a:pPr>
            <a:r>
              <a:rPr lang="en-US" sz="4400" dirty="0">
                <a:solidFill>
                  <a:srgbClr val="004987"/>
                </a:solidFill>
                <a:latin typeface="+mj-lt"/>
                <a:ea typeface="Futura Std Light" charset="0"/>
                <a:cs typeface="Arial" panose="020B0604020202020204" pitchFamily="34" charset="0"/>
              </a:rPr>
              <a:t>School of Medicine, University of California, Davis</a:t>
            </a:r>
          </a:p>
          <a:p>
            <a:pPr algn="ctr" eaLnBrk="0" hangingPunct="0">
              <a:defRPr/>
            </a:pPr>
            <a:r>
              <a:rPr lang="en-US" sz="4400" dirty="0">
                <a:solidFill>
                  <a:srgbClr val="004987"/>
                </a:solidFill>
                <a:latin typeface="+mj-lt"/>
                <a:ea typeface="Futura Std Light" charset="0"/>
                <a:cs typeface="Arial" panose="020B0604020202020204" pitchFamily="34" charset="0"/>
              </a:rPr>
              <a:t>Department of Public Health Sciences, School of Medicine, University of California, Davis</a:t>
            </a:r>
          </a:p>
          <a:p>
            <a:pPr algn="ctr" eaLnBrk="0" hangingPunct="0">
              <a:defRPr/>
            </a:pPr>
            <a:r>
              <a:rPr lang="en-US" sz="4400" dirty="0">
                <a:solidFill>
                  <a:srgbClr val="004987"/>
                </a:solidFill>
                <a:latin typeface="+mj-lt"/>
                <a:ea typeface="Futura Std Light" charset="0"/>
                <a:cs typeface="Arial" panose="020B0604020202020204" pitchFamily="34" charset="0"/>
              </a:rPr>
              <a:t>Department of Surgery, University of California, Davis and Shriners Hospitals for Children</a:t>
            </a:r>
          </a:p>
        </p:txBody>
      </p:sp>
      <p:sp>
        <p:nvSpPr>
          <p:cNvPr id="36" name="TextBox 16">
            <a:extLst>
              <a:ext uri="{FF2B5EF4-FFF2-40B4-BE49-F238E27FC236}">
                <a16:creationId xmlns:a16="http://schemas.microsoft.com/office/drawing/2014/main" id="{790F6230-B2D5-40F2-A105-85B274F2DC8D}"/>
              </a:ext>
            </a:extLst>
          </p:cNvPr>
          <p:cNvSpPr txBox="1"/>
          <p:nvPr/>
        </p:nvSpPr>
        <p:spPr>
          <a:xfrm>
            <a:off x="41875009" y="1049229"/>
            <a:ext cx="8733580" cy="4062651"/>
          </a:xfrm>
          <a:prstGeom prst="rect">
            <a:avLst/>
          </a:prstGeom>
          <a:noFill/>
          <a:effectLst/>
        </p:spPr>
        <p:txBody>
          <a:bodyPr wrap="square" lIns="0" tIns="0" rIns="0" bIns="0" anchor="b" anchorCtr="0">
            <a:spAutoFit/>
          </a:bodyPr>
          <a:lstStyle>
            <a:defPPr>
              <a:defRPr lang="en-US"/>
            </a:defPPr>
            <a:lvl1pPr algn="l" rtl="0" fontAlgn="base">
              <a:spcBef>
                <a:spcPct val="0"/>
              </a:spcBef>
              <a:spcAft>
                <a:spcPct val="0"/>
              </a:spcAft>
              <a:defRPr sz="2700" kern="1200">
                <a:solidFill>
                  <a:schemeClr val="tx1"/>
                </a:solidFill>
                <a:latin typeface="Arial" pitchFamily="34" charset="0"/>
                <a:ea typeface="+mn-ea"/>
                <a:cs typeface="+mn-cs"/>
              </a:defRPr>
            </a:lvl1pPr>
            <a:lvl2pPr marL="876270" algn="l" rtl="0" fontAlgn="base">
              <a:spcBef>
                <a:spcPct val="0"/>
              </a:spcBef>
              <a:spcAft>
                <a:spcPct val="0"/>
              </a:spcAft>
              <a:defRPr sz="2700" kern="1200">
                <a:solidFill>
                  <a:schemeClr val="tx1"/>
                </a:solidFill>
                <a:latin typeface="Arial" pitchFamily="34" charset="0"/>
                <a:ea typeface="+mn-ea"/>
                <a:cs typeface="+mn-cs"/>
              </a:defRPr>
            </a:lvl2pPr>
            <a:lvl3pPr marL="1752539" algn="l" rtl="0" fontAlgn="base">
              <a:spcBef>
                <a:spcPct val="0"/>
              </a:spcBef>
              <a:spcAft>
                <a:spcPct val="0"/>
              </a:spcAft>
              <a:defRPr sz="2700" kern="1200">
                <a:solidFill>
                  <a:schemeClr val="tx1"/>
                </a:solidFill>
                <a:latin typeface="Arial" pitchFamily="34" charset="0"/>
                <a:ea typeface="+mn-ea"/>
                <a:cs typeface="+mn-cs"/>
              </a:defRPr>
            </a:lvl3pPr>
            <a:lvl4pPr marL="2628809" algn="l" rtl="0" fontAlgn="base">
              <a:spcBef>
                <a:spcPct val="0"/>
              </a:spcBef>
              <a:spcAft>
                <a:spcPct val="0"/>
              </a:spcAft>
              <a:defRPr sz="2700" kern="1200">
                <a:solidFill>
                  <a:schemeClr val="tx1"/>
                </a:solidFill>
                <a:latin typeface="Arial" pitchFamily="34" charset="0"/>
                <a:ea typeface="+mn-ea"/>
                <a:cs typeface="+mn-cs"/>
              </a:defRPr>
            </a:lvl4pPr>
            <a:lvl5pPr marL="3505078" algn="l" rtl="0" fontAlgn="base">
              <a:spcBef>
                <a:spcPct val="0"/>
              </a:spcBef>
              <a:spcAft>
                <a:spcPct val="0"/>
              </a:spcAft>
              <a:defRPr sz="2700" kern="1200">
                <a:solidFill>
                  <a:schemeClr val="tx1"/>
                </a:solidFill>
                <a:latin typeface="Arial" pitchFamily="34" charset="0"/>
                <a:ea typeface="+mn-ea"/>
                <a:cs typeface="+mn-cs"/>
              </a:defRPr>
            </a:lvl5pPr>
            <a:lvl6pPr marL="4381348" algn="l" defTabSz="1752539" rtl="0" eaLnBrk="1" latinLnBrk="0" hangingPunct="1">
              <a:defRPr sz="2700" kern="1200">
                <a:solidFill>
                  <a:schemeClr val="tx1"/>
                </a:solidFill>
                <a:latin typeface="Arial" pitchFamily="34" charset="0"/>
                <a:ea typeface="+mn-ea"/>
                <a:cs typeface="+mn-cs"/>
              </a:defRPr>
            </a:lvl6pPr>
            <a:lvl7pPr marL="5257617" algn="l" defTabSz="1752539" rtl="0" eaLnBrk="1" latinLnBrk="0" hangingPunct="1">
              <a:defRPr sz="2700" kern="1200">
                <a:solidFill>
                  <a:schemeClr val="tx1"/>
                </a:solidFill>
                <a:latin typeface="Arial" pitchFamily="34" charset="0"/>
                <a:ea typeface="+mn-ea"/>
                <a:cs typeface="+mn-cs"/>
              </a:defRPr>
            </a:lvl7pPr>
            <a:lvl8pPr marL="6133887" algn="l" defTabSz="1752539" rtl="0" eaLnBrk="1" latinLnBrk="0" hangingPunct="1">
              <a:defRPr sz="2700" kern="1200">
                <a:solidFill>
                  <a:schemeClr val="tx1"/>
                </a:solidFill>
                <a:latin typeface="Arial" pitchFamily="34" charset="0"/>
                <a:ea typeface="+mn-ea"/>
                <a:cs typeface="+mn-cs"/>
              </a:defRPr>
            </a:lvl8pPr>
            <a:lvl9pPr marL="7010156" algn="l" defTabSz="1752539" rtl="0" eaLnBrk="1" latinLnBrk="0" hangingPunct="1">
              <a:defRPr sz="2700" kern="1200">
                <a:solidFill>
                  <a:schemeClr val="tx1"/>
                </a:solidFill>
                <a:latin typeface="Arial" pitchFamily="34" charset="0"/>
                <a:ea typeface="+mn-ea"/>
                <a:cs typeface="+mn-cs"/>
              </a:defRPr>
            </a:lvl9pPr>
          </a:lstStyle>
          <a:p>
            <a:pPr eaLnBrk="0" hangingPunct="0">
              <a:defRPr/>
            </a:pPr>
            <a:r>
              <a:rPr lang="en-US" sz="4400" dirty="0">
                <a:solidFill>
                  <a:srgbClr val="004987"/>
                </a:solidFill>
                <a:latin typeface="+mj-lt"/>
                <a:cs typeface="Arial" panose="020B0604020202020204" pitchFamily="34" charset="0"/>
              </a:rPr>
              <a:t>Jordan M. Smith, BS, Jeffrey R. Fine, MPH, Katherine S. Romanowski, MD, FACS, Soman Sen, MD, FACS, Tina L. Palmieri, MD, FACS, FCCM, David G. Greenhalgh, MD, FACS</a:t>
            </a:r>
          </a:p>
        </p:txBody>
      </p:sp>
      <p:sp>
        <p:nvSpPr>
          <p:cNvPr id="37" name="Text Box 191">
            <a:extLst>
              <a:ext uri="{FF2B5EF4-FFF2-40B4-BE49-F238E27FC236}">
                <a16:creationId xmlns:a16="http://schemas.microsoft.com/office/drawing/2014/main" id="{BAD566D2-7CFC-4395-8C74-F90BB3FB02C9}"/>
              </a:ext>
            </a:extLst>
          </p:cNvPr>
          <p:cNvSpPr txBox="1">
            <a:spLocks noChangeArrowheads="1"/>
          </p:cNvSpPr>
          <p:nvPr/>
        </p:nvSpPr>
        <p:spPr bwMode="auto">
          <a:xfrm>
            <a:off x="838200" y="5568406"/>
            <a:ext cx="11334993" cy="1135688"/>
          </a:xfrm>
          <a:prstGeom prst="rect">
            <a:avLst/>
          </a:prstGeom>
          <a:solidFill>
            <a:schemeClr val="bg1"/>
          </a:solidFill>
          <a:ln w="9525">
            <a:noFill/>
            <a:miter lim="800000"/>
            <a:headEnd/>
            <a:tailEnd/>
          </a:ln>
          <a:effectLst/>
        </p:spPr>
        <p:txBody>
          <a:bodyPr wrap="square" lIns="175254" tIns="87627" rIns="175254" bIns="122678">
            <a:spAutoFit/>
          </a:bodyPr>
          <a:lstStyle/>
          <a:p>
            <a:pPr eaLnBrk="0" hangingPunct="0">
              <a:spcBef>
                <a:spcPct val="50000"/>
              </a:spcBef>
              <a:tabLst>
                <a:tab pos="876270" algn="l"/>
              </a:tabLst>
              <a:defRPr/>
            </a:pPr>
            <a:r>
              <a:rPr lang="en-US" sz="6000" b="1" spc="100" dirty="0">
                <a:solidFill>
                  <a:srgbClr val="DCAA00"/>
                </a:solidFill>
                <a:latin typeface="+mj-lt"/>
                <a:ea typeface="Futura Std Book" charset="0"/>
                <a:cs typeface="Arial" panose="020B0604020202020204" pitchFamily="34" charset="0"/>
              </a:rPr>
              <a:t>Introduction</a:t>
            </a:r>
          </a:p>
        </p:txBody>
      </p:sp>
      <p:sp>
        <p:nvSpPr>
          <p:cNvPr id="38" name="TextBox 46">
            <a:extLst>
              <a:ext uri="{FF2B5EF4-FFF2-40B4-BE49-F238E27FC236}">
                <a16:creationId xmlns:a16="http://schemas.microsoft.com/office/drawing/2014/main" id="{84FACD36-7D72-4428-9A38-E5D563CE9370}"/>
              </a:ext>
            </a:extLst>
          </p:cNvPr>
          <p:cNvSpPr txBox="1">
            <a:spLocks noChangeArrowheads="1"/>
          </p:cNvSpPr>
          <p:nvPr/>
        </p:nvSpPr>
        <p:spPr bwMode="auto">
          <a:xfrm>
            <a:off x="838200" y="6704094"/>
            <a:ext cx="11777009" cy="10795257"/>
          </a:xfrm>
          <a:prstGeom prst="rect">
            <a:avLst/>
          </a:prstGeom>
          <a:noFill/>
          <a:ln w="9525">
            <a:noFill/>
            <a:miter lim="800000"/>
            <a:headEnd/>
            <a:tailEnd/>
          </a:ln>
        </p:spPr>
        <p:txBody>
          <a:bodyPr wrap="square" lIns="175254" tIns="87627" rIns="175254" bIns="87627">
            <a:spAutoFit/>
          </a:bodyPr>
          <a:lstStyle/>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Self-inflicted burns are a relatively uncommon but profound attempt at suicide. In 2019, suicide was the 10th leading cause of death in the United States with suicide by burns accounting for less than 1.0% of suicide attempts. Incidence of suicide by burning and self-inflicted burns have been estimated at between 0.67%-9.0% of total burn admissions in developed countries.</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20 years ago, we first reviewed our experience with self-inflicted burns. This study evaluated for any change in the incidence or outcomes of self-inflicted burns. </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Due to the rarity of occurrence, there is limited literature available evaluating the psychosocial contributors and outcomes of suicide by burning and self-inflicted burns.</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Prior studies have described characteristics of patients with self-inflicted burns as predominantly male and Caucasian and with a history of psychiatric illness and substance use</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 A nationwide Japanese study with data from over 200 major tertiary care centers compared outcomes amongst 1094 patients with burns, 222 with self-inflicted burns. They concluded that self-inflicted burns are associated with increased in-hospital mortality.</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Other studies have found such an association does not exist after comparing for injury characteristics and patient demographics.</a:t>
            </a:r>
          </a:p>
        </p:txBody>
      </p:sp>
      <p:sp>
        <p:nvSpPr>
          <p:cNvPr id="39" name="TextBox 46">
            <a:extLst>
              <a:ext uri="{FF2B5EF4-FFF2-40B4-BE49-F238E27FC236}">
                <a16:creationId xmlns:a16="http://schemas.microsoft.com/office/drawing/2014/main" id="{E983AA4F-A5B2-4D7F-8C0A-3BDB3B7D2ABA}"/>
              </a:ext>
            </a:extLst>
          </p:cNvPr>
          <p:cNvSpPr txBox="1">
            <a:spLocks noChangeArrowheads="1"/>
          </p:cNvSpPr>
          <p:nvPr/>
        </p:nvSpPr>
        <p:spPr bwMode="auto">
          <a:xfrm>
            <a:off x="881744" y="18598670"/>
            <a:ext cx="11777009" cy="3531730"/>
          </a:xfrm>
          <a:prstGeom prst="rect">
            <a:avLst/>
          </a:prstGeom>
          <a:noFill/>
          <a:ln w="9525">
            <a:noFill/>
            <a:miter lim="800000"/>
            <a:headEnd/>
            <a:tailEnd/>
          </a:ln>
        </p:spPr>
        <p:txBody>
          <a:bodyPr wrap="square" lIns="175254" tIns="87627" rIns="175254" bIns="87627">
            <a:spAutoFit/>
          </a:bodyPr>
          <a:lstStyle/>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Self-inflicted burns are not associated with increased mortality during hospital admission compared to other burn injuries after controlling for confounding factors. </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Characteristics of patients with self-inflicted burns include male predominance, history of substance use, and prior psychiatric illness. </a:t>
            </a:r>
          </a:p>
          <a:p>
            <a:pPr marL="571500" indent="-571500" eaLnBrk="0" hangingPunct="0">
              <a:buFont typeface="Arial" panose="020B0604020202020204" pitchFamily="34" charset="0"/>
              <a:buChar char="•"/>
            </a:pPr>
            <a:endParaRPr lang="en-US" sz="3800" dirty="0">
              <a:latin typeface="+mj-lt"/>
              <a:ea typeface="Futura Std Book" charset="0"/>
              <a:cs typeface="Arial" panose="020B0604020202020204" pitchFamily="34" charset="0"/>
            </a:endParaRPr>
          </a:p>
        </p:txBody>
      </p:sp>
      <p:sp>
        <p:nvSpPr>
          <p:cNvPr id="40" name="TextBox 46">
            <a:extLst>
              <a:ext uri="{FF2B5EF4-FFF2-40B4-BE49-F238E27FC236}">
                <a16:creationId xmlns:a16="http://schemas.microsoft.com/office/drawing/2014/main" id="{F3B59EED-A87F-4D0D-B7F8-50096698A85D}"/>
              </a:ext>
            </a:extLst>
          </p:cNvPr>
          <p:cNvSpPr txBox="1">
            <a:spLocks noChangeArrowheads="1"/>
          </p:cNvSpPr>
          <p:nvPr/>
        </p:nvSpPr>
        <p:spPr bwMode="auto">
          <a:xfrm>
            <a:off x="876301" y="22555200"/>
            <a:ext cx="11738908" cy="9995038"/>
          </a:xfrm>
          <a:prstGeom prst="rect">
            <a:avLst/>
          </a:prstGeom>
          <a:noFill/>
          <a:ln w="9525">
            <a:noFill/>
            <a:miter lim="800000"/>
            <a:headEnd/>
            <a:tailEnd/>
          </a:ln>
        </p:spPr>
        <p:txBody>
          <a:bodyPr wrap="square" lIns="175254" tIns="87627" rIns="175254" bIns="87627">
            <a:spAutoFit/>
          </a:bodyPr>
          <a:lstStyle/>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Retrospective chart review of all patients admitted to Burn Surgery, Shriners Hospitals for Children, Northern California and the Department of Surgery, University of California at Davis, Sacramento, California </a:t>
            </a:r>
            <a:r>
              <a:rPr lang="en-US" sz="3000" dirty="0">
                <a:ea typeface="Futura Std Book" charset="0"/>
                <a:cs typeface="Arial" panose="020B0604020202020204" pitchFamily="34" charset="0"/>
              </a:rPr>
              <a:t>between January 1, 2012 and December 31, 2021</a:t>
            </a:r>
            <a:r>
              <a:rPr lang="en-US" sz="3000" dirty="0">
                <a:latin typeface="+mj-lt"/>
                <a:ea typeface="Futura Std Book" charset="0"/>
                <a:cs typeface="Arial" panose="020B0604020202020204" pitchFamily="34" charset="0"/>
              </a:rPr>
              <a:t>. </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The primary outcome was patient mortality. Secondary outcomes included length of stay in the hospital, days in the ICU, and days on a ventilator. </a:t>
            </a:r>
          </a:p>
          <a:p>
            <a:pPr marL="571500" indent="-571500" eaLnBrk="0" hangingPunct="0">
              <a:buFont typeface="Arial" panose="020B0604020202020204" pitchFamily="34" charset="0"/>
              <a:buChar char="•"/>
            </a:pPr>
            <a:r>
              <a:rPr lang="en-US" sz="3000" dirty="0">
                <a:latin typeface="+mj-lt"/>
                <a:ea typeface="Futura Std Book" charset="0"/>
                <a:cs typeface="Arial" panose="020B0604020202020204" pitchFamily="34" charset="0"/>
              </a:rPr>
              <a:t>The Chi-square test was used for proportional data, student’s t-tests was used for normally distributed numerical data assuming unequal variances, and a Wilcoxon rank sum test was used for non-normally distributed numerical data. A multivariable logistic regression was used to best predict mortality between those who had a self-inflicted burn versus those who did have a self-inflicted burn. Demographic variables that were statistically significant and clinically significant in the univariate models were adjusted for in the multivariable logistic regression model. All analyses were performed in SAS version 9.4 (SAS Institute Inc). All tests were two-sided, and p values &lt; 0.05 were considered statistically significant.</a:t>
            </a:r>
          </a:p>
          <a:p>
            <a:pPr eaLnBrk="0" hangingPunct="0"/>
            <a:endParaRPr lang="en-US" sz="3800" dirty="0">
              <a:latin typeface="+mj-lt"/>
              <a:ea typeface="Futura Std Book" charset="0"/>
              <a:cs typeface="Arial" panose="020B0604020202020204" pitchFamily="34" charset="0"/>
            </a:endParaRPr>
          </a:p>
        </p:txBody>
      </p:sp>
      <p:sp>
        <p:nvSpPr>
          <p:cNvPr id="41" name="Text Box 191">
            <a:extLst>
              <a:ext uri="{FF2B5EF4-FFF2-40B4-BE49-F238E27FC236}">
                <a16:creationId xmlns:a16="http://schemas.microsoft.com/office/drawing/2014/main" id="{3097B3FC-715B-424D-903B-60FF4F84EAB2}"/>
              </a:ext>
            </a:extLst>
          </p:cNvPr>
          <p:cNvSpPr txBox="1">
            <a:spLocks noChangeArrowheads="1"/>
          </p:cNvSpPr>
          <p:nvPr/>
        </p:nvSpPr>
        <p:spPr bwMode="auto">
          <a:xfrm>
            <a:off x="859584" y="17462982"/>
            <a:ext cx="11313609" cy="1135688"/>
          </a:xfrm>
          <a:prstGeom prst="rect">
            <a:avLst/>
          </a:prstGeom>
          <a:solidFill>
            <a:schemeClr val="bg1"/>
          </a:solidFill>
          <a:ln w="9525">
            <a:noFill/>
            <a:miter lim="800000"/>
            <a:headEnd/>
            <a:tailEnd/>
          </a:ln>
          <a:effectLst/>
        </p:spPr>
        <p:txBody>
          <a:bodyPr wrap="square" lIns="175254" tIns="87627" rIns="175254" bIns="122678">
            <a:spAutoFit/>
          </a:bodyPr>
          <a:lstStyle/>
          <a:p>
            <a:pPr eaLnBrk="0" hangingPunct="0">
              <a:spcBef>
                <a:spcPct val="50000"/>
              </a:spcBef>
              <a:tabLst>
                <a:tab pos="876270" algn="l"/>
              </a:tabLst>
              <a:defRPr/>
            </a:pPr>
            <a:r>
              <a:rPr lang="en-US" sz="6000" b="1" spc="100" dirty="0">
                <a:solidFill>
                  <a:srgbClr val="DCAA00"/>
                </a:solidFill>
                <a:latin typeface="+mj-lt"/>
                <a:ea typeface="Futura Std Book" charset="0"/>
                <a:cs typeface="Arial" panose="020B0604020202020204" pitchFamily="34" charset="0"/>
              </a:rPr>
              <a:t>Hypothesis</a:t>
            </a:r>
          </a:p>
        </p:txBody>
      </p:sp>
      <p:sp>
        <p:nvSpPr>
          <p:cNvPr id="42" name="Text Box 191">
            <a:extLst>
              <a:ext uri="{FF2B5EF4-FFF2-40B4-BE49-F238E27FC236}">
                <a16:creationId xmlns:a16="http://schemas.microsoft.com/office/drawing/2014/main" id="{51109F5C-52F2-46A7-977A-BBD84D633050}"/>
              </a:ext>
            </a:extLst>
          </p:cNvPr>
          <p:cNvSpPr txBox="1">
            <a:spLocks noChangeArrowheads="1"/>
          </p:cNvSpPr>
          <p:nvPr/>
        </p:nvSpPr>
        <p:spPr bwMode="auto">
          <a:xfrm>
            <a:off x="838200" y="21419512"/>
            <a:ext cx="11357154" cy="1135688"/>
          </a:xfrm>
          <a:prstGeom prst="rect">
            <a:avLst/>
          </a:prstGeom>
          <a:solidFill>
            <a:schemeClr val="bg1"/>
          </a:solidFill>
          <a:ln w="9525">
            <a:noFill/>
            <a:miter lim="800000"/>
            <a:headEnd/>
            <a:tailEnd/>
          </a:ln>
          <a:effectLst/>
        </p:spPr>
        <p:txBody>
          <a:bodyPr wrap="square" lIns="175254" tIns="87627" rIns="175254" bIns="122678">
            <a:spAutoFit/>
          </a:bodyPr>
          <a:lstStyle/>
          <a:p>
            <a:pPr eaLnBrk="0" hangingPunct="0">
              <a:spcBef>
                <a:spcPct val="50000"/>
              </a:spcBef>
              <a:tabLst>
                <a:tab pos="876270" algn="l"/>
              </a:tabLst>
              <a:defRPr/>
            </a:pPr>
            <a:r>
              <a:rPr lang="en-US" sz="6000" b="1" spc="100" dirty="0">
                <a:solidFill>
                  <a:srgbClr val="DCAA00"/>
                </a:solidFill>
                <a:latin typeface="+mj-lt"/>
                <a:ea typeface="Futura Std Book" charset="0"/>
                <a:cs typeface="Arial" panose="020B0604020202020204" pitchFamily="34" charset="0"/>
              </a:rPr>
              <a:t>Methods</a:t>
            </a:r>
            <a:endParaRPr lang="en-US" sz="6000" spc="100" dirty="0">
              <a:solidFill>
                <a:srgbClr val="DCAA00"/>
              </a:solidFill>
              <a:latin typeface="+mj-lt"/>
              <a:ea typeface="Futura Std Book" charset="0"/>
              <a:cs typeface="Arial" panose="020B0604020202020204" pitchFamily="34" charset="0"/>
            </a:endParaRPr>
          </a:p>
        </p:txBody>
      </p:sp>
      <p:sp>
        <p:nvSpPr>
          <p:cNvPr id="43" name="Text Box 191">
            <a:extLst>
              <a:ext uri="{FF2B5EF4-FFF2-40B4-BE49-F238E27FC236}">
                <a16:creationId xmlns:a16="http://schemas.microsoft.com/office/drawing/2014/main" id="{37651A22-2D6B-40CF-8DB6-2A27DA8E3AF2}"/>
              </a:ext>
            </a:extLst>
          </p:cNvPr>
          <p:cNvSpPr txBox="1">
            <a:spLocks noChangeArrowheads="1"/>
          </p:cNvSpPr>
          <p:nvPr/>
        </p:nvSpPr>
        <p:spPr bwMode="auto">
          <a:xfrm>
            <a:off x="13422086" y="5629926"/>
            <a:ext cx="11123085" cy="1135688"/>
          </a:xfrm>
          <a:prstGeom prst="rect">
            <a:avLst/>
          </a:prstGeom>
          <a:solidFill>
            <a:schemeClr val="bg1"/>
          </a:solidFill>
          <a:ln w="9525">
            <a:noFill/>
            <a:miter lim="800000"/>
            <a:headEnd/>
            <a:tailEnd/>
          </a:ln>
          <a:effectLst/>
        </p:spPr>
        <p:txBody>
          <a:bodyPr wrap="square" lIns="175254" tIns="87627" rIns="175254" bIns="122678">
            <a:spAutoFit/>
          </a:bodyPr>
          <a:lstStyle/>
          <a:p>
            <a:pPr eaLnBrk="0" hangingPunct="0">
              <a:spcBef>
                <a:spcPct val="50000"/>
              </a:spcBef>
              <a:tabLst>
                <a:tab pos="876270" algn="l"/>
              </a:tabLst>
              <a:defRPr/>
            </a:pPr>
            <a:r>
              <a:rPr lang="en-US" sz="6000" b="1" spc="100" dirty="0">
                <a:solidFill>
                  <a:srgbClr val="DCAA00"/>
                </a:solidFill>
                <a:latin typeface="+mj-lt"/>
                <a:ea typeface="Futura Std Book" charset="0"/>
                <a:cs typeface="Arial" panose="020B0604020202020204" pitchFamily="34" charset="0"/>
              </a:rPr>
              <a:t>Results</a:t>
            </a:r>
          </a:p>
        </p:txBody>
      </p:sp>
      <p:sp>
        <p:nvSpPr>
          <p:cNvPr id="44" name="TextBox 46">
            <a:extLst>
              <a:ext uri="{FF2B5EF4-FFF2-40B4-BE49-F238E27FC236}">
                <a16:creationId xmlns:a16="http://schemas.microsoft.com/office/drawing/2014/main" id="{B8EA02F0-FD41-4DE9-980D-6E38AF0A16E0}"/>
              </a:ext>
            </a:extLst>
          </p:cNvPr>
          <p:cNvSpPr txBox="1">
            <a:spLocks noChangeArrowheads="1"/>
          </p:cNvSpPr>
          <p:nvPr/>
        </p:nvSpPr>
        <p:spPr bwMode="auto">
          <a:xfrm>
            <a:off x="13411200" y="6704094"/>
            <a:ext cx="24364794" cy="4793614"/>
          </a:xfrm>
          <a:prstGeom prst="rect">
            <a:avLst/>
          </a:prstGeom>
          <a:noFill/>
          <a:ln w="9525">
            <a:noFill/>
            <a:miter lim="800000"/>
            <a:headEnd/>
            <a:tailEnd/>
          </a:ln>
        </p:spPr>
        <p:txBody>
          <a:bodyPr wrap="square" lIns="175254" tIns="87627" rIns="175254" bIns="87627">
            <a:spAutoFit/>
          </a:bodyPr>
          <a:lstStyle/>
          <a:p>
            <a:pPr eaLnBrk="0" hangingPunct="0"/>
            <a:r>
              <a:rPr lang="en-US" sz="3000" dirty="0">
                <a:latin typeface="+mj-lt"/>
                <a:ea typeface="Futura Std Book" charset="0"/>
                <a:cs typeface="Arial" panose="020B0604020202020204" pitchFamily="34" charset="0"/>
              </a:rPr>
              <a:t>A total of 3647 patients were admitted during the 10-year study interval, of which 111 (3.0%) had a diagnosis of self-inflicted burns. The mean age was 42.2 ± 14.4 years (range, 18-74) which is comparable to the mean age of the entire population of patients admitted to the burns service (45.8 years ± 17.4). There was a male predominance (66.7%). Ethnic groups represented were Caucasians (51.4%), Black or African American (11.7%), Hispanic/Latino (9.9%), Asian (7.2%) and Other (10.8%). The percent of intentional flame burn as the mechanism of injury was 81.1% followed by chemical (7.2%), electric (2.7%), and hot water (2.7%). The percent of patients with current alcohol use was 43.2%, 8.1% had former use, and 25.2% had no alcohol use. 57.7% of patients reported drug use; 42.3% methamphetamine, 34.3% marijuana, 6.3% cocaine, and 5.4% heroin. Tobacco use was present in 63% of patients. 23.4% of patients had documentation of housing insecurity. Psychiatric illness was present in 87.4% of patients, with major depressive disorder (MDD) (28.8%), schizophrenia (18.0%), bipolar disorder (17.1%), cluster B personality disorders (9.0%), anxiety disorders (6.3%), post-traumatic stress disorder (PTSD) (6.3%), and schizoaffective disorder (3.6%). </a:t>
            </a:r>
          </a:p>
        </p:txBody>
      </p:sp>
      <p:sp>
        <p:nvSpPr>
          <p:cNvPr id="45" name="Text Box 191">
            <a:extLst>
              <a:ext uri="{FF2B5EF4-FFF2-40B4-BE49-F238E27FC236}">
                <a16:creationId xmlns:a16="http://schemas.microsoft.com/office/drawing/2014/main" id="{BFAE2AD5-617E-4144-861C-3D6954FE6F4A}"/>
              </a:ext>
            </a:extLst>
          </p:cNvPr>
          <p:cNvSpPr txBox="1">
            <a:spLocks noChangeArrowheads="1"/>
          </p:cNvSpPr>
          <p:nvPr/>
        </p:nvSpPr>
        <p:spPr bwMode="auto">
          <a:xfrm>
            <a:off x="38601495" y="5591685"/>
            <a:ext cx="11123085" cy="1135688"/>
          </a:xfrm>
          <a:prstGeom prst="rect">
            <a:avLst/>
          </a:prstGeom>
          <a:solidFill>
            <a:schemeClr val="bg1"/>
          </a:solidFill>
          <a:ln w="9525">
            <a:noFill/>
            <a:miter lim="800000"/>
            <a:headEnd/>
            <a:tailEnd/>
          </a:ln>
          <a:effectLst/>
        </p:spPr>
        <p:txBody>
          <a:bodyPr wrap="square" lIns="175254" tIns="87627" rIns="175254" bIns="122678">
            <a:spAutoFit/>
          </a:bodyPr>
          <a:lstStyle/>
          <a:p>
            <a:pPr eaLnBrk="0" hangingPunct="0">
              <a:spcBef>
                <a:spcPct val="50000"/>
              </a:spcBef>
              <a:tabLst>
                <a:tab pos="876270" algn="l"/>
              </a:tabLst>
              <a:defRPr/>
            </a:pPr>
            <a:r>
              <a:rPr lang="en-US" sz="6000" b="1" spc="100" dirty="0">
                <a:solidFill>
                  <a:srgbClr val="DCAA00"/>
                </a:solidFill>
                <a:latin typeface="+mj-lt"/>
                <a:ea typeface="Futura Std Book" charset="0"/>
                <a:cs typeface="Arial" panose="020B0604020202020204" pitchFamily="34" charset="0"/>
              </a:rPr>
              <a:t>Discussion</a:t>
            </a:r>
            <a:endParaRPr lang="en-US" sz="6000" spc="100" dirty="0">
              <a:solidFill>
                <a:srgbClr val="DCAA00"/>
              </a:solidFill>
              <a:latin typeface="+mj-lt"/>
              <a:ea typeface="Futura Std Book" charset="0"/>
              <a:cs typeface="Arial" panose="020B0604020202020204" pitchFamily="34" charset="0"/>
            </a:endParaRPr>
          </a:p>
        </p:txBody>
      </p:sp>
      <p:sp>
        <p:nvSpPr>
          <p:cNvPr id="46" name="TextBox 46">
            <a:extLst>
              <a:ext uri="{FF2B5EF4-FFF2-40B4-BE49-F238E27FC236}">
                <a16:creationId xmlns:a16="http://schemas.microsoft.com/office/drawing/2014/main" id="{CC00A89F-996A-4FB5-92D1-D9DEC07B3D66}"/>
              </a:ext>
            </a:extLst>
          </p:cNvPr>
          <p:cNvSpPr txBox="1">
            <a:spLocks noChangeArrowheads="1"/>
          </p:cNvSpPr>
          <p:nvPr/>
        </p:nvSpPr>
        <p:spPr bwMode="auto">
          <a:xfrm>
            <a:off x="38571985" y="6698275"/>
            <a:ext cx="11728785" cy="10795257"/>
          </a:xfrm>
          <a:prstGeom prst="rect">
            <a:avLst/>
          </a:prstGeom>
          <a:noFill/>
          <a:ln w="9525">
            <a:noFill/>
            <a:miter lim="800000"/>
            <a:headEnd/>
            <a:tailEnd/>
          </a:ln>
        </p:spPr>
        <p:txBody>
          <a:bodyPr wrap="square" lIns="175254" tIns="87627" rIns="175254" bIns="87627">
            <a:spAutoFit/>
          </a:bodyPr>
          <a:lstStyle/>
          <a:p>
            <a:pPr marL="457200" indent="-457200" eaLnBrk="0" hangingPunct="0">
              <a:buFont typeface="Arial" panose="020B0604020202020204" pitchFamily="34" charset="0"/>
              <a:buChar char="•"/>
            </a:pPr>
            <a:r>
              <a:rPr lang="en-US" sz="3000" dirty="0">
                <a:latin typeface="+mj-lt"/>
                <a:ea typeface="Futura Std Book" charset="0"/>
                <a:cs typeface="Arial" panose="020B0604020202020204" pitchFamily="34" charset="0"/>
              </a:rPr>
              <a:t>For more than two decades, the incidence of self-inflicted burns has remained near 3.0%.</a:t>
            </a:r>
          </a:p>
          <a:p>
            <a:pPr marL="457200" indent="-457200" eaLnBrk="0" hangingPunct="0">
              <a:buFont typeface="Arial" panose="020B0604020202020204" pitchFamily="34" charset="0"/>
              <a:buChar char="•"/>
            </a:pPr>
            <a:r>
              <a:rPr lang="en-US" sz="3000" dirty="0">
                <a:latin typeface="+mj-lt"/>
                <a:ea typeface="Futura Std Book" charset="0"/>
                <a:cs typeface="Arial" panose="020B0604020202020204" pitchFamily="34" charset="0"/>
              </a:rPr>
              <a:t>The characteristics of patients with self-inflicted burns have also not changed, with a continued male (66.7%) and Caucasian (50.9%) predominance. There also remains a prevalence of drug use and psychiatric illness. The lack of psychiatric resources and support has certainly contributed to this ongoing problem. </a:t>
            </a:r>
            <a:r>
              <a:rPr lang="en-US" sz="3000" dirty="0">
                <a:ea typeface="Futura Std Book" charset="0"/>
                <a:cs typeface="Arial" panose="020B0604020202020204" pitchFamily="34" charset="0"/>
              </a:rPr>
              <a:t>In the most recent cohort, 23.4% of patients had confirmed housing insecurity, indicating a demographic where increased interventions to provide psychiatric support could be beneficial. After initial hospitalization, only 15.3% of patients with self-inflicted burns were transferred to an inpatient psychiatric unit while 48.7% of patients were discharged home with no home services.</a:t>
            </a:r>
            <a:endParaRPr lang="en-US" sz="3000" dirty="0">
              <a:latin typeface="+mj-lt"/>
              <a:ea typeface="Futura Std Book" charset="0"/>
              <a:cs typeface="Arial" panose="020B0604020202020204" pitchFamily="34" charset="0"/>
            </a:endParaRPr>
          </a:p>
          <a:p>
            <a:pPr marL="457200" indent="-457200" eaLnBrk="0" hangingPunct="0">
              <a:buFont typeface="Arial" panose="020B0604020202020204" pitchFamily="34" charset="0"/>
              <a:buChar char="•"/>
            </a:pPr>
            <a:r>
              <a:rPr lang="en-US" sz="3000" dirty="0">
                <a:latin typeface="+mj-lt"/>
                <a:ea typeface="Futura Std Book" charset="0"/>
                <a:cs typeface="Arial" panose="020B0604020202020204" pitchFamily="34" charset="0"/>
              </a:rPr>
              <a:t>Prevention should focus on treating psychiatric illness with special considerations given to patients that have barriers to care. These populations include those with housing insecurity and those with substance use. </a:t>
            </a:r>
          </a:p>
          <a:p>
            <a:pPr marL="457200" indent="-457200" eaLnBrk="0" hangingPunct="0">
              <a:buFont typeface="Arial" panose="020B0604020202020204" pitchFamily="34" charset="0"/>
              <a:buChar char="•"/>
            </a:pPr>
            <a:r>
              <a:rPr lang="en-US" sz="3000" dirty="0">
                <a:latin typeface="+mj-lt"/>
                <a:ea typeface="Futura Std Book" charset="0"/>
                <a:cs typeface="Arial" panose="020B0604020202020204" pitchFamily="34" charset="0"/>
              </a:rPr>
              <a:t>Self-inflicted burns lead to very severe burn injuries with, upon initial inspection, larger TBSA and higher mortality. However, when controlled for burn size, age and smoke inhalation injury, their outcomes are equivalent or even better. </a:t>
            </a:r>
          </a:p>
          <a:p>
            <a:pPr eaLnBrk="0" hangingPunct="0"/>
            <a:endParaRPr lang="en-US" sz="3000" dirty="0">
              <a:latin typeface="+mj-lt"/>
              <a:ea typeface="Futura Std Book" charset="0"/>
              <a:cs typeface="Arial" panose="020B0604020202020204" pitchFamily="34" charset="0"/>
            </a:endParaRPr>
          </a:p>
        </p:txBody>
      </p:sp>
      <p:sp>
        <p:nvSpPr>
          <p:cNvPr id="47" name="TextBox 46">
            <a:extLst>
              <a:ext uri="{FF2B5EF4-FFF2-40B4-BE49-F238E27FC236}">
                <a16:creationId xmlns:a16="http://schemas.microsoft.com/office/drawing/2014/main" id="{193BA8EA-81FA-4A04-8A53-BB90BB07342D}"/>
              </a:ext>
            </a:extLst>
          </p:cNvPr>
          <p:cNvSpPr txBox="1">
            <a:spLocks noChangeArrowheads="1"/>
          </p:cNvSpPr>
          <p:nvPr/>
        </p:nvSpPr>
        <p:spPr bwMode="auto">
          <a:xfrm>
            <a:off x="38623266" y="18121291"/>
            <a:ext cx="11623074" cy="6178608"/>
          </a:xfrm>
          <a:prstGeom prst="rect">
            <a:avLst/>
          </a:prstGeom>
          <a:noFill/>
          <a:ln w="9525">
            <a:noFill/>
            <a:miter lim="800000"/>
            <a:headEnd/>
            <a:tailEnd/>
          </a:ln>
        </p:spPr>
        <p:txBody>
          <a:bodyPr wrap="square" lIns="175254" tIns="87627" rIns="175254" bIns="87627">
            <a:spAutoFit/>
          </a:bodyPr>
          <a:lstStyle/>
          <a:p>
            <a:pPr eaLnBrk="0" hangingPunct="0"/>
            <a:r>
              <a:rPr lang="en-US" sz="3000" dirty="0">
                <a:latin typeface="+mj-lt"/>
                <a:ea typeface="Futura Std Book" charset="0"/>
                <a:cs typeface="Arial" panose="020B0604020202020204" pitchFamily="34" charset="0"/>
              </a:rPr>
              <a:t>Self-inflicted burns lead to very severe burn injuries with larger TBSA and higher mortality. However, when controlled for burn size, age and smoke inhalation injury, their outcomes are equivalent or even better. Therefore, attempting suicide by way of self-inflicted burns does not in fact increase mortality when compared to non-self-inflicted burns. The incidence has not lessened over the past twenty years nor have the characteristics of patients with self-inflicted burns changed. This points to a potential lack of progress in prevention. A significant portion of the population have underlying psychiatric illness. Prevention should focus on treating psychiatric illness with special considerations given to patients that have barriers to care (i.e., housing insecurity and those with substance use). </a:t>
            </a:r>
          </a:p>
        </p:txBody>
      </p:sp>
      <p:sp>
        <p:nvSpPr>
          <p:cNvPr id="48" name="Text Box 191">
            <a:extLst>
              <a:ext uri="{FF2B5EF4-FFF2-40B4-BE49-F238E27FC236}">
                <a16:creationId xmlns:a16="http://schemas.microsoft.com/office/drawing/2014/main" id="{A79C3C0B-E498-4302-A421-4336E9B17DC2}"/>
              </a:ext>
            </a:extLst>
          </p:cNvPr>
          <p:cNvSpPr txBox="1">
            <a:spLocks noChangeArrowheads="1"/>
          </p:cNvSpPr>
          <p:nvPr/>
        </p:nvSpPr>
        <p:spPr bwMode="auto">
          <a:xfrm>
            <a:off x="38623266" y="17026413"/>
            <a:ext cx="11123085" cy="1135688"/>
          </a:xfrm>
          <a:prstGeom prst="rect">
            <a:avLst/>
          </a:prstGeom>
          <a:solidFill>
            <a:schemeClr val="bg1"/>
          </a:solidFill>
          <a:ln w="9525">
            <a:noFill/>
            <a:miter lim="800000"/>
            <a:headEnd/>
            <a:tailEnd/>
          </a:ln>
          <a:effectLst/>
        </p:spPr>
        <p:txBody>
          <a:bodyPr wrap="square" lIns="175254" tIns="87627" rIns="175254" bIns="122678">
            <a:spAutoFit/>
          </a:bodyPr>
          <a:lstStyle/>
          <a:p>
            <a:pPr eaLnBrk="0" hangingPunct="0">
              <a:spcBef>
                <a:spcPct val="50000"/>
              </a:spcBef>
              <a:tabLst>
                <a:tab pos="876270" algn="l"/>
              </a:tabLst>
              <a:defRPr/>
            </a:pPr>
            <a:r>
              <a:rPr lang="en-US" sz="6000" b="1" spc="100" dirty="0">
                <a:solidFill>
                  <a:srgbClr val="DCAA00"/>
                </a:solidFill>
                <a:latin typeface="+mj-lt"/>
                <a:ea typeface="Futura Std Book" charset="0"/>
                <a:cs typeface="Arial" panose="020B0604020202020204" pitchFamily="34" charset="0"/>
              </a:rPr>
              <a:t>Conclusions/Further Study</a:t>
            </a:r>
            <a:endParaRPr lang="en-US" sz="6000" spc="100" dirty="0">
              <a:solidFill>
                <a:srgbClr val="DCAA00"/>
              </a:solidFill>
              <a:latin typeface="+mj-lt"/>
              <a:ea typeface="Futura Std Book" charset="0"/>
              <a:cs typeface="Arial" panose="020B0604020202020204" pitchFamily="34" charset="0"/>
            </a:endParaRPr>
          </a:p>
        </p:txBody>
      </p:sp>
      <p:sp>
        <p:nvSpPr>
          <p:cNvPr id="49" name="TextBox 46">
            <a:extLst>
              <a:ext uri="{FF2B5EF4-FFF2-40B4-BE49-F238E27FC236}">
                <a16:creationId xmlns:a16="http://schemas.microsoft.com/office/drawing/2014/main" id="{1F7E360D-9EED-4491-8822-96305FB39A8D}"/>
              </a:ext>
            </a:extLst>
          </p:cNvPr>
          <p:cNvSpPr txBox="1">
            <a:spLocks noChangeArrowheads="1"/>
          </p:cNvSpPr>
          <p:nvPr/>
        </p:nvSpPr>
        <p:spPr bwMode="auto">
          <a:xfrm>
            <a:off x="38634151" y="26386261"/>
            <a:ext cx="11123085" cy="2023625"/>
          </a:xfrm>
          <a:prstGeom prst="rect">
            <a:avLst/>
          </a:prstGeom>
          <a:noFill/>
          <a:ln w="9525">
            <a:noFill/>
            <a:miter lim="800000"/>
            <a:headEnd/>
            <a:tailEnd/>
          </a:ln>
        </p:spPr>
        <p:txBody>
          <a:bodyPr wrap="square" lIns="175254" tIns="87627" rIns="175254" bIns="87627">
            <a:spAutoFit/>
          </a:bodyPr>
          <a:lstStyle/>
          <a:p>
            <a:pPr eaLnBrk="0" hangingPunct="0"/>
            <a:r>
              <a:rPr lang="en-US" sz="3000" dirty="0">
                <a:latin typeface="+mj-lt"/>
                <a:ea typeface="Futura Std Book" charset="0"/>
                <a:cs typeface="Arial" panose="020B0604020202020204" pitchFamily="34" charset="0"/>
              </a:rPr>
              <a:t>Special thanks to Dr. David Greenhalgh for the opportunity to participate in this project and for your expertise and guidance. We would also like to acknowledge Jeffrey Fine for advising on the methods and completing the statistical analysis. </a:t>
            </a:r>
          </a:p>
        </p:txBody>
      </p:sp>
      <p:sp>
        <p:nvSpPr>
          <p:cNvPr id="50" name="Text Box 191">
            <a:extLst>
              <a:ext uri="{FF2B5EF4-FFF2-40B4-BE49-F238E27FC236}">
                <a16:creationId xmlns:a16="http://schemas.microsoft.com/office/drawing/2014/main" id="{FDEB89C3-4A3C-4228-AFC0-ABCFEF66FFE5}"/>
              </a:ext>
            </a:extLst>
          </p:cNvPr>
          <p:cNvSpPr txBox="1">
            <a:spLocks noChangeArrowheads="1"/>
          </p:cNvSpPr>
          <p:nvPr/>
        </p:nvSpPr>
        <p:spPr bwMode="auto">
          <a:xfrm>
            <a:off x="38677693" y="25367339"/>
            <a:ext cx="11123085" cy="1135688"/>
          </a:xfrm>
          <a:prstGeom prst="rect">
            <a:avLst/>
          </a:prstGeom>
          <a:solidFill>
            <a:schemeClr val="bg1"/>
          </a:solidFill>
          <a:ln w="9525">
            <a:noFill/>
            <a:miter lim="800000"/>
            <a:headEnd/>
            <a:tailEnd/>
          </a:ln>
          <a:effectLst/>
        </p:spPr>
        <p:txBody>
          <a:bodyPr wrap="square" lIns="175254" tIns="87627" rIns="175254" bIns="122678">
            <a:spAutoFit/>
          </a:bodyPr>
          <a:lstStyle/>
          <a:p>
            <a:pPr eaLnBrk="0" hangingPunct="0">
              <a:spcBef>
                <a:spcPct val="50000"/>
              </a:spcBef>
              <a:tabLst>
                <a:tab pos="876270" algn="l"/>
              </a:tabLst>
              <a:defRPr/>
            </a:pPr>
            <a:r>
              <a:rPr lang="en-US" sz="6000" b="1" spc="100" dirty="0">
                <a:solidFill>
                  <a:srgbClr val="DCAA00"/>
                </a:solidFill>
                <a:latin typeface="+mj-lt"/>
                <a:ea typeface="Futura Std Book" charset="0"/>
                <a:cs typeface="Arial" panose="020B0604020202020204" pitchFamily="34" charset="0"/>
              </a:rPr>
              <a:t>Acknowledgements</a:t>
            </a:r>
            <a:endParaRPr lang="en-US" sz="6000" spc="100" dirty="0">
              <a:solidFill>
                <a:srgbClr val="DCAA00"/>
              </a:solidFill>
              <a:latin typeface="+mj-lt"/>
              <a:ea typeface="Futura Std Book" charset="0"/>
              <a:cs typeface="Arial" panose="020B0604020202020204" pitchFamily="34" charset="0"/>
            </a:endParaRPr>
          </a:p>
        </p:txBody>
      </p:sp>
      <p:pic>
        <p:nvPicPr>
          <p:cNvPr id="23" name="Picture 22">
            <a:extLst>
              <a:ext uri="{FF2B5EF4-FFF2-40B4-BE49-F238E27FC236}">
                <a16:creationId xmlns:a16="http://schemas.microsoft.com/office/drawing/2014/main" id="{30C37D73-D8AB-BE4A-A19C-94CCDEEEADA3}"/>
              </a:ext>
            </a:extLst>
          </p:cNvPr>
          <p:cNvPicPr>
            <a:picLocks noChangeAspect="1"/>
          </p:cNvPicPr>
          <p:nvPr/>
        </p:nvPicPr>
        <p:blipFill>
          <a:blip r:embed="rId3"/>
          <a:stretch>
            <a:fillRect/>
          </a:stretch>
        </p:blipFill>
        <p:spPr>
          <a:xfrm>
            <a:off x="3429000" y="1882243"/>
            <a:ext cx="5978590" cy="2765957"/>
          </a:xfrm>
          <a:prstGeom prst="rect">
            <a:avLst/>
          </a:prstGeom>
        </p:spPr>
      </p:pic>
      <p:pic>
        <p:nvPicPr>
          <p:cNvPr id="20" name="Picture 19" descr="Chart, bar chart&#10;&#10;Description automatically generated">
            <a:extLst>
              <a:ext uri="{FF2B5EF4-FFF2-40B4-BE49-F238E27FC236}">
                <a16:creationId xmlns:a16="http://schemas.microsoft.com/office/drawing/2014/main" id="{BF18A1C3-49FC-7045-9C83-BB5A5AED7DE7}"/>
              </a:ext>
            </a:extLst>
          </p:cNvPr>
          <p:cNvPicPr/>
          <p:nvPr/>
        </p:nvPicPr>
        <p:blipFill rotWithShape="1">
          <a:blip r:embed="rId4"/>
          <a:srcRect r="17307"/>
          <a:stretch/>
        </p:blipFill>
        <p:spPr bwMode="auto">
          <a:xfrm>
            <a:off x="13441512" y="11314624"/>
            <a:ext cx="9514114" cy="8358148"/>
          </a:xfrm>
          <a:prstGeom prst="rect">
            <a:avLst/>
          </a:prstGeom>
          <a:ln>
            <a:noFill/>
          </a:ln>
          <a:extLst>
            <a:ext uri="{53640926-AAD7-44D8-BBD7-CCE9431645EC}">
              <a14:shadowObscured xmlns:a14="http://schemas.microsoft.com/office/drawing/2010/main"/>
            </a:ext>
          </a:extLst>
        </p:spPr>
      </p:pic>
      <p:pic>
        <p:nvPicPr>
          <p:cNvPr id="21" name="Picture 20" descr="Chart, bar chart&#10;&#10;Description automatically generated">
            <a:extLst>
              <a:ext uri="{FF2B5EF4-FFF2-40B4-BE49-F238E27FC236}">
                <a16:creationId xmlns:a16="http://schemas.microsoft.com/office/drawing/2014/main" id="{CAB6FA5D-3BAD-3941-ABA2-53EF4017251E}"/>
              </a:ext>
            </a:extLst>
          </p:cNvPr>
          <p:cNvPicPr/>
          <p:nvPr/>
        </p:nvPicPr>
        <p:blipFill>
          <a:blip r:embed="rId5"/>
          <a:stretch>
            <a:fillRect/>
          </a:stretch>
        </p:blipFill>
        <p:spPr>
          <a:xfrm>
            <a:off x="26207095" y="11435370"/>
            <a:ext cx="10809514" cy="8643772"/>
          </a:xfrm>
          <a:prstGeom prst="rect">
            <a:avLst/>
          </a:prstGeom>
        </p:spPr>
      </p:pic>
      <p:sp>
        <p:nvSpPr>
          <p:cNvPr id="22" name="TextBox 46">
            <a:extLst>
              <a:ext uri="{FF2B5EF4-FFF2-40B4-BE49-F238E27FC236}">
                <a16:creationId xmlns:a16="http://schemas.microsoft.com/office/drawing/2014/main" id="{065FAB4B-690C-B14A-B3FE-29AC4F6D769E}"/>
              </a:ext>
            </a:extLst>
          </p:cNvPr>
          <p:cNvSpPr txBox="1">
            <a:spLocks noChangeArrowheads="1"/>
          </p:cNvSpPr>
          <p:nvPr/>
        </p:nvSpPr>
        <p:spPr bwMode="auto">
          <a:xfrm>
            <a:off x="13422085" y="20523862"/>
            <a:ext cx="24985282" cy="2946955"/>
          </a:xfrm>
          <a:prstGeom prst="rect">
            <a:avLst/>
          </a:prstGeom>
          <a:noFill/>
          <a:ln w="9525">
            <a:noFill/>
            <a:miter lim="800000"/>
            <a:headEnd/>
            <a:tailEnd/>
          </a:ln>
        </p:spPr>
        <p:txBody>
          <a:bodyPr wrap="square" lIns="175254" tIns="87627" rIns="175254" bIns="87627">
            <a:spAutoFit/>
          </a:bodyPr>
          <a:lstStyle/>
          <a:p>
            <a:pPr eaLnBrk="0" hangingPunct="0"/>
            <a:r>
              <a:rPr lang="en-US" sz="3000" dirty="0">
                <a:latin typeface="+mj-lt"/>
                <a:ea typeface="Futura Std Book" charset="0"/>
                <a:cs typeface="Arial" panose="020B0604020202020204" pitchFamily="34" charset="0"/>
              </a:rPr>
              <a:t>Mortality was 16.2% for individuals with self-inflicted burn wounds compared to 4.63% for those without. The mean percent Total Body Surface Area (TBSA) for self-inflicted burns was 31.6 ± 29.8 (median 18.5, IQR 48.0, Q1 6.0, Q3 54.0) compared to 12.5 ± 16.7. The mean length of stay was 40.4 ± 61.0 (median 20 days, IQR 33.0, Q1 9.0, Q3 42.0) compared to 15.2 ± 24.4. The mean number of days in the ICU was 35.7 ± 52.1 (median 20, IQR 34.0 (Q1 6.0, Q3 40.0) compared to 14.3 ± 23.8. 42.0% of patients with self-inflicted burns were found to have inhalation injury compared to 12.4% without self-inflicted burns. Logistic regression analysis that controlled for age, TBSA, and inhalation injury revealed that patients with self-inflicted burns had 72% lower odds of dying than the general population. </a:t>
            </a:r>
          </a:p>
        </p:txBody>
      </p:sp>
      <p:graphicFrame>
        <p:nvGraphicFramePr>
          <p:cNvPr id="3" name="Table 2">
            <a:extLst>
              <a:ext uri="{FF2B5EF4-FFF2-40B4-BE49-F238E27FC236}">
                <a16:creationId xmlns:a16="http://schemas.microsoft.com/office/drawing/2014/main" id="{A7505138-DED9-D34A-8CFB-4D4EB7C8BDA3}"/>
              </a:ext>
            </a:extLst>
          </p:cNvPr>
          <p:cNvGraphicFramePr>
            <a:graphicFrameLocks noGrp="1"/>
          </p:cNvGraphicFramePr>
          <p:nvPr>
            <p:extLst>
              <p:ext uri="{D42A27DB-BD31-4B8C-83A1-F6EECF244321}">
                <p14:modId xmlns:p14="http://schemas.microsoft.com/office/powerpoint/2010/main" val="1328200566"/>
              </p:ext>
            </p:extLst>
          </p:nvPr>
        </p:nvGraphicFramePr>
        <p:xfrm>
          <a:off x="13441512" y="24024702"/>
          <a:ext cx="11738908" cy="7336638"/>
        </p:xfrm>
        <a:graphic>
          <a:graphicData uri="http://schemas.openxmlformats.org/drawingml/2006/table">
            <a:tbl>
              <a:tblPr firstRow="1" firstCol="1" bandRow="1">
                <a:tableStyleId>{0505E3EF-67EA-436B-97B2-0124C06EBD24}</a:tableStyleId>
              </a:tblPr>
              <a:tblGrid>
                <a:gridCol w="3912132">
                  <a:extLst>
                    <a:ext uri="{9D8B030D-6E8A-4147-A177-3AD203B41FA5}">
                      <a16:colId xmlns:a16="http://schemas.microsoft.com/office/drawing/2014/main" val="1488285914"/>
                    </a:ext>
                  </a:extLst>
                </a:gridCol>
                <a:gridCol w="3913388">
                  <a:extLst>
                    <a:ext uri="{9D8B030D-6E8A-4147-A177-3AD203B41FA5}">
                      <a16:colId xmlns:a16="http://schemas.microsoft.com/office/drawing/2014/main" val="1317507513"/>
                    </a:ext>
                  </a:extLst>
                </a:gridCol>
                <a:gridCol w="3913388">
                  <a:extLst>
                    <a:ext uri="{9D8B030D-6E8A-4147-A177-3AD203B41FA5}">
                      <a16:colId xmlns:a16="http://schemas.microsoft.com/office/drawing/2014/main" val="1502573807"/>
                    </a:ext>
                  </a:extLst>
                </a:gridCol>
              </a:tblGrid>
              <a:tr h="1222773">
                <a:tc>
                  <a:txBody>
                    <a:bodyPr/>
                    <a:lstStyle/>
                    <a:p>
                      <a:pPr marL="0" marR="0">
                        <a:lnSpc>
                          <a:spcPct val="200000"/>
                        </a:lnSpc>
                        <a:spcBef>
                          <a:spcPts val="0"/>
                        </a:spcBef>
                        <a:spcAft>
                          <a:spcPts val="0"/>
                        </a:spcAft>
                      </a:pPr>
                      <a:r>
                        <a:rPr lang="en-US" sz="2400">
                          <a:effectLst/>
                          <a:latin typeface="+mj-lt"/>
                        </a:rPr>
                        <a:t> </a:t>
                      </a:r>
                      <a:endParaRPr lang="en-US" sz="240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a:effectLst/>
                          <a:latin typeface="+mj-lt"/>
                        </a:rPr>
                        <a:t>Self-Inflicted Burns</a:t>
                      </a:r>
                      <a:endParaRPr lang="en-US" sz="240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dirty="0">
                          <a:effectLst/>
                          <a:latin typeface="+mj-lt"/>
                        </a:rPr>
                        <a:t>Non-Self-Inflicted Burns</a:t>
                      </a:r>
                      <a:endParaRPr lang="en-US" sz="2400" dirty="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560555"/>
                  </a:ext>
                </a:extLst>
              </a:tr>
              <a:tr h="1222773">
                <a:tc>
                  <a:txBody>
                    <a:bodyPr/>
                    <a:lstStyle/>
                    <a:p>
                      <a:pPr marL="0" marR="0">
                        <a:lnSpc>
                          <a:spcPct val="200000"/>
                        </a:lnSpc>
                        <a:spcBef>
                          <a:spcPts val="0"/>
                        </a:spcBef>
                        <a:spcAft>
                          <a:spcPts val="0"/>
                        </a:spcAft>
                      </a:pPr>
                      <a:r>
                        <a:rPr lang="en-US" sz="2400" b="1" dirty="0">
                          <a:effectLst/>
                          <a:latin typeface="+mj-lt"/>
                        </a:rPr>
                        <a:t>Mortality</a:t>
                      </a:r>
                      <a:endParaRPr lang="en-US" sz="2400" b="1" dirty="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a:effectLst/>
                          <a:latin typeface="+mj-lt"/>
                        </a:rPr>
                        <a:t>16.2%</a:t>
                      </a:r>
                      <a:endParaRPr lang="en-US" sz="240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a:effectLst/>
                          <a:latin typeface="+mj-lt"/>
                        </a:rPr>
                        <a:t>4.63%</a:t>
                      </a:r>
                      <a:endParaRPr lang="en-US" sz="240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307503"/>
                  </a:ext>
                </a:extLst>
              </a:tr>
              <a:tr h="1222773">
                <a:tc>
                  <a:txBody>
                    <a:bodyPr/>
                    <a:lstStyle/>
                    <a:p>
                      <a:pPr marL="0" marR="0">
                        <a:lnSpc>
                          <a:spcPct val="200000"/>
                        </a:lnSpc>
                        <a:spcBef>
                          <a:spcPts val="0"/>
                        </a:spcBef>
                        <a:spcAft>
                          <a:spcPts val="0"/>
                        </a:spcAft>
                      </a:pPr>
                      <a:r>
                        <a:rPr lang="en-US" sz="2400">
                          <a:effectLst/>
                          <a:latin typeface="+mj-lt"/>
                        </a:rPr>
                        <a:t>Percent TBSA</a:t>
                      </a:r>
                      <a:endParaRPr lang="en-US" sz="240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a:effectLst/>
                          <a:latin typeface="+mj-lt"/>
                        </a:rPr>
                        <a:t>31.6 ± 29.8</a:t>
                      </a:r>
                      <a:endParaRPr lang="en-US" sz="240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dirty="0">
                          <a:effectLst/>
                          <a:latin typeface="+mj-lt"/>
                        </a:rPr>
                        <a:t>12.5 ± 16.7</a:t>
                      </a:r>
                      <a:endParaRPr lang="en-US" sz="2400" dirty="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43392"/>
                  </a:ext>
                </a:extLst>
              </a:tr>
              <a:tr h="1222773">
                <a:tc>
                  <a:txBody>
                    <a:bodyPr/>
                    <a:lstStyle/>
                    <a:p>
                      <a:pPr marL="0" marR="0">
                        <a:lnSpc>
                          <a:spcPct val="200000"/>
                        </a:lnSpc>
                        <a:spcBef>
                          <a:spcPts val="0"/>
                        </a:spcBef>
                        <a:spcAft>
                          <a:spcPts val="0"/>
                        </a:spcAft>
                      </a:pPr>
                      <a:r>
                        <a:rPr lang="en-US" sz="2400">
                          <a:effectLst/>
                          <a:latin typeface="+mj-lt"/>
                        </a:rPr>
                        <a:t>Length of Stay</a:t>
                      </a:r>
                      <a:endParaRPr lang="en-US" sz="240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a:effectLst/>
                          <a:latin typeface="+mj-lt"/>
                        </a:rPr>
                        <a:t>40.4 ± 61.0</a:t>
                      </a:r>
                      <a:endParaRPr lang="en-US" sz="240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dirty="0">
                          <a:effectLst/>
                          <a:latin typeface="+mj-lt"/>
                        </a:rPr>
                        <a:t>15.2 ± 24.4</a:t>
                      </a:r>
                      <a:endParaRPr lang="en-US" sz="2400" dirty="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1344914"/>
                  </a:ext>
                </a:extLst>
              </a:tr>
              <a:tr h="1222773">
                <a:tc>
                  <a:txBody>
                    <a:bodyPr/>
                    <a:lstStyle/>
                    <a:p>
                      <a:pPr marL="0" marR="0">
                        <a:lnSpc>
                          <a:spcPct val="200000"/>
                        </a:lnSpc>
                        <a:spcBef>
                          <a:spcPts val="0"/>
                        </a:spcBef>
                        <a:spcAft>
                          <a:spcPts val="0"/>
                        </a:spcAft>
                      </a:pPr>
                      <a:r>
                        <a:rPr lang="en-US" sz="2400" dirty="0">
                          <a:effectLst/>
                          <a:latin typeface="+mj-lt"/>
                        </a:rPr>
                        <a:t>Days in the ICU</a:t>
                      </a:r>
                      <a:endParaRPr lang="en-US" sz="2400" dirty="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a:effectLst/>
                          <a:latin typeface="+mj-lt"/>
                        </a:rPr>
                        <a:t>35.7 ± 52.1</a:t>
                      </a:r>
                      <a:endParaRPr lang="en-US" sz="240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dirty="0">
                          <a:effectLst/>
                          <a:latin typeface="+mj-lt"/>
                        </a:rPr>
                        <a:t>14.3 ± 23.8</a:t>
                      </a:r>
                      <a:endParaRPr lang="en-US" sz="2400" dirty="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406178"/>
                  </a:ext>
                </a:extLst>
              </a:tr>
              <a:tr h="1222773">
                <a:tc>
                  <a:txBody>
                    <a:bodyPr/>
                    <a:lstStyle/>
                    <a:p>
                      <a:pPr marL="0" marR="0">
                        <a:lnSpc>
                          <a:spcPct val="200000"/>
                        </a:lnSpc>
                        <a:spcBef>
                          <a:spcPts val="0"/>
                        </a:spcBef>
                        <a:spcAft>
                          <a:spcPts val="0"/>
                        </a:spcAft>
                      </a:pPr>
                      <a:r>
                        <a:rPr lang="en-US" sz="2400" dirty="0">
                          <a:effectLst/>
                          <a:latin typeface="+mj-lt"/>
                        </a:rPr>
                        <a:t>Inhalation Injury</a:t>
                      </a:r>
                      <a:endParaRPr lang="en-US" sz="2400" dirty="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a:effectLst/>
                          <a:latin typeface="+mj-lt"/>
                        </a:rPr>
                        <a:t>42.0%</a:t>
                      </a:r>
                      <a:endParaRPr lang="en-US" sz="240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2400" dirty="0">
                          <a:effectLst/>
                          <a:latin typeface="+mj-lt"/>
                        </a:rPr>
                        <a:t>12.4%</a:t>
                      </a:r>
                      <a:endParaRPr lang="en-US" sz="2400" dirty="0">
                        <a:effectLst/>
                        <a:latin typeface="+mj-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279464"/>
                  </a:ext>
                </a:extLst>
              </a:tr>
            </a:tbl>
          </a:graphicData>
        </a:graphic>
      </p:graphicFrame>
      <p:sp>
        <p:nvSpPr>
          <p:cNvPr id="5" name="TextBox 4">
            <a:extLst>
              <a:ext uri="{FF2B5EF4-FFF2-40B4-BE49-F238E27FC236}">
                <a16:creationId xmlns:a16="http://schemas.microsoft.com/office/drawing/2014/main" id="{C6448511-C68D-1241-8EF0-D5A11D54801F}"/>
              </a:ext>
            </a:extLst>
          </p:cNvPr>
          <p:cNvSpPr txBox="1"/>
          <p:nvPr/>
        </p:nvSpPr>
        <p:spPr>
          <a:xfrm>
            <a:off x="25688095" y="23862572"/>
            <a:ext cx="11829895" cy="3785652"/>
          </a:xfrm>
          <a:prstGeom prst="rect">
            <a:avLst/>
          </a:prstGeom>
          <a:noFill/>
        </p:spPr>
        <p:txBody>
          <a:bodyPr wrap="square" rtlCol="0">
            <a:spAutoFit/>
          </a:bodyPr>
          <a:lstStyle/>
          <a:p>
            <a:r>
              <a:rPr lang="en-US" sz="3000" dirty="0">
                <a:latin typeface="+mj-lt"/>
              </a:rPr>
              <a:t>The results of the previous study of 1008 patients admitted from 1996-2001 had a similar incidence of self-inflicted burns (3.2%). The mean age was 36 ± 12.5 years. There was a male predominance of 59%. The mechanism of injury was intentional flame burn in 91% of patients. 40.6% of patients had documented drug use. Psychiatric illness was present in 90.6% of patients. The mortality amongst this group was 25%, with average TBSA of 34 ± 29%, and an average length of stay of 22 days. </a:t>
            </a:r>
          </a:p>
        </p:txBody>
      </p:sp>
      <p:sp>
        <p:nvSpPr>
          <p:cNvPr id="2" name="TextBox 1">
            <a:extLst>
              <a:ext uri="{FF2B5EF4-FFF2-40B4-BE49-F238E27FC236}">
                <a16:creationId xmlns:a16="http://schemas.microsoft.com/office/drawing/2014/main" id="{11417314-8FF0-6148-AC90-E59DCE1476B3}"/>
              </a:ext>
            </a:extLst>
          </p:cNvPr>
          <p:cNvSpPr txBox="1"/>
          <p:nvPr/>
        </p:nvSpPr>
        <p:spPr>
          <a:xfrm>
            <a:off x="15761311" y="19646811"/>
            <a:ext cx="6444634" cy="369332"/>
          </a:xfrm>
          <a:prstGeom prst="rect">
            <a:avLst/>
          </a:prstGeom>
          <a:noFill/>
        </p:spPr>
        <p:txBody>
          <a:bodyPr wrap="square" rtlCol="0">
            <a:spAutoFit/>
          </a:bodyPr>
          <a:lstStyle/>
          <a:p>
            <a:r>
              <a:rPr lang="en-US" sz="1800" b="1" dirty="0"/>
              <a:t>Figure 1. </a:t>
            </a:r>
            <a:r>
              <a:rPr lang="en-US" sz="1800" dirty="0"/>
              <a:t>Characteristics of patients with self-inflicted burns.</a:t>
            </a:r>
            <a:endParaRPr lang="en-US" sz="1800" b="1" dirty="0"/>
          </a:p>
        </p:txBody>
      </p:sp>
      <p:sp>
        <p:nvSpPr>
          <p:cNvPr id="6" name="TextBox 5">
            <a:extLst>
              <a:ext uri="{FF2B5EF4-FFF2-40B4-BE49-F238E27FC236}">
                <a16:creationId xmlns:a16="http://schemas.microsoft.com/office/drawing/2014/main" id="{00A21D8F-4BEA-6047-A057-7D5BA2EE0BD2}"/>
              </a:ext>
            </a:extLst>
          </p:cNvPr>
          <p:cNvSpPr txBox="1"/>
          <p:nvPr/>
        </p:nvSpPr>
        <p:spPr>
          <a:xfrm>
            <a:off x="27412042" y="19646811"/>
            <a:ext cx="8382000" cy="646331"/>
          </a:xfrm>
          <a:prstGeom prst="rect">
            <a:avLst/>
          </a:prstGeom>
          <a:noFill/>
        </p:spPr>
        <p:txBody>
          <a:bodyPr wrap="square" rtlCol="0">
            <a:spAutoFit/>
          </a:bodyPr>
          <a:lstStyle/>
          <a:p>
            <a:r>
              <a:rPr lang="en-US" sz="1800" b="1" dirty="0"/>
              <a:t>Figure 2. </a:t>
            </a:r>
            <a:r>
              <a:rPr lang="en-US" sz="1800" dirty="0"/>
              <a:t>Psychiatric illnesses in patients with self-inflicted burns. MDD: Major Depressive Disorder. PTSD; Post-Traumatic Stress Disorder. </a:t>
            </a:r>
          </a:p>
        </p:txBody>
      </p:sp>
      <p:sp>
        <p:nvSpPr>
          <p:cNvPr id="7" name="TextBox 6">
            <a:extLst>
              <a:ext uri="{FF2B5EF4-FFF2-40B4-BE49-F238E27FC236}">
                <a16:creationId xmlns:a16="http://schemas.microsoft.com/office/drawing/2014/main" id="{8214B196-536D-3449-94F8-8D55A868E5F7}"/>
              </a:ext>
            </a:extLst>
          </p:cNvPr>
          <p:cNvSpPr txBox="1"/>
          <p:nvPr/>
        </p:nvSpPr>
        <p:spPr>
          <a:xfrm>
            <a:off x="13441512" y="31361340"/>
            <a:ext cx="11738908" cy="646331"/>
          </a:xfrm>
          <a:prstGeom prst="rect">
            <a:avLst/>
          </a:prstGeom>
          <a:noFill/>
        </p:spPr>
        <p:txBody>
          <a:bodyPr wrap="square" rtlCol="0">
            <a:spAutoFit/>
          </a:bodyPr>
          <a:lstStyle/>
          <a:p>
            <a:r>
              <a:rPr lang="en-US" sz="1800" b="1" dirty="0"/>
              <a:t>Table 1. </a:t>
            </a:r>
            <a:r>
              <a:rPr lang="en-US" sz="1800" dirty="0"/>
              <a:t>Comparison of outcomes between patients with self-inflicted and non-self-inflicted burns. TBSA; Total Body Surface Area. ICU; Intensive Care Unit.   </a:t>
            </a:r>
          </a:p>
        </p:txBody>
      </p:sp>
    </p:spTree>
    <p:extLst>
      <p:ext uri="{BB962C8B-B14F-4D97-AF65-F5344CB8AC3E}">
        <p14:creationId xmlns:p14="http://schemas.microsoft.com/office/powerpoint/2010/main" val="2051987878"/>
      </p:ext>
    </p:extLst>
  </p:cSld>
  <p:clrMapOvr>
    <a:masterClrMapping/>
  </p:clrMapOvr>
</p:sld>
</file>

<file path=ppt/theme/theme1.xml><?xml version="1.0" encoding="utf-8"?>
<a:theme xmlns:a="http://schemas.openxmlformats.org/drawingml/2006/main" name="~4728944">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256332" tIns="128168" rIns="256332" bIns="128168" numCol="1" anchor="t" anchorCtr="0" compatLnSpc="1">
        <a:prstTxWarp prst="textNoShape">
          <a:avLst/>
        </a:prstTxWarp>
      </a:bodyPr>
      <a:lstStyle>
        <a:defPPr marL="0" marR="0" indent="0" algn="l" defTabSz="3429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256332" tIns="128168" rIns="256332" bIns="128168" numCol="1" anchor="t" anchorCtr="0" compatLnSpc="1">
        <a:prstTxWarp prst="textNoShape">
          <a:avLst/>
        </a:prstTxWarp>
      </a:bodyPr>
      <a:lstStyle>
        <a:defPPr marL="0" marR="0" indent="0" algn="l" defTabSz="3429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6CCA1FAC-FFE8-5942-8B6D-DB7BBE7AC585}" vid="{D6EE3BF2-C669-0E49-9F78-894381F8D65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SON_Research_Poster_1.19</Template>
  <TotalTime>12076</TotalTime>
  <Words>1538</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Proxima Nova Regular</vt:lpstr>
      <vt:lpstr>Times</vt:lpstr>
      <vt:lpstr>Times New Roman</vt:lpstr>
      <vt:lpstr>~4728944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A Carrick</dc:creator>
  <cp:lastModifiedBy>Holly Ly</cp:lastModifiedBy>
  <cp:revision>62</cp:revision>
  <cp:lastPrinted>2019-05-21T22:24:44Z</cp:lastPrinted>
  <dcterms:created xsi:type="dcterms:W3CDTF">2019-01-18T19:03:01Z</dcterms:created>
  <dcterms:modified xsi:type="dcterms:W3CDTF">2022-09-09T19:35:00Z</dcterms:modified>
</cp:coreProperties>
</file>