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43891200" cy="32918400"/>
  <p:notesSz cx="31954788" cy="50149125"/>
  <p:embeddedFontLst>
    <p:embeddedFont>
      <p:font typeface="Libre Baskerville" panose="02000000000000000000" pitchFamily="2" charset="0"/>
      <p:bold r:id="rId5"/>
    </p:embeddedFont>
    <p:embeddedFont>
      <p:font typeface="Montserrat Light" pitchFamily="2" charset="77"/>
      <p:regular r:id="rId6"/>
    </p:embeddedFont>
  </p:embeddedFontLst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68">
          <p15:clr>
            <a:srgbClr val="A4A3A4"/>
          </p15:clr>
        </p15:guide>
        <p15:guide id="2" orient="horz" pos="5632">
          <p15:clr>
            <a:srgbClr val="A4A3A4"/>
          </p15:clr>
        </p15:guide>
        <p15:guide id="3" orient="horz" pos="3533">
          <p15:clr>
            <a:srgbClr val="A4A3A4"/>
          </p15:clr>
        </p15:guide>
        <p15:guide id="4" orient="horz" pos="6246">
          <p15:clr>
            <a:srgbClr val="A4A3A4"/>
          </p15:clr>
        </p15:guide>
        <p15:guide id="5" pos="720">
          <p15:clr>
            <a:srgbClr val="A4A3A4"/>
          </p15:clr>
        </p15:guide>
        <p15:guide id="6" pos="6912">
          <p15:clr>
            <a:srgbClr val="A4A3A4"/>
          </p15:clr>
        </p15:guide>
        <p15:guide id="7" pos="7392">
          <p15:clr>
            <a:srgbClr val="A4A3A4"/>
          </p15:clr>
        </p15:guide>
        <p15:guide id="8" pos="13584">
          <p15:clr>
            <a:srgbClr val="A4A3A4"/>
          </p15:clr>
        </p15:guide>
        <p15:guide id="9" pos="14064">
          <p15:clr>
            <a:srgbClr val="A4A3A4"/>
          </p15:clr>
        </p15:guide>
        <p15:guide id="10" pos="20256">
          <p15:clr>
            <a:srgbClr val="A4A3A4"/>
          </p15:clr>
        </p15:guide>
        <p15:guide id="11" pos="20736">
          <p15:clr>
            <a:srgbClr val="A4A3A4"/>
          </p15:clr>
        </p15:guide>
        <p15:guide id="12" pos="26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795">
          <p15:clr>
            <a:srgbClr val="A4A3A4"/>
          </p15:clr>
        </p15:guide>
        <p15:guide id="2" pos="1006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D8E9"/>
    <a:srgbClr val="79C3E9"/>
    <a:srgbClr val="45AEE9"/>
    <a:srgbClr val="1482A5"/>
    <a:srgbClr val="DCE1C8"/>
    <a:srgbClr val="235078"/>
    <a:srgbClr val="EAEAEA"/>
    <a:srgbClr val="EEEEEE"/>
    <a:srgbClr val="0066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>
        <p:scale>
          <a:sx n="50" d="100"/>
          <a:sy n="50" d="100"/>
        </p:scale>
        <p:origin x="-1600" y="144"/>
      </p:cViewPr>
      <p:guideLst>
        <p:guide orient="horz" pos="19968"/>
        <p:guide orient="horz" pos="5632"/>
        <p:guide orient="horz" pos="3533"/>
        <p:guide orient="horz" pos="6246"/>
        <p:guide pos="720"/>
        <p:guide pos="6912"/>
        <p:guide pos="7392"/>
        <p:guide pos="13584"/>
        <p:guide pos="14064"/>
        <p:guide pos="20256"/>
        <p:guide pos="20736"/>
        <p:guide pos="26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17" d="100"/>
          <a:sy n="17" d="100"/>
        </p:scale>
        <p:origin x="4416" y="178"/>
      </p:cViewPr>
      <p:guideLst>
        <p:guide orient="horz" pos="15795"/>
        <p:guide pos="100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handoutMaster" Target="handoutMasters/handout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7941925" y="0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7639288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7941925" y="47639288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508500">
              <a:defRPr sz="6000"/>
            </a:lvl1pPr>
          </a:lstStyle>
          <a:p>
            <a:pPr>
              <a:defRPr/>
            </a:pPr>
            <a:fld id="{440C443C-8022-4F5D-8F2E-5133654FC91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792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941925" y="0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78200" y="3757613"/>
            <a:ext cx="24996775" cy="1874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137025" y="24004588"/>
            <a:ext cx="23456900" cy="2251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7639288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941925" y="47639288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508500">
              <a:defRPr sz="6000"/>
            </a:lvl1pPr>
          </a:lstStyle>
          <a:p>
            <a:pPr>
              <a:defRPr/>
            </a:pPr>
            <a:fld id="{42207482-9F38-4AF6-9B91-768DCEDA59A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0799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defPPr>
              <a:defRPr kern="1200" smtId="4294967295"/>
            </a:defPPr>
            <a:lvl1pPr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42B0325-ACC9-488E-8876-C4E9E3B68AD8}" type="slidenum">
              <a:rPr lang="en-AU" sz="6000" smtClean="0"/>
              <a:t>1</a:t>
            </a:fld>
            <a:endParaRPr lang="en-AU" sz="60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123" y="10226675"/>
            <a:ext cx="37306957" cy="705485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4245" y="18653125"/>
            <a:ext cx="30722711" cy="8413750"/>
          </a:xfr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0DA66E67-F948-4693-96A5-27BC239C0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2258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2DA27A25-0059-41B6-A6E5-54D93C108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8746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1635" y="2925763"/>
            <a:ext cx="9326033" cy="26335038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3534" y="2925763"/>
            <a:ext cx="27842635" cy="26335038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043B26BC-A2E6-4CDA-9F76-12293F26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8540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0EC1B4D6-BEE2-4AF6-A92E-38CD68913D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6266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6957" cy="6537325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6957" cy="7200900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D8650354-6837-43DB-843B-C6021BD2E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821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3534" y="9509126"/>
            <a:ext cx="18584332" cy="19751675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3334" y="9509126"/>
            <a:ext cx="18584332" cy="19751675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4296FF25-ADB1-4315-9622-9852994CD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091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9" y="1317625"/>
            <a:ext cx="39502643" cy="5486400"/>
          </a:xfrm>
        </p:spPr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278" y="7369176"/>
            <a:ext cx="19392900" cy="307022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278" y="10439400"/>
            <a:ext cx="19392900" cy="18965862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555" y="7369176"/>
            <a:ext cx="19401368" cy="307022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555" y="10439400"/>
            <a:ext cx="19401368" cy="18965862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72EF82B1-171C-4CAC-B9C4-22062286C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2392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678F620B-8934-45A0-BE2C-EF6C76032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8633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A3ECE3F5-A3DD-46D3-8112-19EE7FD1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2527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8" y="1311275"/>
            <a:ext cx="14439900" cy="5576888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523" y="1311275"/>
            <a:ext cx="24536400" cy="28093988"/>
          </a:xfrm>
        </p:spPr>
        <p:txBody>
          <a:bodyPr/>
          <a:lstStyle>
            <a:defPPr>
              <a:defRPr kern="1200" smtId="4294967295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278" y="6888163"/>
            <a:ext cx="14439900" cy="22517100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96691E56-DA67-4BF5-BA67-706F30B37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9561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545" y="23042564"/>
            <a:ext cx="26334157" cy="2720975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545" y="2941638"/>
            <a:ext cx="26334157" cy="19750088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545" y="25763539"/>
            <a:ext cx="26334157" cy="386238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87F51DAE-E528-43E1-8BE0-91521416E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948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94B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4063" y="2925763"/>
            <a:ext cx="373030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4063" y="9509125"/>
            <a:ext cx="37303075" cy="1975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4063" y="29992638"/>
            <a:ext cx="9144000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267200">
              <a:defRPr sz="6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3938" y="29992638"/>
            <a:ext cx="13903325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 defTabSz="4267200">
              <a:defRPr sz="6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3138" y="29992638"/>
            <a:ext cx="9144000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267200">
              <a:defRPr sz="6500"/>
            </a:lvl1pPr>
          </a:lstStyle>
          <a:p>
            <a:pPr>
              <a:defRPr/>
            </a:pPr>
            <a:fld id="{469A0CB4-D18D-4AEF-B324-9EDF067D1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New picture"/>
          <p:cNvPicPr/>
          <p:nvPr/>
        </p:nvPicPr>
        <p:blipFill>
          <a:blip r:embed="rId13"/>
          <a:stretch>
            <a:fillRect/>
          </a:stretch>
        </p:blipFill>
        <p:spPr>
          <a:xfrm rot="16200000">
            <a:off x="-11506200" y="16459200"/>
            <a:ext cx="14274800" cy="4368800"/>
          </a:xfrm>
          <a:prstGeom prst="rect">
            <a:avLst/>
          </a:prstGeom>
        </p:spPr>
      </p:pic>
      <p:pic>
        <p:nvPicPr>
          <p:cNvPr id="1032" name="New picture"/>
          <p:cNvPicPr/>
          <p:nvPr/>
        </p:nvPicPr>
        <p:blipFill>
          <a:blip r:embed="rId13"/>
          <a:stretch>
            <a:fillRect/>
          </a:stretch>
        </p:blipFill>
        <p:spPr>
          <a:xfrm rot="5400000">
            <a:off x="41122600" y="16459200"/>
            <a:ext cx="14274800" cy="4368800"/>
          </a:xfrm>
          <a:prstGeom prst="rect">
            <a:avLst/>
          </a:prstGeom>
        </p:spPr>
      </p:pic>
      <p:pic>
        <p:nvPicPr>
          <p:cNvPr id="1033" name="New picture"/>
          <p:cNvPicPr/>
          <p:nvPr/>
        </p:nvPicPr>
        <p:blipFill>
          <a:blip r:embed="rId14"/>
          <a:stretch>
            <a:fillRect/>
          </a:stretch>
        </p:blipFill>
        <p:spPr>
          <a:xfrm>
            <a:off x="6959600" y="33426400"/>
            <a:ext cx="29972000" cy="1549400"/>
          </a:xfrm>
          <a:prstGeom prst="rect">
            <a:avLst/>
          </a:prstGeom>
        </p:spPr>
      </p:pic>
      <p:sp>
        <p:nvSpPr>
          <p:cNvPr id="1034" name="New shape"/>
          <p:cNvSpPr/>
          <p:nvPr/>
        </p:nvSpPr>
        <p:spPr>
          <a:xfrm>
            <a:off x="6959600" y="33997900"/>
            <a:ext cx="21945600" cy="127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4880">
                <a:solidFill>
                  <a:srgbClr val="808080"/>
                </a:solidFill>
              </a:rPr>
              <a:t>Template ID: persuadingsapphire  Size: 48x36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defPPr>
        <a:defRPr kern="1200" smtId="4294967295"/>
      </a:defPPr>
      <a:lvl1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2pPr>
      <a:lvl3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3pPr>
      <a:lvl4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4pPr>
      <a:lvl5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5pPr>
      <a:lvl6pPr marL="4572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6pPr>
      <a:lvl7pPr marL="9144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7pPr>
      <a:lvl8pPr marL="13716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8pPr>
      <a:lvl9pPr marL="18288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9pPr>
    </p:titleStyle>
    <p:bodyStyle>
      <a:defPPr>
        <a:defRPr kern="1200" smtId="4294967295"/>
      </a:defPPr>
      <a:lvl1pPr marL="1600200" indent="-1600200" algn="l" defTabSz="4267200" rtl="0" eaLnBrk="0" fontAlgn="base" hangingPunct="0">
        <a:spcBef>
          <a:spcPct val="20000"/>
        </a:spcBef>
        <a:spcAft>
          <a:spcPct val="0"/>
        </a:spcAft>
        <a:buChar char="•"/>
        <a:defRPr sz="14900">
          <a:solidFill>
            <a:schemeClr val="tx1"/>
          </a:solidFill>
          <a:latin typeface="+mn-lt"/>
          <a:ea typeface="+mn-ea"/>
          <a:cs typeface="+mn-cs"/>
        </a:defRPr>
      </a:lvl1pPr>
      <a:lvl2pPr marL="3467100" indent="-1333500" algn="l" defTabSz="4267200" rtl="0" eaLnBrk="0" fontAlgn="base" hangingPunct="0">
        <a:spcBef>
          <a:spcPct val="20000"/>
        </a:spcBef>
        <a:spcAft>
          <a:spcPct val="0"/>
        </a:spcAft>
        <a:buChar char="–"/>
        <a:defRPr sz="13100">
          <a:solidFill>
            <a:schemeClr val="tx1"/>
          </a:solidFill>
          <a:latin typeface="+mn-lt"/>
        </a:defRPr>
      </a:lvl2pPr>
      <a:lvl3pPr marL="5334000" indent="-1066800" algn="l" defTabSz="4267200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</a:defRPr>
      </a:lvl3pPr>
      <a:lvl4pPr marL="7467600" indent="-1066800" algn="l" defTabSz="4267200" rtl="0" eaLnBrk="0" fontAlgn="base" hangingPunct="0">
        <a:spcBef>
          <a:spcPct val="20000"/>
        </a:spcBef>
        <a:spcAft>
          <a:spcPct val="0"/>
        </a:spcAft>
        <a:buChar char="–"/>
        <a:defRPr sz="9300">
          <a:solidFill>
            <a:schemeClr val="tx1"/>
          </a:solidFill>
          <a:latin typeface="+mn-lt"/>
        </a:defRPr>
      </a:lvl4pPr>
      <a:lvl5pPr marL="96012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5pPr>
      <a:lvl6pPr marL="100584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6pPr>
      <a:lvl7pPr marL="105156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7pPr>
      <a:lvl8pPr marL="109728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8pPr>
      <a:lvl9pPr marL="114300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free.qrd.by/user/url?id=p47f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1482A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1">
            <a:extLst>
              <a:ext uri="{FF2B5EF4-FFF2-40B4-BE49-F238E27FC236}">
                <a16:creationId xmlns:a16="http://schemas.microsoft.com/office/drawing/2014/main" id="{8785E597-B0C8-4CA8-9A56-A0F3996D088D}"/>
              </a:ext>
            </a:extLst>
          </p:cNvPr>
          <p:cNvSpPr txBox="1"/>
          <p:nvPr/>
        </p:nvSpPr>
        <p:spPr>
          <a:xfrm>
            <a:off x="4040126" y="1268659"/>
            <a:ext cx="36576000" cy="2746935"/>
          </a:xfrm>
          <a:prstGeom prst="rect">
            <a:avLst/>
          </a:prstGeom>
        </p:spPr>
        <p:txBody>
          <a:bodyPr lIns="128016" tIns="64008" rIns="128016" bIns="64008"/>
          <a:lstStyle>
            <a:defPPr>
              <a:defRPr kern="1200" smtId="4294967295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/>
              <a:t>Comparing Fusion Rates Between Fresh-Frozen and Freeze-Dried Allografts in Anterior Cervical Discectomy and Fusion (ACDF)</a:t>
            </a:r>
          </a:p>
        </p:txBody>
      </p:sp>
      <p:sp>
        <p:nvSpPr>
          <p:cNvPr id="42" name="Text Placeholder 16">
            <a:extLst>
              <a:ext uri="{FF2B5EF4-FFF2-40B4-BE49-F238E27FC236}">
                <a16:creationId xmlns:a16="http://schemas.microsoft.com/office/drawing/2014/main" id="{EBC3B70E-A392-4069-A147-C1FCF37051AF}"/>
              </a:ext>
            </a:extLst>
          </p:cNvPr>
          <p:cNvSpPr txBox="1"/>
          <p:nvPr/>
        </p:nvSpPr>
        <p:spPr>
          <a:xfrm>
            <a:off x="3657600" y="4528006"/>
            <a:ext cx="36576000" cy="2025170"/>
          </a:xfrm>
          <a:prstGeom prst="rect">
            <a:avLst/>
          </a:prstGeom>
        </p:spPr>
        <p:txBody>
          <a:bodyPr lIns="128016" tIns="64008" rIns="128016" bIns="64008">
            <a:spAutoFit/>
          </a:bodyPr>
          <a:lstStyle>
            <a:defPPr>
              <a:defRPr kern="1200" smtId="4294967295"/>
            </a:defPPr>
            <a:lvl1pPr marL="0" indent="0" algn="l" defTabSz="4389028" rtl="0" eaLnBrk="1" latinLnBrk="0" hangingPunct="1">
              <a:spcBef>
                <a:spcPct val="20000"/>
              </a:spcBef>
              <a:buFont typeface="Arial" pitchFamily="34" charset="0"/>
              <a:buNone/>
              <a:defRPr sz="13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086" indent="-1371572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286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800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314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9828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342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857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371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 dirty="0">
                <a:solidFill>
                  <a:srgbClr val="1482A5"/>
                </a:solidFill>
                <a:latin typeface="Montserrat Light" panose="00000400000000000000" pitchFamily="50" charset="0"/>
              </a:rPr>
              <a:t>Derron Yu B.S., Dr. Connor </a:t>
            </a:r>
            <a:r>
              <a:rPr lang="en-US" sz="5600" dirty="0" err="1">
                <a:solidFill>
                  <a:srgbClr val="1482A5"/>
                </a:solidFill>
                <a:latin typeface="Montserrat Light" panose="00000400000000000000" pitchFamily="50" charset="0"/>
              </a:rPr>
              <a:t>Delman</a:t>
            </a:r>
            <a:r>
              <a:rPr lang="en-US" sz="5600" dirty="0">
                <a:solidFill>
                  <a:srgbClr val="1482A5"/>
                </a:solidFill>
                <a:latin typeface="Montserrat Light" panose="00000400000000000000" pitchFamily="50" charset="0"/>
              </a:rPr>
              <a:t> M.D., </a:t>
            </a:r>
            <a:r>
              <a:rPr lang="en-US" sz="5600" dirty="0" err="1">
                <a:solidFill>
                  <a:srgbClr val="1482A5"/>
                </a:solidFill>
                <a:latin typeface="Montserrat Light" panose="00000400000000000000" pitchFamily="50" charset="0"/>
              </a:rPr>
              <a:t>Paramjyot</a:t>
            </a:r>
            <a:r>
              <a:rPr lang="en-US" sz="5600" dirty="0">
                <a:solidFill>
                  <a:srgbClr val="1482A5"/>
                </a:solidFill>
                <a:latin typeface="Montserrat Light" panose="00000400000000000000" pitchFamily="50" charset="0"/>
              </a:rPr>
              <a:t> Singh B.S., Benjamin Van B.S., Dr. Eric </a:t>
            </a:r>
            <a:r>
              <a:rPr lang="en-US" sz="5600" dirty="0" err="1">
                <a:solidFill>
                  <a:srgbClr val="1482A5"/>
                </a:solidFill>
                <a:latin typeface="Montserrat Light" panose="00000400000000000000" pitchFamily="50" charset="0"/>
              </a:rPr>
              <a:t>Klineberg</a:t>
            </a:r>
            <a:r>
              <a:rPr lang="en-US" sz="5600" dirty="0">
                <a:solidFill>
                  <a:srgbClr val="1482A5"/>
                </a:solidFill>
                <a:latin typeface="Montserrat Light" panose="00000400000000000000" pitchFamily="50" charset="0"/>
              </a:rPr>
              <a:t> M.D. </a:t>
            </a:r>
          </a:p>
          <a:p>
            <a:pPr algn="ctr"/>
            <a:r>
              <a:rPr lang="en-US" sz="5600" dirty="0">
                <a:solidFill>
                  <a:srgbClr val="1482A5"/>
                </a:solidFill>
                <a:latin typeface="Montserrat Light" panose="00000400000000000000" pitchFamily="50" charset="0"/>
              </a:rPr>
              <a:t>Spine Center University of California-Davis, Sacramento, CA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9C39BF6-8B9A-45D3-A730-4CDDF5EAA7F1}"/>
              </a:ext>
            </a:extLst>
          </p:cNvPr>
          <p:cNvSpPr/>
          <p:nvPr/>
        </p:nvSpPr>
        <p:spPr>
          <a:xfrm>
            <a:off x="30099000" y="7875788"/>
            <a:ext cx="12877800" cy="128945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E6D1C9C-2516-4738-BC80-673A19ECE5BD}"/>
              </a:ext>
            </a:extLst>
          </p:cNvPr>
          <p:cNvSpPr/>
          <p:nvPr/>
        </p:nvSpPr>
        <p:spPr>
          <a:xfrm>
            <a:off x="30192770" y="21166443"/>
            <a:ext cx="12823372" cy="43049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F25EFAD-7AAF-4CAF-BA69-869B3D423F7F}"/>
              </a:ext>
            </a:extLst>
          </p:cNvPr>
          <p:cNvSpPr/>
          <p:nvPr/>
        </p:nvSpPr>
        <p:spPr>
          <a:xfrm>
            <a:off x="772883" y="7938274"/>
            <a:ext cx="13716000" cy="177610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EC9A64B-144F-4668-B416-097C0312FF96}"/>
              </a:ext>
            </a:extLst>
          </p:cNvPr>
          <p:cNvSpPr/>
          <p:nvPr/>
        </p:nvSpPr>
        <p:spPr>
          <a:xfrm>
            <a:off x="15660627" y="7745162"/>
            <a:ext cx="13334999" cy="24487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2418A42-DDE0-497E-98DF-5F9BFF98DA6B}"/>
              </a:ext>
            </a:extLst>
          </p:cNvPr>
          <p:cNvSpPr/>
          <p:nvPr/>
        </p:nvSpPr>
        <p:spPr>
          <a:xfrm>
            <a:off x="30099000" y="25978072"/>
            <a:ext cx="13106400" cy="6229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D434DB1-CA03-4AE7-BD42-F2F4837CE20D}"/>
              </a:ext>
            </a:extLst>
          </p:cNvPr>
          <p:cNvSpPr txBox="1"/>
          <p:nvPr/>
        </p:nvSpPr>
        <p:spPr>
          <a:xfrm>
            <a:off x="30254455" y="25401379"/>
            <a:ext cx="960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endParaRPr lang="en-US" dirty="0">
              <a:solidFill>
                <a:srgbClr val="1482A5"/>
              </a:solidFill>
              <a:latin typeface="Montserrat Light" panose="000004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92CC346-56CD-4384-BB14-A915BC781C78}"/>
              </a:ext>
            </a:extLst>
          </p:cNvPr>
          <p:cNvSpPr txBox="1"/>
          <p:nvPr/>
        </p:nvSpPr>
        <p:spPr>
          <a:xfrm>
            <a:off x="30254455" y="26188315"/>
            <a:ext cx="960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dirty="0">
                <a:solidFill>
                  <a:srgbClr val="235078"/>
                </a:solidFill>
                <a:latin typeface="Libre Baskerville" panose="02000000000000000000" pitchFamily="2" charset="0"/>
              </a:rPr>
              <a:t>Abstract and References.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3DA8D0E-1298-4193-913A-0FE766B77D13}"/>
              </a:ext>
            </a:extLst>
          </p:cNvPr>
          <p:cNvSpPr txBox="1"/>
          <p:nvPr/>
        </p:nvSpPr>
        <p:spPr>
          <a:xfrm>
            <a:off x="30356486" y="21905170"/>
            <a:ext cx="123628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44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-Due to no statistical significance in fusion rates between fresh-frozen and freeze-dried allografts, physicians can choose between either grafts for ACDFs on availability and cost efficiency for the hospital.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EEF88-ACF9-4467-B180-074FC642245A}"/>
              </a:ext>
            </a:extLst>
          </p:cNvPr>
          <p:cNvSpPr txBox="1"/>
          <p:nvPr/>
        </p:nvSpPr>
        <p:spPr>
          <a:xfrm>
            <a:off x="30356486" y="21307700"/>
            <a:ext cx="960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dirty="0">
                <a:solidFill>
                  <a:srgbClr val="235078"/>
                </a:solidFill>
                <a:latin typeface="Libre Baskerville" panose="02000000000000000000" pitchFamily="2" charset="0"/>
              </a:rPr>
              <a:t>Conclusion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067F8A1-EE95-4354-8E2F-952A6BBDBFFC}"/>
              </a:ext>
            </a:extLst>
          </p:cNvPr>
          <p:cNvSpPr txBox="1"/>
          <p:nvPr/>
        </p:nvSpPr>
        <p:spPr>
          <a:xfrm>
            <a:off x="685799" y="9356382"/>
            <a:ext cx="13715999" cy="1634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ACDF is used to treat a variety of cervical pathologies (degenerative disease, myelopathy, etc.)</a:t>
            </a:r>
            <a:r>
              <a:rPr lang="en-US" sz="4800" baseline="30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Post-operative pseudarthrosis, nonunion, is defined as a failure of fusion between cervical levels.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Pseudarthrosis is a leading cause of pain post-operatively resulting in 45%-56% of revision surgeries.</a:t>
            </a:r>
            <a:r>
              <a:rPr lang="en-US" sz="4800" baseline="30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“gold standard” graft for ACDFs is an autograft from the patients iliac crest.</a:t>
            </a:r>
            <a:r>
              <a:rPr lang="en-US" sz="4800" baseline="30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Autografts lead to a higher level of fusion rates, however, can cause a number of donor site morbidities. </a:t>
            </a:r>
            <a:r>
              <a:rPr lang="en-US" sz="4800" baseline="30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2-7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To reduce these morbidities, allografts are frequently used as an alternative.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Allografts usually are freeze-dried or fresh-frozen.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Freeze-dried allografts have gone through more processing which leads to a more sterile option, but can lead to a weaker bone graft. </a:t>
            </a:r>
            <a:r>
              <a:rPr lang="en-US" sz="4800" baseline="30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3,8-11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Fresh-frozen allografts go through less processing, leading to preserved structural integrity but increased chances on immune response. </a:t>
            </a:r>
            <a:r>
              <a:rPr lang="en-US" sz="4800" baseline="30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3,8-11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2D5F59B-F8CA-463C-871F-D1042309DE00}"/>
              </a:ext>
            </a:extLst>
          </p:cNvPr>
          <p:cNvSpPr txBox="1"/>
          <p:nvPr/>
        </p:nvSpPr>
        <p:spPr>
          <a:xfrm>
            <a:off x="914400" y="8219590"/>
            <a:ext cx="960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dirty="0">
                <a:solidFill>
                  <a:srgbClr val="235078"/>
                </a:solidFill>
                <a:latin typeface="Libre Baskerville" panose="02000000000000000000" pitchFamily="2" charset="0"/>
              </a:rPr>
              <a:t>Introduction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23EAA92-7B93-4F15-A4CA-18552CBA76AE}"/>
              </a:ext>
            </a:extLst>
          </p:cNvPr>
          <p:cNvSpPr txBox="1"/>
          <p:nvPr/>
        </p:nvSpPr>
        <p:spPr>
          <a:xfrm>
            <a:off x="16295914" y="8886158"/>
            <a:ext cx="12790714" cy="1228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Retrospective consisting of 117 patients that underwent ACDF in a span of 8 years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Freeze-dried allografts and fresh-frozen allografts were given to patients on physician’s preferences and suggestions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Co-morbidities and patient history such as smoking, osteoporosis, obesity, and diabetes were recorded. These factors are shown to affect fusion rates. </a:t>
            </a:r>
            <a:r>
              <a:rPr lang="en-US" sz="4400" baseline="30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1,10, 11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Freeze-dried and fresh-frozen allografts were processed and preserved through standard protocol.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64 patients received the Freeze-dried allograft.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43 patients received Fresh-frozen allograft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Fusion was observed through post-op AP/Lat radiographs by observing trabecular bridging on the superior and inferior borders.</a:t>
            </a:r>
            <a:r>
              <a:rPr lang="en-US" sz="4400" baseline="30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12</a:t>
            </a:r>
            <a:r>
              <a:rPr lang="en-US" sz="44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(Table. 1 Fig. 1)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Three independent observers graded fusion for each radiograph. An average of fusion percentages was used to determine fusion grade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16F17B6-B5C7-4922-B9E2-CD14BD16A568}"/>
              </a:ext>
            </a:extLst>
          </p:cNvPr>
          <p:cNvSpPr txBox="1"/>
          <p:nvPr/>
        </p:nvSpPr>
        <p:spPr>
          <a:xfrm>
            <a:off x="15773400" y="7987285"/>
            <a:ext cx="960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dirty="0">
                <a:solidFill>
                  <a:srgbClr val="235078"/>
                </a:solidFill>
                <a:latin typeface="Libre Baskerville" panose="02000000000000000000" pitchFamily="2" charset="0"/>
              </a:rPr>
              <a:t>Methodology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7F717BC-0897-4243-A282-98EF911708EA}"/>
              </a:ext>
            </a:extLst>
          </p:cNvPr>
          <p:cNvSpPr txBox="1"/>
          <p:nvPr/>
        </p:nvSpPr>
        <p:spPr>
          <a:xfrm>
            <a:off x="30153428" y="8831371"/>
            <a:ext cx="125185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4200" dirty="0">
                <a:latin typeface="+mn-lt"/>
                <a:ea typeface="+mj-ea"/>
                <a:cs typeface="Open Sans" panose="020B0606030504020204" pitchFamily="34" charset="0"/>
              </a:rPr>
              <a:t>-Upon preliminary analysis, it has shown that there were no significant differences in fusion rates between freeze-dried and fresh-frozen allografts in the first follow-up dates and second follow-up dates. (Fig. 2 &amp; Fig. 3)</a:t>
            </a:r>
          </a:p>
          <a:p>
            <a:r>
              <a:rPr lang="en-US" sz="4200" dirty="0">
                <a:latin typeface="+mn-lt"/>
                <a:ea typeface="+mj-ea"/>
                <a:cs typeface="Open Sans" panose="020B0606030504020204" pitchFamily="34" charset="0"/>
              </a:rPr>
              <a:t>-First follow-up dates are averaged to be 19 weeks. The second follow-up dates are averaged to be 51 weeks.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7A0BB3C-427E-42CA-963C-DA612C8F2B9C}"/>
              </a:ext>
            </a:extLst>
          </p:cNvPr>
          <p:cNvSpPr txBox="1"/>
          <p:nvPr/>
        </p:nvSpPr>
        <p:spPr>
          <a:xfrm>
            <a:off x="30229627" y="8158031"/>
            <a:ext cx="960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dirty="0">
                <a:solidFill>
                  <a:srgbClr val="235078"/>
                </a:solidFill>
                <a:latin typeface="Libre Baskerville" panose="02000000000000000000" pitchFamily="2" charset="0"/>
              </a:rPr>
              <a:t>Results (Preliminary)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5065175-6835-FC48-8EFF-8D2B5B79C8AB}"/>
              </a:ext>
            </a:extLst>
          </p:cNvPr>
          <p:cNvSpPr/>
          <p:nvPr/>
        </p:nvSpPr>
        <p:spPr>
          <a:xfrm>
            <a:off x="685800" y="26003472"/>
            <a:ext cx="13803083" cy="6229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4F08C6B-21A9-3D4A-91A8-41DCAB0697E7}"/>
              </a:ext>
            </a:extLst>
          </p:cNvPr>
          <p:cNvSpPr txBox="1"/>
          <p:nvPr/>
        </p:nvSpPr>
        <p:spPr>
          <a:xfrm>
            <a:off x="914400" y="26369940"/>
            <a:ext cx="960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dirty="0">
                <a:solidFill>
                  <a:srgbClr val="235078"/>
                </a:solidFill>
                <a:latin typeface="Libre Baskerville" panose="02000000000000000000" pitchFamily="2" charset="0"/>
              </a:rPr>
              <a:t>Hypothesis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8545A55-B4F3-644F-B139-92393554EAED}"/>
              </a:ext>
            </a:extLst>
          </p:cNvPr>
          <p:cNvSpPr txBox="1"/>
          <p:nvPr/>
        </p:nvSpPr>
        <p:spPr>
          <a:xfrm>
            <a:off x="941610" y="27488232"/>
            <a:ext cx="134601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We hypothesize that fresh-frozen allografts, given their persevered structural integrity, will reduce the rate of pseudarthrosis in patients. </a:t>
            </a:r>
            <a:endParaRPr lang="en-US" sz="5400" b="1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6FD9E2D-BFCE-4047-9DDD-0FC4B3F02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450121"/>
              </p:ext>
            </p:extLst>
          </p:nvPr>
        </p:nvGraphicFramePr>
        <p:xfrm>
          <a:off x="16112375" y="21167377"/>
          <a:ext cx="5772498" cy="7833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6249">
                  <a:extLst>
                    <a:ext uri="{9D8B030D-6E8A-4147-A177-3AD203B41FA5}">
                      <a16:colId xmlns:a16="http://schemas.microsoft.com/office/drawing/2014/main" val="267521622"/>
                    </a:ext>
                  </a:extLst>
                </a:gridCol>
                <a:gridCol w="2886249">
                  <a:extLst>
                    <a:ext uri="{9D8B030D-6E8A-4147-A177-3AD203B41FA5}">
                      <a16:colId xmlns:a16="http://schemas.microsoft.com/office/drawing/2014/main" val="4263848535"/>
                    </a:ext>
                  </a:extLst>
                </a:gridCol>
              </a:tblGrid>
              <a:tr h="640386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Fusion Grade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Criteria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148753"/>
                  </a:ext>
                </a:extLst>
              </a:tr>
              <a:tr h="1459994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Union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Complete bridging &lt;20 weeks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535355"/>
                  </a:ext>
                </a:extLst>
              </a:tr>
              <a:tr h="1459994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Delayed Union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Complete bridging 20-52 weeks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63707"/>
                  </a:ext>
                </a:extLst>
              </a:tr>
              <a:tr h="1459994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Partial Union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&lt;50% bridging on one or more graft surfaces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554890"/>
                  </a:ext>
                </a:extLst>
              </a:tr>
              <a:tr h="2376068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Non-Union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Lack of bridging on one or more surfaces 20-52 weeks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032461"/>
                  </a:ext>
                </a:extLst>
              </a:tr>
            </a:tbl>
          </a:graphicData>
        </a:graphic>
      </p:graphicFrame>
      <p:pic>
        <p:nvPicPr>
          <p:cNvPr id="38" name="Picture 37" descr="A picture containing food, sitting, bed, laying&#10;&#10;Description automatically generated">
            <a:extLst>
              <a:ext uri="{FF2B5EF4-FFF2-40B4-BE49-F238E27FC236}">
                <a16:creationId xmlns:a16="http://schemas.microsoft.com/office/drawing/2014/main" id="{A75FCF5B-9E8E-BA46-8DA6-D19A69E811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36621" y="21167377"/>
            <a:ext cx="6447413" cy="73964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7E5641B-40DC-8446-9FAA-69B69FC5607F}"/>
              </a:ext>
            </a:extLst>
          </p:cNvPr>
          <p:cNvSpPr txBox="1"/>
          <p:nvPr/>
        </p:nvSpPr>
        <p:spPr>
          <a:xfrm>
            <a:off x="16306800" y="29093440"/>
            <a:ext cx="50400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Table 1:</a:t>
            </a:r>
            <a:r>
              <a:rPr lang="en-US" sz="3600" dirty="0"/>
              <a:t> Criteria and guidelines to determine fusion at each cervical spine level. </a:t>
            </a:r>
            <a:r>
              <a:rPr lang="en-US" sz="3600" baseline="30000" dirty="0"/>
              <a:t>12</a:t>
            </a:r>
            <a:endParaRPr lang="en-US" sz="3600" b="1" baseline="30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41D93B-88A0-D742-A37E-373C70E0FA97}"/>
              </a:ext>
            </a:extLst>
          </p:cNvPr>
          <p:cNvSpPr txBox="1"/>
          <p:nvPr/>
        </p:nvSpPr>
        <p:spPr>
          <a:xfrm>
            <a:off x="22615924" y="29093440"/>
            <a:ext cx="56542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Figure 1:</a:t>
            </a:r>
            <a:r>
              <a:rPr lang="en-US" sz="3600" dirty="0"/>
              <a:t> Cervical levels that show complete trabecular bridging on superior and inferior levels.</a:t>
            </a:r>
            <a:endParaRPr lang="en-US" sz="3600" b="1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DD86AAFF-37B3-5F44-9126-C9222E267AB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0276515" y="13264702"/>
            <a:ext cx="5818130" cy="517737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1C5B59A-2458-9A4A-8DAA-79900A36818A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36904101" y="13287484"/>
            <a:ext cx="5666352" cy="50465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8223A11-AE0A-AD49-9D20-40FC2D66C87B}"/>
              </a:ext>
            </a:extLst>
          </p:cNvPr>
          <p:cNvSpPr txBox="1"/>
          <p:nvPr/>
        </p:nvSpPr>
        <p:spPr>
          <a:xfrm>
            <a:off x="30864345" y="18190052"/>
            <a:ext cx="488042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Figure 2:</a:t>
            </a:r>
            <a:r>
              <a:rPr lang="en-US" b="1" dirty="0"/>
              <a:t> </a:t>
            </a:r>
            <a:r>
              <a:rPr lang="en-US" dirty="0"/>
              <a:t>At first radiographic follow-up, there was no difference in the percent fusion (Column 2) between allograft type at 77% for graft A (Freeze-dried) and 82% for graft B (Fresh-frozen). (p=0.11)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287772-D8D3-3E42-AE4A-7CF7B14046AB}"/>
              </a:ext>
            </a:extLst>
          </p:cNvPr>
          <p:cNvSpPr txBox="1"/>
          <p:nvPr/>
        </p:nvSpPr>
        <p:spPr>
          <a:xfrm>
            <a:off x="37690026" y="18176646"/>
            <a:ext cx="48804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Figure 3:</a:t>
            </a:r>
            <a:r>
              <a:rPr lang="en-US" dirty="0"/>
              <a:t> At final radiographic follow-up, there was no difference in the percent fusion (Column 3) between allograft type at 88% for graft A (Freeze-dried) and 92% for graft B (Fresh-Frozen). (p=0.06)</a:t>
            </a:r>
          </a:p>
        </p:txBody>
      </p:sp>
      <p:pic>
        <p:nvPicPr>
          <p:cNvPr id="6" name="Picture 5" descr="Qr code&#10;&#10;Description automatically generated">
            <a:extLst>
              <a:ext uri="{FF2B5EF4-FFF2-40B4-BE49-F238E27FC236}">
                <a16:creationId xmlns:a16="http://schemas.microsoft.com/office/drawing/2014/main" id="{ADE877EC-72DB-7E41-8160-257FF6BEB0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7132" y="27252961"/>
            <a:ext cx="4730040" cy="47300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32BD41-6B4F-1549-9C41-FFC89F277380}"/>
              </a:ext>
            </a:extLst>
          </p:cNvPr>
          <p:cNvSpPr txBox="1"/>
          <p:nvPr/>
        </p:nvSpPr>
        <p:spPr>
          <a:xfrm>
            <a:off x="36985946" y="28493211"/>
            <a:ext cx="4730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hlinkClick r:id="rId7" tooltip="Short UR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qrd.by/p47fon</a:t>
            </a:r>
            <a:endParaRPr lang="en-US" sz="6000" dirty="0"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6.09.30"/>
  <p:tag name="AS_TITLE" val="Aspose.Slides for .NET 4.0"/>
  <p:tag name="AS_VERSION" val="16.9.0.0"/>
  <p:tag name="MAKESIGNSTEMPLATE" val="persuadingsapphire|09-2018"/>
</p:tagLst>
</file>

<file path=ppt/theme/theme1.xml><?xml version="1.0" encoding="utf-8"?>
<a:theme xmlns:a="http://schemas.openxmlformats.org/drawingml/2006/main" name="Blank Presentatio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lank Presentation">
      <a:majorFont>
        <a:latin typeface="Times New Roman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3854</TotalTime>
  <Words>645</Words>
  <Application>Microsoft Macintosh PowerPoint</Application>
  <PresentationFormat>Custom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Libre Baskerville</vt:lpstr>
      <vt:lpstr>Montserrat Light</vt:lpstr>
      <vt:lpstr>Arial</vt:lpstr>
      <vt:lpstr>Blank Presentation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to make a scientific poster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This is a free template from MakeSigns.com to help you create the perfect scientific poster.</dc:description>
  <cp:lastModifiedBy>Microsoft Office User</cp:lastModifiedBy>
  <cp:revision>312</cp:revision>
  <cp:lastPrinted>2006-11-15T16:04:57Z</cp:lastPrinted>
  <dcterms:modified xsi:type="dcterms:W3CDTF">2021-02-16T22:06:35Z</dcterms:modified>
  <cp:category>templates for scientific poster</cp:category>
</cp:coreProperties>
</file>