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4"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Domine" panose="02040503040403060204" pitchFamily="18" charset="0"/>
      <p:regular r:id="rId8"/>
    </p:embeddedFont>
    <p:embeddedFont>
      <p:font typeface="Franklin Gothic Book" panose="020B0503020102020204" pitchFamily="34" charset="0"/>
      <p:regular r:id="rId9"/>
      <p:italic r:id="rId10"/>
    </p:embeddedFont>
    <p:embeddedFont>
      <p:font typeface="Franklin Gothic Medium" panose="020B0603020102020204" pitchFamily="34" charset="0"/>
      <p:regular r:id="rId11"/>
      <p:italic r:id="rId12"/>
    </p:embeddedFont>
    <p:embeddedFont>
      <p:font typeface="Montserrat Extra Bold" pitchFamily="2" charset="77"/>
      <p:bold r:id="rId13"/>
    </p:embeddedFont>
  </p:embeddedFontLst>
  <p:custDataLst>
    <p:tags r:id="rId14"/>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8F1"/>
    <a:srgbClr val="C1D8EF"/>
    <a:srgbClr val="D5DDE6"/>
    <a:srgbClr val="A0BEC8"/>
    <a:srgbClr val="FFF1CC"/>
    <a:srgbClr val="D6DDE5"/>
    <a:srgbClr val="CED5DB"/>
    <a:srgbClr val="303D4E"/>
    <a:srgbClr val="435369"/>
    <a:srgbClr val="B3C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693" autoAdjust="0"/>
    <p:restoredTop sz="95807" autoAdjust="0"/>
  </p:normalViewPr>
  <p:slideViewPr>
    <p:cSldViewPr snapToGrid="0">
      <p:cViewPr>
        <p:scale>
          <a:sx n="40" d="100"/>
          <a:sy n="40" d="100"/>
        </p:scale>
        <p:origin x="-1640" y="264"/>
      </p:cViewPr>
      <p:guideLst>
        <p:guide orient="horz" pos="6912"/>
        <p:guide pos="10368"/>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2/16/21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506200" y="16459200"/>
            <a:ext cx="14274800" cy="4368800"/>
          </a:xfrm>
          <a:prstGeom prst="rect">
            <a:avLst/>
          </a:prstGeom>
        </p:spPr>
      </p:pic>
      <p:pic>
        <p:nvPicPr>
          <p:cNvPr id="3" name="New picture"/>
          <p:cNvPicPr/>
          <p:nvPr/>
        </p:nvPicPr>
        <p:blipFill>
          <a:blip r:embed="rId4"/>
          <a:stretch>
            <a:fillRect/>
          </a:stretch>
        </p:blipFill>
        <p:spPr>
          <a:xfrm rot="5400000">
            <a:off x="41122600" y="16459200"/>
            <a:ext cx="14274800" cy="4368800"/>
          </a:xfrm>
          <a:prstGeom prst="rect">
            <a:avLst/>
          </a:prstGeom>
        </p:spPr>
      </p:pic>
      <p:pic>
        <p:nvPicPr>
          <p:cNvPr id="4" name="New picture"/>
          <p:cNvPicPr/>
          <p:nvPr/>
        </p:nvPicPr>
        <p:blipFill>
          <a:blip r:embed="rId5"/>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smtId="4294967295"/>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28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215180-438E-8C44-B705-772432EB2E50}"/>
              </a:ext>
            </a:extLst>
          </p:cNvPr>
          <p:cNvSpPr/>
          <p:nvPr/>
        </p:nvSpPr>
        <p:spPr>
          <a:xfrm>
            <a:off x="-261258" y="-457201"/>
            <a:ext cx="44413714" cy="5573914"/>
          </a:xfrm>
          <a:prstGeom prst="rect">
            <a:avLst/>
          </a:prstGeom>
          <a:solidFill>
            <a:srgbClr val="4353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F47AF92-E5AD-F740-89E1-D405B48D77B8}"/>
              </a:ext>
            </a:extLst>
          </p:cNvPr>
          <p:cNvSpPr/>
          <p:nvPr/>
        </p:nvSpPr>
        <p:spPr>
          <a:xfrm>
            <a:off x="-620488" y="5007428"/>
            <a:ext cx="44772944" cy="1632857"/>
          </a:xfrm>
          <a:prstGeom prst="rect">
            <a:avLst/>
          </a:prstGeom>
          <a:solidFill>
            <a:srgbClr val="303D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E8CC724-2195-6F4C-833C-D8EB6627DD94}"/>
              </a:ext>
            </a:extLst>
          </p:cNvPr>
          <p:cNvSpPr/>
          <p:nvPr/>
        </p:nvSpPr>
        <p:spPr>
          <a:xfrm>
            <a:off x="11009" y="30530507"/>
            <a:ext cx="43891200" cy="2481943"/>
          </a:xfrm>
          <a:prstGeom prst="rect">
            <a:avLst/>
          </a:prstGeom>
          <a:solidFill>
            <a:srgbClr val="303D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CE325F7-92C8-5444-BC1F-FF2FDCB8DCBF}"/>
              </a:ext>
            </a:extLst>
          </p:cNvPr>
          <p:cNvSpPr/>
          <p:nvPr/>
        </p:nvSpPr>
        <p:spPr>
          <a:xfrm>
            <a:off x="457201" y="6923314"/>
            <a:ext cx="14173199" cy="22794686"/>
          </a:xfrm>
          <a:prstGeom prst="rect">
            <a:avLst/>
          </a:prstGeom>
          <a:solidFill>
            <a:srgbClr val="C9D8F1">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ED75809-08FB-3B4B-8268-1EEC17B634C2}"/>
              </a:ext>
            </a:extLst>
          </p:cNvPr>
          <p:cNvSpPr/>
          <p:nvPr/>
        </p:nvSpPr>
        <p:spPr>
          <a:xfrm>
            <a:off x="15120256" y="7032171"/>
            <a:ext cx="13650685" cy="22794686"/>
          </a:xfrm>
          <a:prstGeom prst="rect">
            <a:avLst/>
          </a:prstGeom>
          <a:solidFill>
            <a:srgbClr val="FFF1CC">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102B06-8788-7847-8D6D-9C9577F8B605}"/>
              </a:ext>
            </a:extLst>
          </p:cNvPr>
          <p:cNvSpPr/>
          <p:nvPr/>
        </p:nvSpPr>
        <p:spPr>
          <a:xfrm>
            <a:off x="29260797" y="7141028"/>
            <a:ext cx="14173199" cy="22794686"/>
          </a:xfrm>
          <a:prstGeom prst="rect">
            <a:avLst/>
          </a:prstGeom>
          <a:solidFill>
            <a:srgbClr val="C9D8F1">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1">
            <a:extLst>
              <a:ext uri="{FF2B5EF4-FFF2-40B4-BE49-F238E27FC236}">
                <a16:creationId xmlns:a16="http://schemas.microsoft.com/office/drawing/2014/main" id="{F11C8859-4419-564F-813C-951B04E4AB9A}"/>
              </a:ext>
            </a:extLst>
          </p:cNvPr>
          <p:cNvSpPr txBox="1"/>
          <p:nvPr/>
        </p:nvSpPr>
        <p:spPr>
          <a:xfrm>
            <a:off x="1036864" y="135911"/>
            <a:ext cx="411480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500" b="1" dirty="0">
                <a:solidFill>
                  <a:schemeClr val="bg1"/>
                </a:solidFill>
                <a:latin typeface="Montserrat Extra Bold" panose="00000900000000000000" pitchFamily="50" charset="0"/>
              </a:rPr>
              <a:t>The impact of COVID-19 on head and neck cancer treatment: a comparison of patients before and during the pandemic</a:t>
            </a:r>
          </a:p>
        </p:txBody>
      </p:sp>
      <p:sp>
        <p:nvSpPr>
          <p:cNvPr id="15" name="Text Placeholder 16">
            <a:extLst>
              <a:ext uri="{FF2B5EF4-FFF2-40B4-BE49-F238E27FC236}">
                <a16:creationId xmlns:a16="http://schemas.microsoft.com/office/drawing/2014/main" id="{1DC1AFDD-0055-2B48-A640-FE07FA09BE78}"/>
              </a:ext>
            </a:extLst>
          </p:cNvPr>
          <p:cNvSpPr txBox="1"/>
          <p:nvPr/>
        </p:nvSpPr>
        <p:spPr>
          <a:xfrm>
            <a:off x="1036864" y="3036901"/>
            <a:ext cx="41148000" cy="2025170"/>
          </a:xfrm>
          <a:prstGeom prst="rect">
            <a:avLst/>
          </a:prstGeom>
        </p:spPr>
        <p:txBody>
          <a:bodyPr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600" dirty="0">
                <a:solidFill>
                  <a:schemeClr val="bg1"/>
                </a:solidFill>
                <a:latin typeface="Domine" panose="02040503040403060204" pitchFamily="18" charset="0"/>
              </a:rPr>
              <a:t>Harveen Kaur Sekhon, </a:t>
            </a:r>
            <a:r>
              <a:rPr lang="en-US" sz="5600" dirty="0" err="1">
                <a:solidFill>
                  <a:schemeClr val="bg1"/>
                </a:solidFill>
                <a:latin typeface="Domine" panose="02040503040403060204" pitchFamily="18" charset="0"/>
              </a:rPr>
              <a:t>Samya</a:t>
            </a:r>
            <a:r>
              <a:rPr lang="en-US" sz="5600" dirty="0">
                <a:solidFill>
                  <a:schemeClr val="bg1"/>
                </a:solidFill>
                <a:latin typeface="Domine" panose="02040503040403060204" pitchFamily="18" charset="0"/>
              </a:rPr>
              <a:t> </a:t>
            </a:r>
            <a:r>
              <a:rPr lang="en-US" sz="5600" dirty="0" err="1">
                <a:solidFill>
                  <a:schemeClr val="bg1"/>
                </a:solidFill>
                <a:latin typeface="Domine" panose="02040503040403060204" pitchFamily="18" charset="0"/>
              </a:rPr>
              <a:t>Faiq</a:t>
            </a:r>
            <a:r>
              <a:rPr lang="en-US" sz="5600" dirty="0">
                <a:solidFill>
                  <a:schemeClr val="bg1"/>
                </a:solidFill>
                <a:latin typeface="Domine" panose="02040503040403060204" pitchFamily="18" charset="0"/>
              </a:rPr>
              <a:t>, Roberto </a:t>
            </a:r>
            <a:r>
              <a:rPr lang="en-US" sz="5600" dirty="0" err="1">
                <a:solidFill>
                  <a:schemeClr val="bg1"/>
                </a:solidFill>
                <a:latin typeface="Domine" panose="02040503040403060204" pitchFamily="18" charset="0"/>
              </a:rPr>
              <a:t>Frusciante</a:t>
            </a:r>
            <a:r>
              <a:rPr lang="en-US" sz="5600" dirty="0">
                <a:solidFill>
                  <a:schemeClr val="bg1"/>
                </a:solidFill>
                <a:latin typeface="Domine" panose="02040503040403060204" pitchFamily="18" charset="0"/>
              </a:rPr>
              <a:t>, Roberto Solis, MD ,  Andrew </a:t>
            </a:r>
            <a:r>
              <a:rPr lang="en-US" sz="5600" dirty="0" err="1">
                <a:solidFill>
                  <a:schemeClr val="bg1"/>
                </a:solidFill>
                <a:latin typeface="Domine" panose="02040503040403060204" pitchFamily="18" charset="0"/>
              </a:rPr>
              <a:t>Birkeland</a:t>
            </a:r>
            <a:r>
              <a:rPr lang="en-US" sz="5600" dirty="0">
                <a:solidFill>
                  <a:schemeClr val="bg1"/>
                </a:solidFill>
                <a:latin typeface="Domine" panose="02040503040403060204" pitchFamily="18" charset="0"/>
              </a:rPr>
              <a:t>, MD</a:t>
            </a:r>
          </a:p>
          <a:p>
            <a:pPr algn="ctr"/>
            <a:r>
              <a:rPr lang="en-US" sz="5600" dirty="0">
                <a:solidFill>
                  <a:schemeClr val="bg1"/>
                </a:solidFill>
                <a:latin typeface="Domine" panose="02040503040403060204" pitchFamily="18" charset="0"/>
              </a:rPr>
              <a:t>University of California, Davis  School of Medicine, Department of Otolaryngology</a:t>
            </a:r>
          </a:p>
        </p:txBody>
      </p:sp>
      <p:sp>
        <p:nvSpPr>
          <p:cNvPr id="16" name="Title 1">
            <a:extLst>
              <a:ext uri="{FF2B5EF4-FFF2-40B4-BE49-F238E27FC236}">
                <a16:creationId xmlns:a16="http://schemas.microsoft.com/office/drawing/2014/main" id="{8D8EE6EB-2659-274A-A255-430ED3AA0932}"/>
              </a:ext>
            </a:extLst>
          </p:cNvPr>
          <p:cNvSpPr txBox="1">
            <a:spLocks/>
          </p:cNvSpPr>
          <p:nvPr/>
        </p:nvSpPr>
        <p:spPr>
          <a:xfrm>
            <a:off x="1036862" y="8047413"/>
            <a:ext cx="13013871" cy="6726037"/>
          </a:xfrm>
          <a:prstGeom prst="rect">
            <a:avLst/>
          </a:prstGeom>
        </p:spPr>
        <p:txBody>
          <a:bodyPr wrap="square" lIns="116378" tIns="116378" bIns="116378" anchor="ctr">
            <a:spAutoFit/>
          </a:bodyPr>
          <a:lst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a:lstStyle>
          <a:p>
            <a:pPr>
              <a:lnSpc>
                <a:spcPct val="95000"/>
              </a:lnSpc>
            </a:pPr>
            <a:r>
              <a:rPr lang="en-US" sz="5400" dirty="0">
                <a:latin typeface="Franklin Gothic Medium" panose="020B0603020102020204" pitchFamily="34" charset="0"/>
              </a:rPr>
              <a:t>Introduction</a:t>
            </a:r>
          </a:p>
          <a:p>
            <a:pPr>
              <a:lnSpc>
                <a:spcPct val="95000"/>
              </a:lnSpc>
            </a:pPr>
            <a:endParaRPr lang="en-US" sz="5400" dirty="0">
              <a:latin typeface="Franklin Gothic Medium" panose="020B0603020102020204" pitchFamily="34" charset="0"/>
            </a:endParaRPr>
          </a:p>
          <a:p>
            <a:pPr>
              <a:lnSpc>
                <a:spcPct val="95000"/>
              </a:lnSpc>
            </a:pPr>
            <a:r>
              <a:rPr lang="en-US" sz="4800" dirty="0">
                <a:latin typeface="Franklin Gothic Book" panose="020B0503020102020204" pitchFamily="34" charset="0"/>
              </a:rPr>
              <a:t>The current coronavirus (COVID-19) pandemic has had a profound impact on patient care due to delays in healthcare delivery. We aim to compare wait times of definitive treatment in patients newly diagnosed with HNSCC before the pandemic versus those seen during the pandemic at a single academic institution.</a:t>
            </a:r>
          </a:p>
        </p:txBody>
      </p:sp>
      <p:sp>
        <p:nvSpPr>
          <p:cNvPr id="17" name="Title 1">
            <a:extLst>
              <a:ext uri="{FF2B5EF4-FFF2-40B4-BE49-F238E27FC236}">
                <a16:creationId xmlns:a16="http://schemas.microsoft.com/office/drawing/2014/main" id="{31FD295A-8CEE-6743-A58F-509F11EF15A1}"/>
              </a:ext>
            </a:extLst>
          </p:cNvPr>
          <p:cNvSpPr txBox="1">
            <a:spLocks/>
          </p:cNvSpPr>
          <p:nvPr/>
        </p:nvSpPr>
        <p:spPr>
          <a:xfrm>
            <a:off x="1036861" y="15834292"/>
            <a:ext cx="13013871" cy="13084124"/>
          </a:xfrm>
          <a:prstGeom prst="rect">
            <a:avLst/>
          </a:prstGeom>
        </p:spPr>
        <p:txBody>
          <a:bodyPr wrap="square" lIns="116378" tIns="116378" bIns="116378" anchor="ctr">
            <a:spAutoFit/>
          </a:bodyPr>
          <a:lst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a:lstStyle>
          <a:p>
            <a:pPr>
              <a:lnSpc>
                <a:spcPct val="95000"/>
              </a:lnSpc>
            </a:pPr>
            <a:r>
              <a:rPr lang="en-US" sz="5400" dirty="0">
                <a:latin typeface="Franklin Gothic Medium" panose="020B0603020102020204" pitchFamily="34" charset="0"/>
              </a:rPr>
              <a:t>Methods: </a:t>
            </a:r>
          </a:p>
          <a:p>
            <a:pPr>
              <a:lnSpc>
                <a:spcPct val="95000"/>
              </a:lnSpc>
            </a:pPr>
            <a:endParaRPr lang="en-US" sz="5400" dirty="0">
              <a:latin typeface="Franklin Gothic Book" panose="020B0503020102020204" pitchFamily="34" charset="0"/>
            </a:endParaRPr>
          </a:p>
          <a:p>
            <a:pPr>
              <a:lnSpc>
                <a:spcPct val="95000"/>
              </a:lnSpc>
            </a:pPr>
            <a:r>
              <a:rPr lang="en-US" sz="4800" dirty="0">
                <a:latin typeface="Franklin Gothic Book" panose="020B0503020102020204" pitchFamily="34" charset="0"/>
              </a:rPr>
              <a:t>Patients with newly diagnosed HNSCC who initially presented to a single tertiary care institution between September 10, 2019 – September 11, 2020 and ultimately underwent primary surgery based on tumor board recommendations were retrospectively analyzed. Patients who presented to us before COVID-19 was announced a pandemic (March 2020) were compared to patients who presented during the first six months of the pandemic. Symptoms onset, time from biopsy to the operating room (OR), time from first diagnostic scan to OR, and time from first clinic visit with us to the OR were compared between groups as well as pathologic T staging. </a:t>
            </a:r>
          </a:p>
          <a:p>
            <a:pPr>
              <a:lnSpc>
                <a:spcPct val="95000"/>
              </a:lnSpc>
            </a:pPr>
            <a:endParaRPr lang="en-US" sz="5091" dirty="0">
              <a:latin typeface="Franklin Gothic Medium" panose="020B0603020102020204" pitchFamily="34" charset="0"/>
            </a:endParaRPr>
          </a:p>
        </p:txBody>
      </p:sp>
      <p:sp>
        <p:nvSpPr>
          <p:cNvPr id="18" name="Title 1">
            <a:extLst>
              <a:ext uri="{FF2B5EF4-FFF2-40B4-BE49-F238E27FC236}">
                <a16:creationId xmlns:a16="http://schemas.microsoft.com/office/drawing/2014/main" id="{6BB26BF5-5CFE-0A4C-AC31-D812F922B075}"/>
              </a:ext>
            </a:extLst>
          </p:cNvPr>
          <p:cNvSpPr txBox="1">
            <a:spLocks/>
          </p:cNvSpPr>
          <p:nvPr/>
        </p:nvSpPr>
        <p:spPr>
          <a:xfrm>
            <a:off x="29675132" y="8347475"/>
            <a:ext cx="13650685" cy="10774261"/>
          </a:xfrm>
          <a:prstGeom prst="rect">
            <a:avLst/>
          </a:prstGeom>
        </p:spPr>
        <p:txBody>
          <a:bodyPr wrap="square" lIns="116378" tIns="116378" bIns="116378" anchor="ctr">
            <a:spAutoFit/>
          </a:bodyPr>
          <a:lst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a:lstStyle>
          <a:p>
            <a:pPr>
              <a:lnSpc>
                <a:spcPct val="95000"/>
              </a:lnSpc>
            </a:pPr>
            <a:r>
              <a:rPr lang="en-US" sz="5400" dirty="0">
                <a:latin typeface="Franklin Gothic Medium" panose="020B0603020102020204" pitchFamily="34" charset="0"/>
              </a:rPr>
              <a:t>Results: </a:t>
            </a:r>
          </a:p>
          <a:p>
            <a:pPr>
              <a:lnSpc>
                <a:spcPct val="95000"/>
              </a:lnSpc>
            </a:pPr>
            <a:endParaRPr lang="en-US" sz="5400" dirty="0">
              <a:latin typeface="Franklin Gothic Book" panose="020B0503020102020204" pitchFamily="34" charset="0"/>
            </a:endParaRPr>
          </a:p>
          <a:p>
            <a:pPr>
              <a:lnSpc>
                <a:spcPct val="95000"/>
              </a:lnSpc>
            </a:pPr>
            <a:r>
              <a:rPr lang="en-US" sz="4400" dirty="0">
                <a:latin typeface="Franklin Gothic Book" panose="020B0503020102020204" pitchFamily="34" charset="0"/>
              </a:rPr>
              <a:t>51 patients who presented before the start of the pandemic (pre-COVID) versus 41 patients who presented during the pandemic were compared. The pre-COVID group and the COVID group had no significant differences between symptom onset (mean [SD], 23.3 [28.8] vs 17.6 [13.5] weeks; p=0.31), time from first biopsy to OR (54.3 [25.4] vs. 57.3 [39.8] days; p=0.68), time from first diagnostic scan to OR (51.0 [38.9] vs. 57.3 [39.8] days; p=0.28), and time from first clinic visit to OR (31.6 [19.9] vs. 27.7 [14.1] days; p=0.30), respectively. In comparing T staging, 60% of the pre-COVID group had T1/2 tumors and 40% T3/T4 tumors, while the COVID group had 40% T1/2 tumors and 60% T3/T4 tumors (p=0.07).</a:t>
            </a:r>
          </a:p>
          <a:p>
            <a:pPr>
              <a:lnSpc>
                <a:spcPct val="95000"/>
              </a:lnSpc>
            </a:pPr>
            <a:endParaRPr lang="en-US" sz="5091" dirty="0">
              <a:solidFill>
                <a:schemeClr val="tx2"/>
              </a:solidFill>
              <a:latin typeface="Franklin Gothic Medium" panose="020B0603020102020204" pitchFamily="34" charset="0"/>
            </a:endParaRPr>
          </a:p>
        </p:txBody>
      </p:sp>
      <p:sp>
        <p:nvSpPr>
          <p:cNvPr id="19" name="Title 1">
            <a:extLst>
              <a:ext uri="{FF2B5EF4-FFF2-40B4-BE49-F238E27FC236}">
                <a16:creationId xmlns:a16="http://schemas.microsoft.com/office/drawing/2014/main" id="{1F8B8748-9DE4-774B-84B2-E47F756C386A}"/>
              </a:ext>
            </a:extLst>
          </p:cNvPr>
          <p:cNvSpPr txBox="1">
            <a:spLocks/>
          </p:cNvSpPr>
          <p:nvPr/>
        </p:nvSpPr>
        <p:spPr>
          <a:xfrm>
            <a:off x="29656759" y="17661063"/>
            <a:ext cx="14083395" cy="8990696"/>
          </a:xfrm>
          <a:prstGeom prst="rect">
            <a:avLst/>
          </a:prstGeom>
        </p:spPr>
        <p:txBody>
          <a:bodyPr wrap="square" lIns="116378" tIns="116378" bIns="116378" anchor="ctr">
            <a:spAutoFit/>
          </a:bodyPr>
          <a:lst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a:lstStyle>
          <a:p>
            <a:pPr>
              <a:lnSpc>
                <a:spcPct val="95000"/>
              </a:lnSpc>
            </a:pPr>
            <a:r>
              <a:rPr lang="en-US" sz="5400" dirty="0">
                <a:latin typeface="Franklin Gothic Medium" panose="020B0603020102020204" pitchFamily="34" charset="0"/>
              </a:rPr>
              <a:t>Conclusion: </a:t>
            </a:r>
          </a:p>
          <a:p>
            <a:pPr>
              <a:lnSpc>
                <a:spcPct val="95000"/>
              </a:lnSpc>
            </a:pPr>
            <a:endParaRPr lang="en-US" sz="5400" dirty="0">
              <a:latin typeface="Franklin Gothic Medium" panose="020B0603020102020204" pitchFamily="34" charset="0"/>
            </a:endParaRPr>
          </a:p>
          <a:p>
            <a:pPr>
              <a:lnSpc>
                <a:spcPct val="95000"/>
              </a:lnSpc>
            </a:pPr>
            <a:r>
              <a:rPr lang="en-US" sz="4400" dirty="0">
                <a:latin typeface="Franklin Gothic Book" panose="020B0503020102020204" pitchFamily="34" charset="0"/>
              </a:rPr>
              <a:t>When comparing patients in the pre-COVID time period and during the first six months of the pandemic, there were no differences between waiting times for primary surgery as definitive care in newly diagnosed HNSCC. </a:t>
            </a:r>
            <a:endParaRPr lang="en-US" sz="5091" dirty="0">
              <a:solidFill>
                <a:schemeClr val="tx2"/>
              </a:solidFill>
              <a:latin typeface="Franklin Gothic Medium" panose="020B0603020102020204" pitchFamily="34" charset="0"/>
            </a:endParaRPr>
          </a:p>
        </p:txBody>
      </p:sp>
      <p:graphicFrame>
        <p:nvGraphicFramePr>
          <p:cNvPr id="20" name="Table 20">
            <a:extLst>
              <a:ext uri="{FF2B5EF4-FFF2-40B4-BE49-F238E27FC236}">
                <a16:creationId xmlns:a16="http://schemas.microsoft.com/office/drawing/2014/main" id="{67F4E0C1-1F1C-6744-AA3F-A929BCCF1232}"/>
              </a:ext>
            </a:extLst>
          </p:cNvPr>
          <p:cNvGraphicFramePr>
            <a:graphicFrameLocks noGrp="1"/>
          </p:cNvGraphicFramePr>
          <p:nvPr>
            <p:extLst>
              <p:ext uri="{D42A27DB-BD31-4B8C-83A1-F6EECF244321}">
                <p14:modId xmlns:p14="http://schemas.microsoft.com/office/powerpoint/2010/main" val="1358662991"/>
              </p:ext>
            </p:extLst>
          </p:nvPr>
        </p:nvGraphicFramePr>
        <p:xfrm>
          <a:off x="15695220" y="8047413"/>
          <a:ext cx="12691383" cy="5461974"/>
        </p:xfrm>
        <a:graphic>
          <a:graphicData uri="http://schemas.openxmlformats.org/drawingml/2006/table">
            <a:tbl>
              <a:tblPr firstRow="1" bandRow="1">
                <a:tableStyleId>{B301B821-A1FF-4177-AEE7-76D212191A09}</a:tableStyleId>
              </a:tblPr>
              <a:tblGrid>
                <a:gridCol w="3722112">
                  <a:extLst>
                    <a:ext uri="{9D8B030D-6E8A-4147-A177-3AD203B41FA5}">
                      <a16:colId xmlns:a16="http://schemas.microsoft.com/office/drawing/2014/main" val="1220501457"/>
                    </a:ext>
                  </a:extLst>
                </a:gridCol>
                <a:gridCol w="4572000">
                  <a:extLst>
                    <a:ext uri="{9D8B030D-6E8A-4147-A177-3AD203B41FA5}">
                      <a16:colId xmlns:a16="http://schemas.microsoft.com/office/drawing/2014/main" val="2138734702"/>
                    </a:ext>
                  </a:extLst>
                </a:gridCol>
                <a:gridCol w="4397271">
                  <a:extLst>
                    <a:ext uri="{9D8B030D-6E8A-4147-A177-3AD203B41FA5}">
                      <a16:colId xmlns:a16="http://schemas.microsoft.com/office/drawing/2014/main" val="947854788"/>
                    </a:ext>
                  </a:extLst>
                </a:gridCol>
              </a:tblGrid>
              <a:tr h="1845878">
                <a:tc>
                  <a:txBody>
                    <a:bodyPr/>
                    <a:lstStyle/>
                    <a:p>
                      <a:endParaRPr lang="en-US" sz="4000" dirty="0"/>
                    </a:p>
                  </a:txBody>
                  <a:tcPr/>
                </a:tc>
                <a:tc>
                  <a:txBody>
                    <a:bodyPr/>
                    <a:lstStyle/>
                    <a:p>
                      <a:r>
                        <a:rPr lang="en-US" sz="3600" dirty="0"/>
                        <a:t>Before March 2020</a:t>
                      </a:r>
                    </a:p>
                    <a:p>
                      <a:r>
                        <a:rPr lang="en-US" sz="3600" dirty="0"/>
                        <a:t>(n=51)</a:t>
                      </a:r>
                    </a:p>
                  </a:txBody>
                  <a:tcPr/>
                </a:tc>
                <a:tc>
                  <a:txBody>
                    <a:bodyPr/>
                    <a:lstStyle/>
                    <a:p>
                      <a:r>
                        <a:rPr lang="en-US" sz="3600" dirty="0"/>
                        <a:t>After March 2020 (n=41)</a:t>
                      </a:r>
                    </a:p>
                  </a:txBody>
                  <a:tcPr/>
                </a:tc>
                <a:extLst>
                  <a:ext uri="{0D108BD9-81ED-4DB2-BD59-A6C34878D82A}">
                    <a16:rowId xmlns:a16="http://schemas.microsoft.com/office/drawing/2014/main" val="124870395"/>
                  </a:ext>
                </a:extLst>
              </a:tr>
              <a:tr h="2040181">
                <a:tc>
                  <a:txBody>
                    <a:bodyPr/>
                    <a:lstStyle/>
                    <a:p>
                      <a:r>
                        <a:rPr lang="en-US" sz="4000" b="1" dirty="0"/>
                        <a:t>Sex (n=92)</a:t>
                      </a:r>
                    </a:p>
                    <a:p>
                      <a:pPr lvl="0"/>
                      <a:r>
                        <a:rPr lang="en-US" sz="4000" dirty="0"/>
                        <a:t>      F</a:t>
                      </a:r>
                    </a:p>
                    <a:p>
                      <a:pPr lvl="0"/>
                      <a:r>
                        <a:rPr lang="en-US" sz="4000" dirty="0"/>
                        <a:t>      M</a:t>
                      </a:r>
                    </a:p>
                  </a:txBody>
                  <a:tcPr/>
                </a:tc>
                <a:tc>
                  <a:txBody>
                    <a:bodyPr/>
                    <a:lstStyle/>
                    <a:p>
                      <a:endParaRPr lang="en-US" sz="4000" dirty="0"/>
                    </a:p>
                    <a:p>
                      <a:r>
                        <a:rPr lang="en-US" sz="4000" dirty="0"/>
                        <a:t>30%</a:t>
                      </a:r>
                    </a:p>
                    <a:p>
                      <a:r>
                        <a:rPr lang="en-US" sz="4000" dirty="0"/>
                        <a:t>70%</a:t>
                      </a:r>
                    </a:p>
                  </a:txBody>
                  <a:tcPr/>
                </a:tc>
                <a:tc>
                  <a:txBody>
                    <a:bodyPr/>
                    <a:lstStyle/>
                    <a:p>
                      <a:endParaRPr lang="en-US" sz="4000" dirty="0"/>
                    </a:p>
                    <a:p>
                      <a:r>
                        <a:rPr lang="en-US" sz="4000" dirty="0"/>
                        <a:t>24%</a:t>
                      </a:r>
                    </a:p>
                    <a:p>
                      <a:r>
                        <a:rPr lang="en-US" sz="4000" dirty="0"/>
                        <a:t>76%</a:t>
                      </a:r>
                    </a:p>
                  </a:txBody>
                  <a:tcPr/>
                </a:tc>
                <a:extLst>
                  <a:ext uri="{0D108BD9-81ED-4DB2-BD59-A6C34878D82A}">
                    <a16:rowId xmlns:a16="http://schemas.microsoft.com/office/drawing/2014/main" val="719375268"/>
                  </a:ext>
                </a:extLst>
              </a:tr>
              <a:tr h="744828">
                <a:tc>
                  <a:txBody>
                    <a:bodyPr/>
                    <a:lstStyle/>
                    <a:p>
                      <a:r>
                        <a:rPr lang="en-US" sz="4000" b="1" dirty="0"/>
                        <a:t>Age (average)</a:t>
                      </a:r>
                    </a:p>
                  </a:txBody>
                  <a:tcPr/>
                </a:tc>
                <a:tc>
                  <a:txBody>
                    <a:bodyPr/>
                    <a:lstStyle/>
                    <a:p>
                      <a:r>
                        <a:rPr lang="en-US" sz="4000" dirty="0"/>
                        <a:t>65.62</a:t>
                      </a:r>
                    </a:p>
                  </a:txBody>
                  <a:tcPr/>
                </a:tc>
                <a:tc>
                  <a:txBody>
                    <a:bodyPr/>
                    <a:lstStyle/>
                    <a:p>
                      <a:r>
                        <a:rPr lang="en-US" sz="4000" dirty="0"/>
                        <a:t>64.48</a:t>
                      </a:r>
                    </a:p>
                  </a:txBody>
                  <a:tcPr/>
                </a:tc>
                <a:extLst>
                  <a:ext uri="{0D108BD9-81ED-4DB2-BD59-A6C34878D82A}">
                    <a16:rowId xmlns:a16="http://schemas.microsoft.com/office/drawing/2014/main" val="1204643956"/>
                  </a:ext>
                </a:extLst>
              </a:tr>
              <a:tr h="831087">
                <a:tc>
                  <a:txBody>
                    <a:bodyPr/>
                    <a:lstStyle/>
                    <a:p>
                      <a:pPr marL="0" marR="0" lvl="0" indent="0" algn="l" defTabSz="4389028" rtl="0" eaLnBrk="1" fontAlgn="auto" latinLnBrk="0" hangingPunct="1">
                        <a:lnSpc>
                          <a:spcPct val="100000"/>
                        </a:lnSpc>
                        <a:spcBef>
                          <a:spcPts val="0"/>
                        </a:spcBef>
                        <a:spcAft>
                          <a:spcPts val="0"/>
                        </a:spcAft>
                        <a:buClrTx/>
                        <a:buSzTx/>
                        <a:buFontTx/>
                        <a:buNone/>
                        <a:tabLst/>
                        <a:defRPr/>
                      </a:pPr>
                      <a:r>
                        <a:rPr lang="en-US" sz="4000" b="1" dirty="0"/>
                        <a:t>Miles to UCD </a:t>
                      </a:r>
                    </a:p>
                  </a:txBody>
                  <a:tcPr/>
                </a:tc>
                <a:tc>
                  <a:txBody>
                    <a:bodyPr/>
                    <a:lstStyle/>
                    <a:p>
                      <a:r>
                        <a:rPr lang="en-US" sz="4000" dirty="0"/>
                        <a:t>50.35</a:t>
                      </a:r>
                    </a:p>
                  </a:txBody>
                  <a:tcPr/>
                </a:tc>
                <a:tc>
                  <a:txBody>
                    <a:bodyPr/>
                    <a:lstStyle/>
                    <a:p>
                      <a:r>
                        <a:rPr lang="en-US" sz="4000" dirty="0"/>
                        <a:t>58.0</a:t>
                      </a:r>
                    </a:p>
                  </a:txBody>
                  <a:tcPr/>
                </a:tc>
                <a:extLst>
                  <a:ext uri="{0D108BD9-81ED-4DB2-BD59-A6C34878D82A}">
                    <a16:rowId xmlns:a16="http://schemas.microsoft.com/office/drawing/2014/main" val="218060159"/>
                  </a:ext>
                </a:extLst>
              </a:tr>
            </a:tbl>
          </a:graphicData>
        </a:graphic>
      </p:graphicFrame>
      <p:pic>
        <p:nvPicPr>
          <p:cNvPr id="21" name="Picture 4" descr="Image result for uc davis medical center logo">
            <a:extLst>
              <a:ext uri="{FF2B5EF4-FFF2-40B4-BE49-F238E27FC236}">
                <a16:creationId xmlns:a16="http://schemas.microsoft.com/office/drawing/2014/main" id="{26FEE774-31AD-884A-95A2-31780A2407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64" y="1056412"/>
            <a:ext cx="2993074" cy="2993074"/>
          </a:xfrm>
          <a:prstGeom prst="rect">
            <a:avLst/>
          </a:prstGeom>
          <a:noFill/>
          <a:extLst>
            <a:ext uri="{909E8E84-426E-40DD-AFC4-6F175D3DCCD1}">
              <a14:hiddenFill xmlns:a14="http://schemas.microsoft.com/office/drawing/2010/main">
                <a:solidFill>
                  <a:srgbClr val="FFFFFF"/>
                </a:solidFill>
              </a14:hiddenFill>
            </a:ext>
          </a:extLst>
        </p:spPr>
      </p:pic>
      <p:pic>
        <p:nvPicPr>
          <p:cNvPr id="22" name="Shape 48" descr="Screen Shot 2014-04-22 at 11.29.51 PM.png">
            <a:extLst>
              <a:ext uri="{FF2B5EF4-FFF2-40B4-BE49-F238E27FC236}">
                <a16:creationId xmlns:a16="http://schemas.microsoft.com/office/drawing/2014/main" id="{4CF90199-3A36-0A4B-B554-2D98BF172A6F}"/>
              </a:ext>
            </a:extLst>
          </p:cNvPr>
          <p:cNvPicPr preferRelativeResize="0"/>
          <p:nvPr/>
        </p:nvPicPr>
        <p:blipFill rotWithShape="1">
          <a:blip r:embed="rId3">
            <a:alphaModFix/>
          </a:blip>
          <a:srcRect/>
          <a:stretch/>
        </p:blipFill>
        <p:spPr>
          <a:xfrm>
            <a:off x="39228159" y="1681946"/>
            <a:ext cx="4107868" cy="1817708"/>
          </a:xfrm>
          <a:prstGeom prst="rect">
            <a:avLst/>
          </a:prstGeom>
          <a:noFill/>
          <a:ln>
            <a:noFill/>
          </a:ln>
        </p:spPr>
      </p:pic>
      <p:sp>
        <p:nvSpPr>
          <p:cNvPr id="23" name="Title 1">
            <a:extLst>
              <a:ext uri="{FF2B5EF4-FFF2-40B4-BE49-F238E27FC236}">
                <a16:creationId xmlns:a16="http://schemas.microsoft.com/office/drawing/2014/main" id="{7937115B-4E70-B448-ABBA-B90DA4EFC3A9}"/>
              </a:ext>
            </a:extLst>
          </p:cNvPr>
          <p:cNvSpPr txBox="1">
            <a:spLocks/>
          </p:cNvSpPr>
          <p:nvPr/>
        </p:nvSpPr>
        <p:spPr>
          <a:xfrm>
            <a:off x="29656758" y="26383359"/>
            <a:ext cx="14083395" cy="3055225"/>
          </a:xfrm>
          <a:prstGeom prst="rect">
            <a:avLst/>
          </a:prstGeom>
        </p:spPr>
        <p:txBody>
          <a:bodyPr wrap="square" lIns="116378" tIns="116378" bIns="116378" anchor="ctr">
            <a:spAutoFit/>
          </a:bodyPr>
          <a:lst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a:lstStyle>
          <a:p>
            <a:pPr>
              <a:lnSpc>
                <a:spcPct val="95000"/>
              </a:lnSpc>
            </a:pPr>
            <a:r>
              <a:rPr lang="en-US" sz="5400" dirty="0">
                <a:latin typeface="Franklin Gothic Medium" panose="020B0603020102020204" pitchFamily="34" charset="0"/>
              </a:rPr>
              <a:t>Acknowledgements:</a:t>
            </a:r>
          </a:p>
          <a:p>
            <a:pPr>
              <a:lnSpc>
                <a:spcPct val="95000"/>
              </a:lnSpc>
            </a:pPr>
            <a:endParaRPr lang="en-US" sz="5400" dirty="0">
              <a:latin typeface="Franklin Gothic Medium" panose="020B0603020102020204" pitchFamily="34" charset="0"/>
            </a:endParaRPr>
          </a:p>
          <a:p>
            <a:pPr>
              <a:lnSpc>
                <a:spcPct val="95000"/>
              </a:lnSpc>
            </a:pPr>
            <a:r>
              <a:rPr lang="en-US" sz="4400" dirty="0">
                <a:latin typeface="Franklin Gothic Book" panose="020B0503020102020204" pitchFamily="34" charset="0"/>
              </a:rPr>
              <a:t>Thank you to Dr. Roberto Solis and Dr. Andrew </a:t>
            </a:r>
            <a:r>
              <a:rPr lang="en-US" sz="4400" dirty="0" err="1">
                <a:latin typeface="Franklin Gothic Book" panose="020B0503020102020204" pitchFamily="34" charset="0"/>
              </a:rPr>
              <a:t>Birkeland</a:t>
            </a:r>
            <a:r>
              <a:rPr lang="en-US" sz="4400" dirty="0">
                <a:latin typeface="Franklin Gothic Book" panose="020B0503020102020204" pitchFamily="34" charset="0"/>
              </a:rPr>
              <a:t> for their exemplary guidance and mentorship.</a:t>
            </a:r>
          </a:p>
          <a:p>
            <a:pPr>
              <a:lnSpc>
                <a:spcPct val="95000"/>
              </a:lnSpc>
            </a:pPr>
            <a:endParaRPr lang="en-US" sz="5091" dirty="0">
              <a:solidFill>
                <a:schemeClr val="tx2"/>
              </a:solidFill>
              <a:latin typeface="Franklin Gothic Medium" panose="020B0603020102020204" pitchFamily="34" charset="0"/>
            </a:endParaRPr>
          </a:p>
        </p:txBody>
      </p:sp>
      <p:graphicFrame>
        <p:nvGraphicFramePr>
          <p:cNvPr id="8" name="Table 8">
            <a:extLst>
              <a:ext uri="{FF2B5EF4-FFF2-40B4-BE49-F238E27FC236}">
                <a16:creationId xmlns:a16="http://schemas.microsoft.com/office/drawing/2014/main" id="{6C4E2EB3-90B9-4642-A21C-E19E070B983B}"/>
              </a:ext>
            </a:extLst>
          </p:cNvPr>
          <p:cNvGraphicFramePr>
            <a:graphicFrameLocks noGrp="1"/>
          </p:cNvGraphicFramePr>
          <p:nvPr>
            <p:extLst>
              <p:ext uri="{D42A27DB-BD31-4B8C-83A1-F6EECF244321}">
                <p14:modId xmlns:p14="http://schemas.microsoft.com/office/powerpoint/2010/main" val="2816690880"/>
              </p:ext>
            </p:extLst>
          </p:nvPr>
        </p:nvGraphicFramePr>
        <p:xfrm>
          <a:off x="15695220" y="14591357"/>
          <a:ext cx="12691380" cy="9751732"/>
        </p:xfrm>
        <a:graphic>
          <a:graphicData uri="http://schemas.openxmlformats.org/drawingml/2006/table">
            <a:tbl>
              <a:tblPr firstRow="1" bandRow="1">
                <a:tableStyleId>{5C22544A-7EE6-4342-B048-85BDC9FD1C3A}</a:tableStyleId>
              </a:tblPr>
              <a:tblGrid>
                <a:gridCol w="3172845">
                  <a:extLst>
                    <a:ext uri="{9D8B030D-6E8A-4147-A177-3AD203B41FA5}">
                      <a16:colId xmlns:a16="http://schemas.microsoft.com/office/drawing/2014/main" val="3595254338"/>
                    </a:ext>
                  </a:extLst>
                </a:gridCol>
                <a:gridCol w="3172845">
                  <a:extLst>
                    <a:ext uri="{9D8B030D-6E8A-4147-A177-3AD203B41FA5}">
                      <a16:colId xmlns:a16="http://schemas.microsoft.com/office/drawing/2014/main" val="1673133392"/>
                    </a:ext>
                  </a:extLst>
                </a:gridCol>
                <a:gridCol w="3172845">
                  <a:extLst>
                    <a:ext uri="{9D8B030D-6E8A-4147-A177-3AD203B41FA5}">
                      <a16:colId xmlns:a16="http://schemas.microsoft.com/office/drawing/2014/main" val="215622931"/>
                    </a:ext>
                  </a:extLst>
                </a:gridCol>
                <a:gridCol w="3172845">
                  <a:extLst>
                    <a:ext uri="{9D8B030D-6E8A-4147-A177-3AD203B41FA5}">
                      <a16:colId xmlns:a16="http://schemas.microsoft.com/office/drawing/2014/main" val="2422455113"/>
                    </a:ext>
                  </a:extLst>
                </a:gridCol>
              </a:tblGrid>
              <a:tr h="1454377">
                <a:tc>
                  <a:txBody>
                    <a:bodyPr/>
                    <a:lstStyle/>
                    <a:p>
                      <a:endParaRPr lang="en-US" sz="3600" dirty="0"/>
                    </a:p>
                  </a:txBody>
                  <a:tcPr/>
                </a:tc>
                <a:tc>
                  <a:txBody>
                    <a:bodyPr/>
                    <a:lstStyle/>
                    <a:p>
                      <a:r>
                        <a:rPr lang="en-US" sz="3600" dirty="0"/>
                        <a:t>Before March 2020 (n=51)</a:t>
                      </a:r>
                    </a:p>
                    <a:p>
                      <a:endParaRPr lang="en-US" sz="3600" dirty="0"/>
                    </a:p>
                  </a:txBody>
                  <a:tcPr/>
                </a:tc>
                <a:tc>
                  <a:txBody>
                    <a:bodyPr/>
                    <a:lstStyle/>
                    <a:p>
                      <a:pPr marL="0" marR="0" lvl="0" indent="0" algn="l" defTabSz="4389028" rtl="0" eaLnBrk="1" fontAlgn="auto" latinLnBrk="0" hangingPunct="1">
                        <a:lnSpc>
                          <a:spcPct val="100000"/>
                        </a:lnSpc>
                        <a:spcBef>
                          <a:spcPts val="0"/>
                        </a:spcBef>
                        <a:spcAft>
                          <a:spcPts val="0"/>
                        </a:spcAft>
                        <a:buClrTx/>
                        <a:buSzTx/>
                        <a:buFontTx/>
                        <a:buNone/>
                        <a:tabLst/>
                        <a:defRPr/>
                      </a:pPr>
                      <a:r>
                        <a:rPr lang="en-US" sz="3600" dirty="0"/>
                        <a:t>After March  2020 (n=41)</a:t>
                      </a:r>
                    </a:p>
                    <a:p>
                      <a:endParaRPr lang="en-US" sz="3600" dirty="0"/>
                    </a:p>
                  </a:txBody>
                  <a:tcPr/>
                </a:tc>
                <a:tc>
                  <a:txBody>
                    <a:bodyPr/>
                    <a:lstStyle/>
                    <a:p>
                      <a:r>
                        <a:rPr lang="en-US" sz="3600" dirty="0"/>
                        <a:t>P-Value</a:t>
                      </a:r>
                    </a:p>
                  </a:txBody>
                  <a:tcPr/>
                </a:tc>
                <a:extLst>
                  <a:ext uri="{0D108BD9-81ED-4DB2-BD59-A6C34878D82A}">
                    <a16:rowId xmlns:a16="http://schemas.microsoft.com/office/drawing/2014/main" val="2139675714"/>
                  </a:ext>
                </a:extLst>
              </a:tr>
              <a:tr h="2048145">
                <a:tc>
                  <a:txBody>
                    <a:bodyPr/>
                    <a:lstStyle/>
                    <a:p>
                      <a:r>
                        <a:rPr lang="en-US" sz="3600" dirty="0"/>
                        <a:t>Time to symptom onset</a:t>
                      </a:r>
                    </a:p>
                  </a:txBody>
                  <a:tcPr/>
                </a:tc>
                <a:tc>
                  <a:txBody>
                    <a:bodyPr/>
                    <a:lstStyle/>
                    <a:p>
                      <a:r>
                        <a:rPr lang="en-US" sz="3600" dirty="0"/>
                        <a:t>23.3</a:t>
                      </a:r>
                    </a:p>
                  </a:txBody>
                  <a:tcPr/>
                </a:tc>
                <a:tc>
                  <a:txBody>
                    <a:bodyPr/>
                    <a:lstStyle/>
                    <a:p>
                      <a:r>
                        <a:rPr lang="en-US" sz="3600" dirty="0"/>
                        <a:t>17.6</a:t>
                      </a:r>
                    </a:p>
                  </a:txBody>
                  <a:tcPr/>
                </a:tc>
                <a:tc>
                  <a:txBody>
                    <a:bodyPr/>
                    <a:lstStyle/>
                    <a:p>
                      <a:r>
                        <a:rPr lang="en-US" sz="3600" dirty="0"/>
                        <a:t>0.31</a:t>
                      </a:r>
                    </a:p>
                  </a:txBody>
                  <a:tcPr/>
                </a:tc>
                <a:extLst>
                  <a:ext uri="{0D108BD9-81ED-4DB2-BD59-A6C34878D82A}">
                    <a16:rowId xmlns:a16="http://schemas.microsoft.com/office/drawing/2014/main" val="2161277402"/>
                  </a:ext>
                </a:extLst>
              </a:tr>
              <a:tr h="2048145">
                <a:tc>
                  <a:txBody>
                    <a:bodyPr/>
                    <a:lstStyle/>
                    <a:p>
                      <a:pPr marL="0" marR="0" lvl="0" indent="0" algn="l" defTabSz="4389028" rtl="0" eaLnBrk="1" fontAlgn="auto" latinLnBrk="0" hangingPunct="1">
                        <a:lnSpc>
                          <a:spcPct val="100000"/>
                        </a:lnSpc>
                        <a:spcBef>
                          <a:spcPts val="0"/>
                        </a:spcBef>
                        <a:spcAft>
                          <a:spcPts val="0"/>
                        </a:spcAft>
                        <a:buClrTx/>
                        <a:buSzTx/>
                        <a:buFontTx/>
                        <a:buNone/>
                        <a:tabLst/>
                        <a:defRPr/>
                      </a:pPr>
                      <a:r>
                        <a:rPr lang="en-US" sz="3600" dirty="0"/>
                        <a:t>Time from first biopsy to OR</a:t>
                      </a:r>
                    </a:p>
                    <a:p>
                      <a:endParaRPr lang="en-US" sz="3600" dirty="0"/>
                    </a:p>
                  </a:txBody>
                  <a:tcPr/>
                </a:tc>
                <a:tc>
                  <a:txBody>
                    <a:bodyPr/>
                    <a:lstStyle/>
                    <a:p>
                      <a:r>
                        <a:rPr lang="en-US" sz="3600" dirty="0"/>
                        <a:t>54.3</a:t>
                      </a:r>
                    </a:p>
                  </a:txBody>
                  <a:tcPr/>
                </a:tc>
                <a:tc>
                  <a:txBody>
                    <a:bodyPr/>
                    <a:lstStyle/>
                    <a:p>
                      <a:r>
                        <a:rPr lang="en-US" sz="3600" dirty="0"/>
                        <a:t>57.3</a:t>
                      </a:r>
                    </a:p>
                  </a:txBody>
                  <a:tcPr/>
                </a:tc>
                <a:tc>
                  <a:txBody>
                    <a:bodyPr/>
                    <a:lstStyle/>
                    <a:p>
                      <a:r>
                        <a:rPr lang="en-US" sz="3600" dirty="0"/>
                        <a:t>0.68</a:t>
                      </a:r>
                    </a:p>
                  </a:txBody>
                  <a:tcPr/>
                </a:tc>
                <a:extLst>
                  <a:ext uri="{0D108BD9-81ED-4DB2-BD59-A6C34878D82A}">
                    <a16:rowId xmlns:a16="http://schemas.microsoft.com/office/drawing/2014/main" val="122477584"/>
                  </a:ext>
                </a:extLst>
              </a:tr>
              <a:tr h="1959041">
                <a:tc>
                  <a:txBody>
                    <a:bodyPr/>
                    <a:lstStyle/>
                    <a:p>
                      <a:r>
                        <a:rPr lang="en-US" sz="3600" dirty="0"/>
                        <a:t>Time from first diagnostic scan to OR</a:t>
                      </a:r>
                    </a:p>
                  </a:txBody>
                  <a:tcPr/>
                </a:tc>
                <a:tc>
                  <a:txBody>
                    <a:bodyPr/>
                    <a:lstStyle/>
                    <a:p>
                      <a:r>
                        <a:rPr lang="en-US" sz="3600" dirty="0"/>
                        <a:t>51</a:t>
                      </a:r>
                    </a:p>
                  </a:txBody>
                  <a:tcPr/>
                </a:tc>
                <a:tc>
                  <a:txBody>
                    <a:bodyPr/>
                    <a:lstStyle/>
                    <a:p>
                      <a:r>
                        <a:rPr lang="en-US" sz="3600" dirty="0"/>
                        <a:t>57.3</a:t>
                      </a:r>
                    </a:p>
                  </a:txBody>
                  <a:tcPr/>
                </a:tc>
                <a:tc>
                  <a:txBody>
                    <a:bodyPr/>
                    <a:lstStyle/>
                    <a:p>
                      <a:r>
                        <a:rPr lang="en-US" sz="3600" dirty="0"/>
                        <a:t>0.28</a:t>
                      </a:r>
                    </a:p>
                  </a:txBody>
                  <a:tcPr/>
                </a:tc>
                <a:extLst>
                  <a:ext uri="{0D108BD9-81ED-4DB2-BD59-A6C34878D82A}">
                    <a16:rowId xmlns:a16="http://schemas.microsoft.com/office/drawing/2014/main" val="1339496706"/>
                  </a:ext>
                </a:extLst>
              </a:tr>
              <a:tr h="1959041">
                <a:tc>
                  <a:txBody>
                    <a:bodyPr/>
                    <a:lstStyle/>
                    <a:p>
                      <a:r>
                        <a:rPr lang="en-US" sz="3600" dirty="0"/>
                        <a:t>Time from first clinic visit to OR</a:t>
                      </a:r>
                    </a:p>
                  </a:txBody>
                  <a:tcPr/>
                </a:tc>
                <a:tc>
                  <a:txBody>
                    <a:bodyPr/>
                    <a:lstStyle/>
                    <a:p>
                      <a:r>
                        <a:rPr lang="en-US" sz="3600" dirty="0"/>
                        <a:t>31.6</a:t>
                      </a:r>
                    </a:p>
                  </a:txBody>
                  <a:tcPr/>
                </a:tc>
                <a:tc>
                  <a:txBody>
                    <a:bodyPr/>
                    <a:lstStyle/>
                    <a:p>
                      <a:r>
                        <a:rPr lang="en-US" sz="3600" dirty="0"/>
                        <a:t>27.7</a:t>
                      </a:r>
                    </a:p>
                  </a:txBody>
                  <a:tcPr/>
                </a:tc>
                <a:tc>
                  <a:txBody>
                    <a:bodyPr/>
                    <a:lstStyle/>
                    <a:p>
                      <a:r>
                        <a:rPr lang="en-US" sz="3600" dirty="0"/>
                        <a:t>0.30</a:t>
                      </a:r>
                    </a:p>
                  </a:txBody>
                  <a:tcPr/>
                </a:tc>
                <a:extLst>
                  <a:ext uri="{0D108BD9-81ED-4DB2-BD59-A6C34878D82A}">
                    <a16:rowId xmlns:a16="http://schemas.microsoft.com/office/drawing/2014/main" val="138908115"/>
                  </a:ext>
                </a:extLst>
              </a:tr>
            </a:tbl>
          </a:graphicData>
        </a:graphic>
      </p:graphicFrame>
      <p:graphicFrame>
        <p:nvGraphicFramePr>
          <p:cNvPr id="9" name="Table 9">
            <a:extLst>
              <a:ext uri="{FF2B5EF4-FFF2-40B4-BE49-F238E27FC236}">
                <a16:creationId xmlns:a16="http://schemas.microsoft.com/office/drawing/2014/main" id="{F2727C80-434F-7B4C-BEEB-A447EFF2715F}"/>
              </a:ext>
            </a:extLst>
          </p:cNvPr>
          <p:cNvGraphicFramePr>
            <a:graphicFrameLocks noGrp="1"/>
          </p:cNvGraphicFramePr>
          <p:nvPr>
            <p:extLst>
              <p:ext uri="{D42A27DB-BD31-4B8C-83A1-F6EECF244321}">
                <p14:modId xmlns:p14="http://schemas.microsoft.com/office/powerpoint/2010/main" val="1413413718"/>
              </p:ext>
            </p:extLst>
          </p:nvPr>
        </p:nvGraphicFramePr>
        <p:xfrm>
          <a:off x="15695220" y="25251530"/>
          <a:ext cx="12500756" cy="3666886"/>
        </p:xfrm>
        <a:graphic>
          <a:graphicData uri="http://schemas.openxmlformats.org/drawingml/2006/table">
            <a:tbl>
              <a:tblPr firstRow="1" bandRow="1">
                <a:tableStyleId>{5C22544A-7EE6-4342-B048-85BDC9FD1C3A}</a:tableStyleId>
              </a:tblPr>
              <a:tblGrid>
                <a:gridCol w="3125189">
                  <a:extLst>
                    <a:ext uri="{9D8B030D-6E8A-4147-A177-3AD203B41FA5}">
                      <a16:colId xmlns:a16="http://schemas.microsoft.com/office/drawing/2014/main" val="2166386935"/>
                    </a:ext>
                  </a:extLst>
                </a:gridCol>
                <a:gridCol w="3125189">
                  <a:extLst>
                    <a:ext uri="{9D8B030D-6E8A-4147-A177-3AD203B41FA5}">
                      <a16:colId xmlns:a16="http://schemas.microsoft.com/office/drawing/2014/main" val="3091187874"/>
                    </a:ext>
                  </a:extLst>
                </a:gridCol>
                <a:gridCol w="3125189">
                  <a:extLst>
                    <a:ext uri="{9D8B030D-6E8A-4147-A177-3AD203B41FA5}">
                      <a16:colId xmlns:a16="http://schemas.microsoft.com/office/drawing/2014/main" val="2654789586"/>
                    </a:ext>
                  </a:extLst>
                </a:gridCol>
                <a:gridCol w="3125189">
                  <a:extLst>
                    <a:ext uri="{9D8B030D-6E8A-4147-A177-3AD203B41FA5}">
                      <a16:colId xmlns:a16="http://schemas.microsoft.com/office/drawing/2014/main" val="3286907798"/>
                    </a:ext>
                  </a:extLst>
                </a:gridCol>
              </a:tblGrid>
              <a:tr h="963897">
                <a:tc>
                  <a:txBody>
                    <a:bodyPr/>
                    <a:lstStyle/>
                    <a:p>
                      <a:r>
                        <a:rPr lang="en-US" sz="3600" dirty="0"/>
                        <a:t>T-staging</a:t>
                      </a:r>
                    </a:p>
                  </a:txBody>
                  <a:tcPr/>
                </a:tc>
                <a:tc>
                  <a:txBody>
                    <a:bodyPr/>
                    <a:lstStyle/>
                    <a:p>
                      <a:r>
                        <a:rPr lang="en-US" sz="3600" dirty="0"/>
                        <a:t>Before March 2020 (n=51)</a:t>
                      </a:r>
                    </a:p>
                  </a:txBody>
                  <a:tcPr/>
                </a:tc>
                <a:tc>
                  <a:txBody>
                    <a:bodyPr/>
                    <a:lstStyle/>
                    <a:p>
                      <a:pPr marL="0" marR="0" lvl="0" indent="0" algn="l" defTabSz="4389028" rtl="0" eaLnBrk="1" fontAlgn="auto" latinLnBrk="0" hangingPunct="1">
                        <a:lnSpc>
                          <a:spcPct val="100000"/>
                        </a:lnSpc>
                        <a:spcBef>
                          <a:spcPts val="0"/>
                        </a:spcBef>
                        <a:spcAft>
                          <a:spcPts val="0"/>
                        </a:spcAft>
                        <a:buClrTx/>
                        <a:buSzTx/>
                        <a:buFontTx/>
                        <a:buNone/>
                        <a:tabLst/>
                        <a:defRPr/>
                      </a:pPr>
                      <a:r>
                        <a:rPr lang="en-US" sz="3600" dirty="0"/>
                        <a:t>After March 2020 (n=41)</a:t>
                      </a:r>
                    </a:p>
                  </a:txBody>
                  <a:tcPr/>
                </a:tc>
                <a:tc>
                  <a:txBody>
                    <a:bodyPr/>
                    <a:lstStyle/>
                    <a:p>
                      <a:pPr marL="0" marR="0" lvl="0" indent="0" algn="l" defTabSz="4389028" rtl="0" eaLnBrk="1" fontAlgn="auto" latinLnBrk="0" hangingPunct="1">
                        <a:lnSpc>
                          <a:spcPct val="100000"/>
                        </a:lnSpc>
                        <a:spcBef>
                          <a:spcPts val="0"/>
                        </a:spcBef>
                        <a:spcAft>
                          <a:spcPts val="0"/>
                        </a:spcAft>
                        <a:buClrTx/>
                        <a:buSzTx/>
                        <a:buFontTx/>
                        <a:buNone/>
                        <a:tabLst/>
                        <a:defRPr/>
                      </a:pPr>
                      <a:r>
                        <a:rPr lang="en-US" sz="3600" dirty="0"/>
                        <a:t>P-Value</a:t>
                      </a:r>
                    </a:p>
                    <a:p>
                      <a:endParaRPr lang="en-US" sz="3600" dirty="0"/>
                    </a:p>
                  </a:txBody>
                  <a:tcPr/>
                </a:tc>
                <a:extLst>
                  <a:ext uri="{0D108BD9-81ED-4DB2-BD59-A6C34878D82A}">
                    <a16:rowId xmlns:a16="http://schemas.microsoft.com/office/drawing/2014/main" val="200968427"/>
                  </a:ext>
                </a:extLst>
              </a:tr>
              <a:tr h="2478166">
                <a:tc>
                  <a:txBody>
                    <a:bodyPr/>
                    <a:lstStyle/>
                    <a:p>
                      <a:r>
                        <a:rPr lang="en-US" sz="3600" dirty="0"/>
                        <a:t>T1/T2</a:t>
                      </a:r>
                    </a:p>
                    <a:p>
                      <a:endParaRPr lang="en-US" sz="3600" dirty="0"/>
                    </a:p>
                    <a:p>
                      <a:r>
                        <a:rPr lang="en-US" sz="3600" dirty="0"/>
                        <a:t>T3/T4</a:t>
                      </a:r>
                    </a:p>
                  </a:txBody>
                  <a:tcPr/>
                </a:tc>
                <a:tc>
                  <a:txBody>
                    <a:bodyPr/>
                    <a:lstStyle/>
                    <a:p>
                      <a:r>
                        <a:rPr lang="en-US" sz="3600" dirty="0"/>
                        <a:t>60%</a:t>
                      </a:r>
                    </a:p>
                    <a:p>
                      <a:endParaRPr lang="en-US" sz="3600" dirty="0"/>
                    </a:p>
                    <a:p>
                      <a:r>
                        <a:rPr lang="en-US" sz="3600" dirty="0"/>
                        <a:t>40%</a:t>
                      </a:r>
                    </a:p>
                  </a:txBody>
                  <a:tcPr/>
                </a:tc>
                <a:tc>
                  <a:txBody>
                    <a:bodyPr/>
                    <a:lstStyle/>
                    <a:p>
                      <a:r>
                        <a:rPr lang="en-US" sz="3600" dirty="0"/>
                        <a:t>40%</a:t>
                      </a:r>
                    </a:p>
                    <a:p>
                      <a:endParaRPr lang="en-US" sz="3600" dirty="0"/>
                    </a:p>
                    <a:p>
                      <a:r>
                        <a:rPr lang="en-US" sz="3600" dirty="0"/>
                        <a:t>60%</a:t>
                      </a:r>
                    </a:p>
                  </a:txBody>
                  <a:tcPr/>
                </a:tc>
                <a:tc>
                  <a:txBody>
                    <a:bodyPr/>
                    <a:lstStyle/>
                    <a:p>
                      <a:endParaRPr lang="en-US" sz="3600" dirty="0"/>
                    </a:p>
                    <a:p>
                      <a:r>
                        <a:rPr lang="en-US" sz="3600" dirty="0"/>
                        <a:t>P=0.07</a:t>
                      </a:r>
                    </a:p>
                  </a:txBody>
                  <a:tcPr/>
                </a:tc>
                <a:extLst>
                  <a:ext uri="{0D108BD9-81ED-4DB2-BD59-A6C34878D82A}">
                    <a16:rowId xmlns:a16="http://schemas.microsoft.com/office/drawing/2014/main" val="725913357"/>
                  </a:ext>
                </a:extLst>
              </a:tr>
            </a:tbl>
          </a:graphicData>
        </a:graphic>
      </p:graphicFrame>
      <p:pic>
        <p:nvPicPr>
          <p:cNvPr id="10" name="Picture 9">
            <a:extLst>
              <a:ext uri="{FF2B5EF4-FFF2-40B4-BE49-F238E27FC236}">
                <a16:creationId xmlns:a16="http://schemas.microsoft.com/office/drawing/2014/main" id="{B892FFCC-8855-0D48-B718-CCB53EF05ED8}"/>
              </a:ext>
            </a:extLst>
          </p:cNvPr>
          <p:cNvPicPr>
            <a:picLocks noChangeAspect="1"/>
          </p:cNvPicPr>
          <p:nvPr/>
        </p:nvPicPr>
        <p:blipFill>
          <a:blip r:embed="rId4"/>
          <a:stretch>
            <a:fillRect/>
          </a:stretch>
        </p:blipFill>
        <p:spPr>
          <a:xfrm>
            <a:off x="1702707" y="30571635"/>
            <a:ext cx="2327231" cy="2411247"/>
          </a:xfrm>
          <a:prstGeom prst="rect">
            <a:avLst/>
          </a:prstGeom>
        </p:spPr>
      </p:pic>
    </p:spTree>
    <p:extLst>
      <p:ext uri="{BB962C8B-B14F-4D97-AF65-F5344CB8AC3E}">
        <p14:creationId xmlns:p14="http://schemas.microsoft.com/office/powerpoint/2010/main" val="396099460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assessingslat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7272</TotalTime>
  <Words>586</Words>
  <Application>Microsoft Macintosh PowerPoint</Application>
  <PresentationFormat>Custom</PresentationFormat>
  <Paragraphs>70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Montserrat Extra Bold</vt:lpstr>
      <vt:lpstr>Franklin Gothic Medium</vt:lpstr>
      <vt:lpstr>Domine</vt:lpstr>
      <vt:lpstr>Calibri</vt:lpstr>
      <vt:lpstr>Franklin Gothic Book</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Harveen Sekhon</cp:lastModifiedBy>
  <cp:revision>27</cp:revision>
  <dcterms:modified xsi:type="dcterms:W3CDTF">2021-02-16T21:26:09Z</dcterms:modified>
  <cp:category>science research poster</cp:category>
</cp:coreProperties>
</file>