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5143500" type="screen16x9"/>
  <p:notesSz cx="6858000" cy="9144000"/>
  <p:defaultTextStyle>
    <a:defPPr>
      <a:defRPr lang="en-US"/>
    </a:defPPr>
    <a:lvl1pPr marL="0" algn="l" defTabSz="85542" rtl="0" eaLnBrk="1" latinLnBrk="0" hangingPunct="1">
      <a:defRPr sz="337" kern="1200">
        <a:solidFill>
          <a:schemeClr val="tx1"/>
        </a:solidFill>
        <a:latin typeface="+mn-lt"/>
        <a:ea typeface="+mn-ea"/>
        <a:cs typeface="+mn-cs"/>
      </a:defRPr>
    </a:lvl1pPr>
    <a:lvl2pPr marL="85542" algn="l" defTabSz="85542" rtl="0" eaLnBrk="1" latinLnBrk="0" hangingPunct="1">
      <a:defRPr sz="337" kern="1200">
        <a:solidFill>
          <a:schemeClr val="tx1"/>
        </a:solidFill>
        <a:latin typeface="+mn-lt"/>
        <a:ea typeface="+mn-ea"/>
        <a:cs typeface="+mn-cs"/>
      </a:defRPr>
    </a:lvl2pPr>
    <a:lvl3pPr marL="171084" algn="l" defTabSz="85542" rtl="0" eaLnBrk="1" latinLnBrk="0" hangingPunct="1">
      <a:defRPr sz="337" kern="1200">
        <a:solidFill>
          <a:schemeClr val="tx1"/>
        </a:solidFill>
        <a:latin typeface="+mn-lt"/>
        <a:ea typeface="+mn-ea"/>
        <a:cs typeface="+mn-cs"/>
      </a:defRPr>
    </a:lvl3pPr>
    <a:lvl4pPr marL="256626" algn="l" defTabSz="85542" rtl="0" eaLnBrk="1" latinLnBrk="0" hangingPunct="1">
      <a:defRPr sz="337" kern="1200">
        <a:solidFill>
          <a:schemeClr val="tx1"/>
        </a:solidFill>
        <a:latin typeface="+mn-lt"/>
        <a:ea typeface="+mn-ea"/>
        <a:cs typeface="+mn-cs"/>
      </a:defRPr>
    </a:lvl4pPr>
    <a:lvl5pPr marL="342168" algn="l" defTabSz="85542" rtl="0" eaLnBrk="1" latinLnBrk="0" hangingPunct="1">
      <a:defRPr sz="337" kern="1200">
        <a:solidFill>
          <a:schemeClr val="tx1"/>
        </a:solidFill>
        <a:latin typeface="+mn-lt"/>
        <a:ea typeface="+mn-ea"/>
        <a:cs typeface="+mn-cs"/>
      </a:defRPr>
    </a:lvl5pPr>
    <a:lvl6pPr marL="427711" algn="l" defTabSz="85542" rtl="0" eaLnBrk="1" latinLnBrk="0" hangingPunct="1">
      <a:defRPr sz="337" kern="1200">
        <a:solidFill>
          <a:schemeClr val="tx1"/>
        </a:solidFill>
        <a:latin typeface="+mn-lt"/>
        <a:ea typeface="+mn-ea"/>
        <a:cs typeface="+mn-cs"/>
      </a:defRPr>
    </a:lvl6pPr>
    <a:lvl7pPr marL="513253" algn="l" defTabSz="85542" rtl="0" eaLnBrk="1" latinLnBrk="0" hangingPunct="1">
      <a:defRPr sz="337" kern="1200">
        <a:solidFill>
          <a:schemeClr val="tx1"/>
        </a:solidFill>
        <a:latin typeface="+mn-lt"/>
        <a:ea typeface="+mn-ea"/>
        <a:cs typeface="+mn-cs"/>
      </a:defRPr>
    </a:lvl7pPr>
    <a:lvl8pPr marL="598795" algn="l" defTabSz="85542" rtl="0" eaLnBrk="1" latinLnBrk="0" hangingPunct="1">
      <a:defRPr sz="337" kern="1200">
        <a:solidFill>
          <a:schemeClr val="tx1"/>
        </a:solidFill>
        <a:latin typeface="+mn-lt"/>
        <a:ea typeface="+mn-ea"/>
        <a:cs typeface="+mn-cs"/>
      </a:defRPr>
    </a:lvl8pPr>
    <a:lvl9pPr marL="684337" algn="l" defTabSz="85542" rtl="0" eaLnBrk="1" latinLnBrk="0" hangingPunct="1">
      <a:defRPr sz="3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221"/>
    <a:srgbClr val="1A3F68"/>
    <a:srgbClr val="B44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4"/>
    <p:restoredTop sz="96120" autoAdjust="0"/>
  </p:normalViewPr>
  <p:slideViewPr>
    <p:cSldViewPr snapToGrid="0" snapToObjects="1">
      <p:cViewPr varScale="1">
        <p:scale>
          <a:sx n="111" d="100"/>
          <a:sy n="111" d="100"/>
        </p:scale>
        <p:origin x="114" y="5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C0B1EB6-34AB-4D31-A962-C6E3BDAA09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9849CF-EECD-4FF2-B364-AEC7006EA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6C070-A8F2-4782-B3CF-B2F795B9B6C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936FF7-0C00-42DF-88D6-0434ABC079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5B947-44FF-4AA8-B423-D789FB76EB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0800C-177F-4BCA-A0DA-700E65CF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66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B574A-9F6D-0F4D-8F55-BDBC3522CC08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7DFD0-DCB4-3C4A-A746-6D1BAA809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26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9694" rtl="0" eaLnBrk="1" latinLnBrk="0" hangingPunct="1">
      <a:defRPr sz="905" kern="1200">
        <a:solidFill>
          <a:schemeClr val="tx1"/>
        </a:solidFill>
        <a:latin typeface="+mn-lt"/>
        <a:ea typeface="+mn-ea"/>
        <a:cs typeface="+mn-cs"/>
      </a:defRPr>
    </a:lvl1pPr>
    <a:lvl2pPr marL="344847" algn="l" defTabSz="689694" rtl="0" eaLnBrk="1" latinLnBrk="0" hangingPunct="1">
      <a:defRPr sz="905" kern="1200">
        <a:solidFill>
          <a:schemeClr val="tx1"/>
        </a:solidFill>
        <a:latin typeface="+mn-lt"/>
        <a:ea typeface="+mn-ea"/>
        <a:cs typeface="+mn-cs"/>
      </a:defRPr>
    </a:lvl2pPr>
    <a:lvl3pPr marL="689694" algn="l" defTabSz="689694" rtl="0" eaLnBrk="1" latinLnBrk="0" hangingPunct="1">
      <a:defRPr sz="905" kern="1200">
        <a:solidFill>
          <a:schemeClr val="tx1"/>
        </a:solidFill>
        <a:latin typeface="+mn-lt"/>
        <a:ea typeface="+mn-ea"/>
        <a:cs typeface="+mn-cs"/>
      </a:defRPr>
    </a:lvl3pPr>
    <a:lvl4pPr marL="1034540" algn="l" defTabSz="689694" rtl="0" eaLnBrk="1" latinLnBrk="0" hangingPunct="1">
      <a:defRPr sz="905" kern="1200">
        <a:solidFill>
          <a:schemeClr val="tx1"/>
        </a:solidFill>
        <a:latin typeface="+mn-lt"/>
        <a:ea typeface="+mn-ea"/>
        <a:cs typeface="+mn-cs"/>
      </a:defRPr>
    </a:lvl4pPr>
    <a:lvl5pPr marL="1379387" algn="l" defTabSz="689694" rtl="0" eaLnBrk="1" latinLnBrk="0" hangingPunct="1">
      <a:defRPr sz="905" kern="1200">
        <a:solidFill>
          <a:schemeClr val="tx1"/>
        </a:solidFill>
        <a:latin typeface="+mn-lt"/>
        <a:ea typeface="+mn-ea"/>
        <a:cs typeface="+mn-cs"/>
      </a:defRPr>
    </a:lvl5pPr>
    <a:lvl6pPr marL="1724234" algn="l" defTabSz="689694" rtl="0" eaLnBrk="1" latinLnBrk="0" hangingPunct="1">
      <a:defRPr sz="905" kern="1200">
        <a:solidFill>
          <a:schemeClr val="tx1"/>
        </a:solidFill>
        <a:latin typeface="+mn-lt"/>
        <a:ea typeface="+mn-ea"/>
        <a:cs typeface="+mn-cs"/>
      </a:defRPr>
    </a:lvl6pPr>
    <a:lvl7pPr marL="2069081" algn="l" defTabSz="689694" rtl="0" eaLnBrk="1" latinLnBrk="0" hangingPunct="1">
      <a:defRPr sz="905" kern="1200">
        <a:solidFill>
          <a:schemeClr val="tx1"/>
        </a:solidFill>
        <a:latin typeface="+mn-lt"/>
        <a:ea typeface="+mn-ea"/>
        <a:cs typeface="+mn-cs"/>
      </a:defRPr>
    </a:lvl7pPr>
    <a:lvl8pPr marL="2413928" algn="l" defTabSz="689694" rtl="0" eaLnBrk="1" latinLnBrk="0" hangingPunct="1">
      <a:defRPr sz="905" kern="1200">
        <a:solidFill>
          <a:schemeClr val="tx1"/>
        </a:solidFill>
        <a:latin typeface="+mn-lt"/>
        <a:ea typeface="+mn-ea"/>
        <a:cs typeface="+mn-cs"/>
      </a:defRPr>
    </a:lvl8pPr>
    <a:lvl9pPr marL="2758775" algn="l" defTabSz="689694" rtl="0" eaLnBrk="1" latinLnBrk="0" hangingPunct="1">
      <a:defRPr sz="90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5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7DFD0-DCB4-3C4A-A746-6D1BAA8099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16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C9851992-6C00-CD42-BDF3-2681FAD583B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21022" y="168365"/>
            <a:ext cx="6116035" cy="501696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009" b="0" i="0">
                <a:solidFill>
                  <a:srgbClr val="1A3F68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93AAE5A-4923-2548-8F07-82C0836B6BFA}"/>
              </a:ext>
            </a:extLst>
          </p:cNvPr>
          <p:cNvCxnSpPr>
            <a:cxnSpLocks/>
          </p:cNvCxnSpPr>
          <p:nvPr userDrawn="1"/>
        </p:nvCxnSpPr>
        <p:spPr>
          <a:xfrm flipV="1">
            <a:off x="2546215" y="99114"/>
            <a:ext cx="0" cy="661868"/>
          </a:xfrm>
          <a:prstGeom prst="line">
            <a:avLst/>
          </a:prstGeom>
          <a:ln>
            <a:solidFill>
              <a:srgbClr val="1A3F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B3ABC58-FC2B-8741-A5F4-F986683346AC}"/>
              </a:ext>
            </a:extLst>
          </p:cNvPr>
          <p:cNvSpPr/>
          <p:nvPr userDrawn="1"/>
        </p:nvSpPr>
        <p:spPr>
          <a:xfrm>
            <a:off x="0" y="863050"/>
            <a:ext cx="9144000" cy="3444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9851992-6C00-CD42-BDF3-2681FAD583BA}"/>
              </a:ext>
            </a:extLst>
          </p:cNvPr>
          <p:cNvSpPr txBox="1">
            <a:spLocks/>
          </p:cNvSpPr>
          <p:nvPr userDrawn="1"/>
        </p:nvSpPr>
        <p:spPr>
          <a:xfrm>
            <a:off x="2581656" y="873997"/>
            <a:ext cx="6597785" cy="245274"/>
          </a:xfrm>
          <a:prstGeom prst="rect">
            <a:avLst/>
          </a:prstGeom>
        </p:spPr>
        <p:txBody>
          <a:bodyPr vert="horz" lIns="9151" tIns="4575" rIns="9151" bIns="4575" rtlCol="0" anchor="b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80" b="0" i="0" kern="1200">
                <a:solidFill>
                  <a:srgbClr val="1A3F68"/>
                </a:solidFill>
                <a:latin typeface="Proxima Nova Light" panose="02000506030000020004" pitchFamily="2" charset="0"/>
                <a:ea typeface="+mj-ea"/>
                <a:cs typeface="+mj-cs"/>
              </a:defRPr>
            </a:lvl1pPr>
          </a:lstStyle>
          <a:p>
            <a:pPr algn="l"/>
            <a:r>
              <a:rPr lang="en-US" sz="100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ANESTHESIOLOGY AND PAIN MEDICINE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3ABC58-FC2B-8741-A5F4-F986683346AC}"/>
              </a:ext>
            </a:extLst>
          </p:cNvPr>
          <p:cNvSpPr/>
          <p:nvPr userDrawn="1"/>
        </p:nvSpPr>
        <p:spPr>
          <a:xfrm>
            <a:off x="1" y="863050"/>
            <a:ext cx="2546215" cy="344408"/>
          </a:xfrm>
          <a:prstGeom prst="rect">
            <a:avLst/>
          </a:prstGeom>
          <a:solidFill>
            <a:srgbClr val="1A3F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5F02F0-B1C0-4D7E-AB50-1EF7D4306C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5285" y="75061"/>
            <a:ext cx="632831" cy="744201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46CC8A7A-1637-4B07-81F4-F57C37B8347F}"/>
              </a:ext>
            </a:extLst>
          </p:cNvPr>
          <p:cNvGrpSpPr/>
          <p:nvPr userDrawn="1"/>
        </p:nvGrpSpPr>
        <p:grpSpPr>
          <a:xfrm>
            <a:off x="1009924" y="57206"/>
            <a:ext cx="1109821" cy="779911"/>
            <a:chOff x="5803777" y="253715"/>
            <a:chExt cx="6104013" cy="395154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675B23A-DCBB-4AD1-89DC-CF2D8E82F8F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48496"/>
            <a:stretch/>
          </p:blipFill>
          <p:spPr>
            <a:xfrm>
              <a:off x="5845636" y="1460203"/>
              <a:ext cx="5812960" cy="2745060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2756F02-8286-4D6B-BB64-75E1F0D2A2C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/>
            <a:srcRect b="46286"/>
            <a:stretch/>
          </p:blipFill>
          <p:spPr>
            <a:xfrm>
              <a:off x="5803777" y="253715"/>
              <a:ext cx="6104013" cy="1521238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86CB2E60-5091-4512-8357-A1D01738598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785727" y="136658"/>
            <a:ext cx="2250046" cy="60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59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15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4BC72B8-B212-DF43-95FF-0B3001B6F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0759" y="-820957"/>
            <a:ext cx="4392278" cy="1699943"/>
          </a:xfrm>
        </p:spPr>
        <p:txBody>
          <a:bodyPr/>
          <a:lstStyle/>
          <a:p>
            <a:b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Modified Preoperative Oral Dose Acetaminophen vs Intravenous Acetaminophen in Children: A Randomized Clinical Trial</a:t>
            </a:r>
            <a:b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50" dirty="0">
                <a:latin typeface="Arial" charset="0"/>
                <a:ea typeface="Arial" charset="0"/>
                <a:cs typeface="Arial" charset="0"/>
              </a:rPr>
              <a:t>Cathy R. Lammers MD, </a:t>
            </a:r>
            <a:r>
              <a:rPr lang="en-US" sz="850" b="1" dirty="0">
                <a:latin typeface="Arial" charset="0"/>
                <a:ea typeface="Arial" charset="0"/>
                <a:cs typeface="Arial" charset="0"/>
              </a:rPr>
              <a:t>Vinay Nittur BS</a:t>
            </a:r>
            <a:r>
              <a:rPr lang="en-US" sz="850" dirty="0">
                <a:latin typeface="Arial" charset="0"/>
                <a:ea typeface="Arial" charset="0"/>
                <a:cs typeface="Arial" charset="0"/>
              </a:rPr>
              <a:t>, Amy J. Schwinghammer PharmD, Brent Hall </a:t>
            </a:r>
            <a:r>
              <a:rPr lang="en-US" sz="850" dirty="0" err="1">
                <a:latin typeface="Arial" charset="0"/>
                <a:ea typeface="Arial" charset="0"/>
                <a:cs typeface="Arial" charset="0"/>
              </a:rPr>
              <a:t>PharmD,Robert</a:t>
            </a:r>
            <a:r>
              <a:rPr lang="en-US" sz="850" dirty="0">
                <a:latin typeface="Arial" charset="0"/>
                <a:ea typeface="Arial" charset="0"/>
                <a:cs typeface="Arial" charset="0"/>
              </a:rPr>
              <a:t> S. </a:t>
            </a:r>
            <a:r>
              <a:rPr lang="en-US" sz="850" dirty="0" err="1">
                <a:latin typeface="Arial" charset="0"/>
                <a:ea typeface="Arial" charset="0"/>
                <a:cs typeface="Arial" charset="0"/>
              </a:rPr>
              <a:t>Kriss</a:t>
            </a:r>
            <a:r>
              <a:rPr lang="en-US" sz="850" dirty="0">
                <a:latin typeface="Arial" charset="0"/>
                <a:ea typeface="Arial" charset="0"/>
                <a:cs typeface="Arial" charset="0"/>
              </a:rPr>
              <a:t> DO, and Richard L. Applegate ll MD, FASA</a:t>
            </a:r>
            <a:endParaRPr lang="en-US" sz="8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4FC0253-7DAE-4973-89E5-5C7F9DD15798}"/>
              </a:ext>
            </a:extLst>
          </p:cNvPr>
          <p:cNvGrpSpPr/>
          <p:nvPr/>
        </p:nvGrpSpPr>
        <p:grpSpPr>
          <a:xfrm>
            <a:off x="8075" y="1428849"/>
            <a:ext cx="2527715" cy="3429652"/>
            <a:chOff x="231452" y="6730024"/>
            <a:chExt cx="10782344" cy="14669138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647918" y="6730024"/>
              <a:ext cx="10365878" cy="678440"/>
            </a:xfrm>
            <a:prstGeom prst="rect">
              <a:avLst/>
            </a:prstGeom>
            <a:solidFill>
              <a:srgbClr val="1A3F68"/>
            </a:solidFill>
            <a:ln w="9525">
              <a:noFill/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53240" tIns="26620" rIns="53240" bIns="26620" anchor="ctr"/>
            <a:lstStyle/>
            <a:p>
              <a:pPr defTabSz="266177">
                <a:defRPr/>
              </a:pPr>
              <a:r>
                <a:rPr lang="en-US" sz="654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647919" y="7309669"/>
              <a:ext cx="10365593" cy="1408949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>
              <a:innerShdw blurRad="63500" dist="50800" dir="54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53240" tIns="26620" rIns="53240" bIns="26620" anchor="ctr"/>
            <a:lstStyle/>
            <a:p>
              <a:pPr algn="r" defTabSz="266177">
                <a:defRPr/>
              </a:pPr>
              <a:endParaRPr lang="en-US" sz="1089" dirty="0"/>
            </a:p>
          </p:txBody>
        </p:sp>
        <p:sp>
          <p:nvSpPr>
            <p:cNvPr id="7" name="TextBox 17"/>
            <p:cNvSpPr txBox="1">
              <a:spLocks noChangeArrowheads="1"/>
            </p:cNvSpPr>
            <p:nvPr/>
          </p:nvSpPr>
          <p:spPr bwMode="auto">
            <a:xfrm>
              <a:off x="231452" y="7473384"/>
              <a:ext cx="10306792" cy="629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507" tIns="4754" rIns="9507" bIns="4754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7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33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marL="166238" lvl="2" indent="0">
                <a:buNone/>
              </a:pPr>
              <a:r>
                <a:rPr lang="en-US" sz="700" b="1" dirty="0">
                  <a:latin typeface="Arial" charset="0"/>
                  <a:ea typeface="Arial" charset="0"/>
                  <a:cs typeface="Arial" charset="0"/>
                </a:rPr>
                <a:t>Purpose: </a:t>
              </a:r>
              <a:r>
                <a:rPr lang="en-US" sz="700" dirty="0">
                  <a:latin typeface="Arial" charset="0"/>
                  <a:ea typeface="Arial" charset="0"/>
                  <a:cs typeface="Arial" charset="0"/>
                </a:rPr>
                <a:t>Compare opioid utilization in pediatric surgical patients undergoing tonsillectomy/adenoidectomy using</a:t>
              </a:r>
            </a:p>
            <a:p>
              <a:pPr marL="231775" lvl="2" indent="-66675"/>
              <a:r>
                <a:rPr lang="en-US" sz="700" dirty="0">
                  <a:latin typeface="Arial" charset="0"/>
                  <a:ea typeface="Arial" charset="0"/>
                  <a:cs typeface="Arial" charset="0"/>
                </a:rPr>
                <a:t>Modified preoperative oral vs IV acetaminophen</a:t>
              </a:r>
            </a:p>
            <a:p>
              <a:pPr marL="231775" lvl="2" indent="-66675"/>
              <a:r>
                <a:rPr lang="en-US" sz="700" dirty="0">
                  <a:latin typeface="Arial" charset="0"/>
                  <a:ea typeface="Arial" charset="0"/>
                  <a:cs typeface="Arial" charset="0"/>
                </a:rPr>
                <a:t>Standard multimodal pain regimen</a:t>
              </a:r>
            </a:p>
            <a:p>
              <a:pPr marL="166238" lvl="2" indent="0">
                <a:buNone/>
              </a:pPr>
              <a:endParaRPr lang="en-US" sz="700" dirty="0">
                <a:latin typeface="Arial" charset="0"/>
                <a:ea typeface="Arial" charset="0"/>
                <a:cs typeface="Arial" charset="0"/>
              </a:endParaRPr>
            </a:p>
            <a:p>
              <a:pPr marL="166238" lvl="2" indent="0">
                <a:buNone/>
              </a:pPr>
              <a:r>
                <a:rPr lang="en-US" sz="700" b="1" dirty="0">
                  <a:latin typeface="Arial" charset="0"/>
                  <a:ea typeface="Arial" charset="0"/>
                  <a:cs typeface="Arial" charset="0"/>
                </a:rPr>
                <a:t>Hypothesis: One loading dose of PO acetaminophen given pre-operatively will provide superior opioid sparing effects compared to one standard dose of IV acetaminophen.</a:t>
              </a:r>
              <a:endParaRPr lang="en-US" sz="700" dirty="0">
                <a:latin typeface="Arial" charset="0"/>
                <a:ea typeface="Arial" charset="0"/>
                <a:cs typeface="Arial" charset="0"/>
              </a:endParaRPr>
            </a:p>
            <a:p>
              <a:pPr marL="166238" lvl="2" indent="0">
                <a:buNone/>
              </a:pPr>
              <a:endParaRPr lang="en-US" sz="700" dirty="0">
                <a:latin typeface="Arial" charset="0"/>
                <a:ea typeface="Arial" charset="0"/>
                <a:cs typeface="Arial" charset="0"/>
              </a:endParaRPr>
            </a:p>
            <a:p>
              <a:pPr marL="166238" lvl="2" indent="0">
                <a:buNone/>
              </a:pPr>
              <a:endParaRPr lang="en-US" sz="700" dirty="0">
                <a:latin typeface="Arial" charset="0"/>
                <a:ea typeface="Arial" charset="0"/>
                <a:cs typeface="Arial" charset="0"/>
              </a:endParaRPr>
            </a:p>
            <a:p>
              <a:pPr marL="166238" lvl="2" indent="0">
                <a:buNone/>
              </a:pPr>
              <a:endParaRPr lang="en-US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44"/>
            <p:cNvSpPr>
              <a:spLocks noChangeArrowheads="1"/>
            </p:cNvSpPr>
            <p:nvPr/>
          </p:nvSpPr>
          <p:spPr bwMode="auto">
            <a:xfrm>
              <a:off x="879196" y="18209396"/>
              <a:ext cx="10134600" cy="1273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411" tIns="4705" rIns="9411" bIns="4705" anchor="ctr">
              <a:no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7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33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buNone/>
              </a:pPr>
              <a:endParaRPr lang="en-US" sz="451" dirty="0">
                <a:solidFill>
                  <a:srgbClr val="000000"/>
                </a:solidFill>
                <a:latin typeface="Proxima Nova" panose="02000506030000020004" pitchFamily="50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18B3C9A-A605-4E5D-837F-910CFB16B56A}"/>
              </a:ext>
            </a:extLst>
          </p:cNvPr>
          <p:cNvGrpSpPr/>
          <p:nvPr/>
        </p:nvGrpSpPr>
        <p:grpSpPr>
          <a:xfrm>
            <a:off x="6596285" y="1421545"/>
            <a:ext cx="2379898" cy="3433833"/>
            <a:chOff x="39429415" y="6527312"/>
            <a:chExt cx="10154009" cy="9285587"/>
          </a:xfrm>
        </p:grpSpPr>
        <p:sp>
          <p:nvSpPr>
            <p:cNvPr id="12" name="Rectangle 11"/>
            <p:cNvSpPr/>
            <p:nvPr/>
          </p:nvSpPr>
          <p:spPr>
            <a:xfrm>
              <a:off x="39429415" y="6830870"/>
              <a:ext cx="10134600" cy="898202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>
              <a:innerShdw blurRad="63500" dist="50800" dir="54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53240" tIns="26620" rIns="53240" bIns="26620" anchor="ctr"/>
            <a:lstStyle/>
            <a:p>
              <a:pPr algn="r" defTabSz="266177">
                <a:defRPr/>
              </a:pPr>
              <a:endParaRPr lang="en-US" sz="1089"/>
            </a:p>
          </p:txBody>
        </p:sp>
        <p:sp>
          <p:nvSpPr>
            <p:cNvPr id="14" name="Text Box 3330"/>
            <p:cNvSpPr txBox="1">
              <a:spLocks noChangeArrowheads="1"/>
            </p:cNvSpPr>
            <p:nvPr/>
          </p:nvSpPr>
          <p:spPr bwMode="auto">
            <a:xfrm>
              <a:off x="39543072" y="6977417"/>
              <a:ext cx="9789132" cy="4429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411" tIns="4705" rIns="9411" bIns="4705">
              <a:no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7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33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marL="91440" indent="-91440" defTabSz="237604">
                <a:spcBef>
                  <a:spcPts val="0"/>
                </a:spcBef>
                <a:defRPr/>
              </a:pPr>
              <a:r>
                <a:rPr lang="en-US" sz="700" dirty="0">
                  <a:latin typeface="Arial" charset="0"/>
                  <a:ea typeface="Arial" charset="0"/>
                  <a:cs typeface="Arial" charset="0"/>
                </a:rPr>
                <a:t>Oral loading dose of acetaminophen may provide comparable postoperative surgical pain control to a single IV dose</a:t>
              </a:r>
            </a:p>
            <a:p>
              <a:pPr marL="91440" indent="-91440" defTabSz="237604">
                <a:spcBef>
                  <a:spcPts val="0"/>
                </a:spcBef>
                <a:defRPr/>
              </a:pPr>
              <a:endParaRPr lang="en-US" sz="700" dirty="0">
                <a:latin typeface="Arial" charset="0"/>
                <a:ea typeface="Arial" charset="0"/>
                <a:cs typeface="Arial" charset="0"/>
              </a:endParaRPr>
            </a:p>
            <a:p>
              <a:pPr marL="91440" indent="-91440" defTabSz="237604">
                <a:spcBef>
                  <a:spcPts val="0"/>
                </a:spcBef>
                <a:defRPr/>
              </a:pPr>
              <a:r>
                <a:rPr lang="en-US" sz="700" b="1" dirty="0">
                  <a:latin typeface="Arial" charset="0"/>
                  <a:ea typeface="Arial" charset="0"/>
                  <a:cs typeface="Arial" charset="0"/>
                </a:rPr>
                <a:t>Ward APAP levels </a:t>
              </a:r>
              <a:r>
                <a:rPr lang="en-US" sz="700" dirty="0">
                  <a:latin typeface="Arial" charset="0"/>
                  <a:ea typeface="Arial" charset="0"/>
                  <a:cs typeface="Arial" charset="0"/>
                </a:rPr>
                <a:t>were higher in the PO group compared to the IV group</a:t>
              </a:r>
            </a:p>
            <a:p>
              <a:pPr>
                <a:buNone/>
              </a:pPr>
              <a:endParaRPr lang="en-US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91440" indent="-91440"/>
              <a:r>
                <a:rPr lang="en-US" sz="700" b="1" dirty="0">
                  <a:latin typeface="Arial" panose="020B0604020202020204" pitchFamily="34" charset="0"/>
                  <a:cs typeface="Arial" panose="020B0604020202020204" pitchFamily="34" charset="0"/>
                </a:rPr>
                <a:t>Acetaminophen PO syrup price/mg</a:t>
              </a: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700" b="1" dirty="0">
                  <a:latin typeface="Arial" panose="020B0604020202020204" pitchFamily="34" charset="0"/>
                  <a:cs typeface="Arial" panose="020B0604020202020204" pitchFamily="34" charset="0"/>
                </a:rPr>
                <a:t>$0.0006/mg </a:t>
              </a: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or $2.24 for a standard size 3776mg bottle</a:t>
              </a:r>
              <a:b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1" dirty="0">
                  <a:latin typeface="Arial" panose="020B0604020202020204" pitchFamily="34" charset="0"/>
                  <a:cs typeface="Arial" panose="020B0604020202020204" pitchFamily="34" charset="0"/>
                </a:rPr>
                <a:t>Acetaminophen IV form price/mg </a:t>
              </a: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sz="700" b="1" dirty="0">
                  <a:latin typeface="Arial" panose="020B0604020202020204" pitchFamily="34" charset="0"/>
                  <a:cs typeface="Arial" panose="020B0604020202020204" pitchFamily="34" charset="0"/>
                </a:rPr>
                <a:t>$0.06/mg </a:t>
              </a: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or $58.44 for a standard size 1000 mg/bottle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39448824" y="6527312"/>
              <a:ext cx="10134600" cy="392553"/>
            </a:xfrm>
            <a:prstGeom prst="rect">
              <a:avLst/>
            </a:prstGeom>
            <a:solidFill>
              <a:srgbClr val="1A3F68"/>
            </a:solidFill>
            <a:ln w="9525">
              <a:noFill/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53240" tIns="26620" rIns="53240" bIns="26620" anchor="ctr"/>
            <a:lstStyle/>
            <a:p>
              <a:pPr defTabSz="266177">
                <a:defRPr/>
              </a:pPr>
              <a:r>
                <a:rPr lang="en-US" sz="654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DISCUSSION </a:t>
              </a:r>
              <a:r>
                <a:rPr lang="en-US" sz="1089" dirty="0">
                  <a:solidFill>
                    <a:schemeClr val="lt1"/>
                  </a:solidFill>
                </a:rPr>
                <a:t>  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95E7304-13B6-4796-8707-F6AFE5857D85}"/>
              </a:ext>
            </a:extLst>
          </p:cNvPr>
          <p:cNvGrpSpPr/>
          <p:nvPr/>
        </p:nvGrpSpPr>
        <p:grpSpPr>
          <a:xfrm>
            <a:off x="6616453" y="3800161"/>
            <a:ext cx="2370208" cy="1005848"/>
            <a:chOff x="29426413" y="24425530"/>
            <a:chExt cx="13656945" cy="6524459"/>
          </a:xfrm>
        </p:grpSpPr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9426413" y="24425530"/>
              <a:ext cx="13656945" cy="684925"/>
            </a:xfrm>
            <a:prstGeom prst="rect">
              <a:avLst/>
            </a:prstGeom>
            <a:solidFill>
              <a:srgbClr val="1A3F68"/>
            </a:solidFill>
            <a:ln w="9525">
              <a:noFill/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53240" tIns="26620" rIns="53240" bIns="26620" anchor="ctr"/>
            <a:lstStyle/>
            <a:p>
              <a:pPr defTabSz="266177">
                <a:defRPr/>
              </a:pPr>
              <a:r>
                <a:rPr lang="en-US" sz="654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</a:t>
              </a:r>
            </a:p>
          </p:txBody>
        </p:sp>
        <p:sp>
          <p:nvSpPr>
            <p:cNvPr id="27" name="TextBox 17"/>
            <p:cNvSpPr txBox="1">
              <a:spLocks noChangeArrowheads="1"/>
            </p:cNvSpPr>
            <p:nvPr/>
          </p:nvSpPr>
          <p:spPr bwMode="auto">
            <a:xfrm>
              <a:off x="29498281" y="25528629"/>
              <a:ext cx="13585077" cy="5421360"/>
            </a:xfrm>
            <a:prstGeom prst="rect">
              <a:avLst/>
            </a:prstGeom>
            <a:noFill/>
            <a:ln>
              <a:noFill/>
            </a:ln>
            <a:effectLst>
              <a:softEdge rad="3175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507" tIns="4754" rIns="9507" bIns="4754">
              <a:no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7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33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marL="91440" indent="-91440" fontAlgn="base"/>
              <a:r>
                <a:rPr lang="en-US" sz="600" dirty="0">
                  <a:latin typeface="Arial" charset="0"/>
                  <a:ea typeface="Arial" charset="0"/>
                  <a:cs typeface="Arial" charset="0"/>
                </a:rPr>
                <a:t>Anderson BJ et al . Perioperative pharmacodynamics of acetaminophen analgesia in children. Anesthesiology 1999;90:411-21.</a:t>
              </a:r>
            </a:p>
            <a:p>
              <a:pPr marL="91440" indent="-91440" fontAlgn="base"/>
              <a:r>
                <a:rPr lang="en-US" sz="600" dirty="0">
                  <a:latin typeface="Arial" charset="0"/>
                  <a:ea typeface="Arial" charset="0"/>
                  <a:cs typeface="Arial" charset="0"/>
                </a:rPr>
                <a:t>Nour C, et al.Analgesic effectiveness of acetaminophen for primary cleft palate repair in young children: a randomized placebo controlled trial. Pediatric Anaesth2014;24:574–81</a:t>
              </a:r>
            </a:p>
            <a:p>
              <a:pPr marL="91440" indent="-91440" fontAlgn="base"/>
              <a:r>
                <a:rPr lang="en-US" sz="600" dirty="0">
                  <a:latin typeface="Arial" charset="0"/>
                  <a:ea typeface="Arial" charset="0"/>
                  <a:cs typeface="Arial" charset="0"/>
                </a:rPr>
                <a:t>Rumack BH, Matthew H. Acetaminophen poisoning and toxicity. Pediatrics 1975;55:871-6</a:t>
              </a:r>
            </a:p>
            <a:p>
              <a:pPr defTabSz="237604">
                <a:spcBef>
                  <a:spcPts val="0"/>
                </a:spcBef>
                <a:buNone/>
                <a:defRPr/>
              </a:pPr>
              <a:endParaRPr lang="en-US" sz="600" dirty="0">
                <a:solidFill>
                  <a:srgbClr val="000000"/>
                </a:solidFill>
                <a:latin typeface="Proxima Nova" panose="02000506030000020004" pitchFamily="50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6378D35-645F-4A68-9F74-E8A614E5EB64}"/>
              </a:ext>
            </a:extLst>
          </p:cNvPr>
          <p:cNvGrpSpPr/>
          <p:nvPr/>
        </p:nvGrpSpPr>
        <p:grpSpPr>
          <a:xfrm>
            <a:off x="2541387" y="1424103"/>
            <a:ext cx="4048648" cy="3434398"/>
            <a:chOff x="14337465" y="6434891"/>
            <a:chExt cx="22552791" cy="8656741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4387554" y="6434891"/>
              <a:ext cx="22502702" cy="359460"/>
            </a:xfrm>
            <a:prstGeom prst="rect">
              <a:avLst/>
            </a:prstGeom>
            <a:solidFill>
              <a:srgbClr val="1A3F68"/>
            </a:solidFill>
            <a:ln w="9525">
              <a:noFill/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53240" tIns="26620" rIns="53240" bIns="26620" anchor="ctr"/>
            <a:lstStyle/>
            <a:p>
              <a:pPr defTabSz="266177">
                <a:defRPr/>
              </a:pPr>
              <a:r>
                <a:rPr lang="en-US" sz="654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RESULTS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4337465" y="6794351"/>
              <a:ext cx="22527450" cy="8297281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>
              <a:innerShdw blurRad="63500" dist="50800" dir="54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53240" tIns="26620" rIns="53240" bIns="26620" anchor="ctr"/>
            <a:lstStyle/>
            <a:p>
              <a:pPr algn="r" defTabSz="266177">
                <a:defRPr/>
              </a:pPr>
              <a:endParaRPr lang="en-US" sz="1089"/>
            </a:p>
          </p:txBody>
        </p:sp>
        <p:sp>
          <p:nvSpPr>
            <p:cNvPr id="29" name="TextBox 17"/>
            <p:cNvSpPr txBox="1">
              <a:spLocks noChangeArrowheads="1"/>
            </p:cNvSpPr>
            <p:nvPr/>
          </p:nvSpPr>
          <p:spPr bwMode="auto">
            <a:xfrm>
              <a:off x="14839277" y="6916678"/>
              <a:ext cx="12477384" cy="2410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507" tIns="4754" rIns="9507" bIns="4754">
              <a:no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7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33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defTabSz="5381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marL="91440" indent="-91440">
                <a:buFont typeface="Arial" panose="020B0604020202020204" pitchFamily="34" charset="0"/>
                <a:buChar char="•"/>
              </a:pPr>
              <a:r>
                <a:rPr lang="en-US" sz="700" dirty="0">
                  <a:latin typeface="Arial" panose="020B0604020202020204" pitchFamily="34" charset="0"/>
                  <a:ea typeface="Arial" charset="0"/>
                  <a:cs typeface="Arial" panose="020B0604020202020204" pitchFamily="34" charset="0"/>
                </a:rPr>
                <a:t>The difference in total opioid dose between groups was not clinically or statistically significant</a:t>
              </a:r>
            </a:p>
            <a:p>
              <a:pPr marL="91440" indent="-91440">
                <a:buFont typeface="Arial" panose="020B0604020202020204" pitchFamily="34" charset="0"/>
                <a:buChar char="•"/>
              </a:pPr>
              <a:endParaRPr lang="en-US" sz="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endParaRPr>
            </a:p>
            <a:p>
              <a:pPr marL="91440" indent="-91440">
                <a:buFont typeface="Arial" panose="020B0604020202020204" pitchFamily="34" charset="0"/>
                <a:buChar char="•"/>
              </a:pPr>
              <a:r>
                <a:rPr lang="en-US" sz="700" dirty="0">
                  <a:latin typeface="Arial" panose="020B0604020202020204" pitchFamily="34" charset="0"/>
                  <a:ea typeface="Arial" charset="0"/>
                  <a:cs typeface="Arial" panose="020B0604020202020204" pitchFamily="34" charset="0"/>
                </a:rPr>
                <a:t>No opioids required after PACU admission</a:t>
              </a:r>
            </a:p>
            <a:p>
              <a:pPr marL="91440" indent="-91440">
                <a:buFont typeface="Arial" panose="020B0604020202020204" pitchFamily="34" charset="0"/>
                <a:buChar char="•"/>
              </a:pPr>
              <a:endParaRPr lang="en-US" sz="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endParaRPr>
            </a:p>
            <a:p>
              <a:pPr marL="91440" indent="-91440">
                <a:buFont typeface="Arial" panose="020B0604020202020204" pitchFamily="34" charset="0"/>
                <a:buChar char="•"/>
              </a:pPr>
              <a:r>
                <a:rPr lang="en-US" sz="700" dirty="0">
                  <a:latin typeface="Arial" panose="020B0604020202020204" pitchFamily="34" charset="0"/>
                  <a:ea typeface="Arial" charset="0"/>
                  <a:cs typeface="Arial" panose="020B0604020202020204" pitchFamily="34" charset="0"/>
                </a:rPr>
                <a:t>No patient exceeded acetaminophen level of 40 mg/L</a:t>
              </a:r>
              <a:endParaRPr lang="en-US" sz="582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TextBox 7"/>
          <p:cNvSpPr txBox="1">
            <a:spLocks noChangeArrowheads="1"/>
          </p:cNvSpPr>
          <p:nvPr/>
        </p:nvSpPr>
        <p:spPr bwMode="auto">
          <a:xfrm>
            <a:off x="1538750" y="20436461"/>
            <a:ext cx="6143716" cy="850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9875" tIns="184939" rIns="369875" bIns="184939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100" b="1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691150" y="20588861"/>
            <a:ext cx="6143716" cy="850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9875" tIns="184939" rIns="369875" bIns="184939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100" b="1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31" name="TextBox 7"/>
          <p:cNvSpPr txBox="1">
            <a:spLocks noChangeArrowheads="1"/>
          </p:cNvSpPr>
          <p:nvPr/>
        </p:nvSpPr>
        <p:spPr bwMode="auto">
          <a:xfrm>
            <a:off x="1843550" y="20741261"/>
            <a:ext cx="6143716" cy="850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9875" tIns="184939" rIns="369875" bIns="184939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100" b="1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32" name="TextBox 7"/>
          <p:cNvSpPr txBox="1">
            <a:spLocks noChangeArrowheads="1"/>
          </p:cNvSpPr>
          <p:nvPr/>
        </p:nvSpPr>
        <p:spPr bwMode="auto">
          <a:xfrm>
            <a:off x="1995950" y="20893661"/>
            <a:ext cx="6143716" cy="850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9875" tIns="184939" rIns="369875" bIns="184939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100" b="1" dirty="0">
                <a:solidFill>
                  <a:schemeClr val="bg1"/>
                </a:solidFill>
                <a:latin typeface="Proxima Nova" panose="02000506030000020004" pitchFamily="50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99025" y="2748720"/>
            <a:ext cx="2436766" cy="158620"/>
          </a:xfrm>
          <a:prstGeom prst="rect">
            <a:avLst/>
          </a:prstGeom>
          <a:solidFill>
            <a:srgbClr val="1A3F68"/>
          </a:solidFill>
          <a:ln w="9525">
            <a:noFill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53240" tIns="26620" rIns="53240" bIns="26620" anchor="ctr"/>
          <a:lstStyle/>
          <a:p>
            <a:pPr defTabSz="266177">
              <a:defRPr/>
            </a:pPr>
            <a:r>
              <a:rPr lang="en-US" sz="654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AE77BAC-DD28-4482-925B-F14A8797BB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90" y="2946311"/>
            <a:ext cx="2118790" cy="1828800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6601426" y="2994748"/>
            <a:ext cx="2370208" cy="104077"/>
          </a:xfrm>
          <a:prstGeom prst="rect">
            <a:avLst/>
          </a:prstGeom>
          <a:solidFill>
            <a:srgbClr val="1A3F68"/>
          </a:solidFill>
          <a:ln w="9525">
            <a:noFill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53240" tIns="26620" rIns="53240" bIns="26620" anchor="ctr"/>
          <a:lstStyle/>
          <a:p>
            <a:pPr defTabSz="266177">
              <a:defRPr/>
            </a:pPr>
            <a:r>
              <a:rPr lang="en-US" sz="654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6330" y="2940622"/>
            <a:ext cx="1418895" cy="9144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A1361C1-FB02-463F-B10F-B5B7B424E46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678" r="16485"/>
          <a:stretch/>
        </p:blipFill>
        <p:spPr>
          <a:xfrm>
            <a:off x="4946021" y="1569537"/>
            <a:ext cx="1634888" cy="1280160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39" name="TextBox 17">
            <a:extLst>
              <a:ext uri="{FF2B5EF4-FFF2-40B4-BE49-F238E27FC236}">
                <a16:creationId xmlns:a16="http://schemas.microsoft.com/office/drawing/2014/main" id="{F2377291-CAC1-444B-B8A7-187637632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3606" y="4005212"/>
            <a:ext cx="1312166" cy="655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07" tIns="4754" rIns="9507" bIns="475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5381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91440" indent="-91440" defTabSz="237604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700" dirty="0">
                <a:latin typeface="Arial" charset="0"/>
                <a:ea typeface="Arial" charset="0"/>
                <a:cs typeface="Arial" charset="0"/>
              </a:rPr>
              <a:t>Intraoperative APAP level drawn at emergence</a:t>
            </a:r>
          </a:p>
          <a:p>
            <a:pPr marL="91440" indent="-91440" defTabSz="237604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700" dirty="0">
              <a:latin typeface="Arial" charset="0"/>
              <a:ea typeface="Arial" charset="0"/>
              <a:cs typeface="Arial" charset="0"/>
            </a:endParaRPr>
          </a:p>
          <a:p>
            <a:pPr marL="91440" indent="-91440" defTabSz="237604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700" dirty="0">
                <a:latin typeface="Arial" charset="0"/>
                <a:ea typeface="Arial" charset="0"/>
                <a:cs typeface="Arial" charset="0"/>
              </a:rPr>
              <a:t>Ward APAP level drawn 3 hours after study drug administered</a:t>
            </a:r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28F9E6-FE58-40FA-B7CE-1A9BA4342665}"/>
              </a:ext>
            </a:extLst>
          </p:cNvPr>
          <p:cNvSpPr txBox="1"/>
          <p:nvPr/>
        </p:nvSpPr>
        <p:spPr>
          <a:xfrm>
            <a:off x="6547382" y="3110411"/>
            <a:ext cx="24242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accent4"/>
              </a:buClr>
              <a:buSzPct val="150000"/>
              <a:buFont typeface="Webdings" panose="05030102010509060703" pitchFamily="18" charset="2"/>
              <a:buChar char=""/>
            </a:pPr>
            <a:r>
              <a:rPr lang="en-US" sz="700" b="1" dirty="0">
                <a:latin typeface="Arial" charset="0"/>
                <a:ea typeface="Arial" charset="0"/>
                <a:cs typeface="Arial" charset="0"/>
              </a:rPr>
              <a:t>Oral loading dose of 30 mg/kg provided similar opioid sparing compared to an IV loading dose of 15mg/kg </a:t>
            </a:r>
          </a:p>
          <a:p>
            <a:pPr marL="171450" indent="-171450">
              <a:buClr>
                <a:schemeClr val="accent4"/>
              </a:buClr>
              <a:buSzPct val="150000"/>
              <a:buFont typeface="Webdings" panose="05030102010509060703" pitchFamily="18" charset="2"/>
              <a:buChar char=""/>
            </a:pPr>
            <a:r>
              <a:rPr lang="en-US" sz="700" b="1" dirty="0">
                <a:latin typeface="Arial" charset="0"/>
                <a:ea typeface="Arial" charset="0"/>
                <a:cs typeface="Arial" charset="0"/>
              </a:rPr>
              <a:t>May provide the basis for more consistent acetaminophen therapeutic levels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4BEF30-8673-4DF4-AAEB-FB464A140C3D}"/>
              </a:ext>
            </a:extLst>
          </p:cNvPr>
          <p:cNvSpPr txBox="1"/>
          <p:nvPr/>
        </p:nvSpPr>
        <p:spPr>
          <a:xfrm>
            <a:off x="2477008" y="2606139"/>
            <a:ext cx="277010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" b="1" dirty="0">
                <a:latin typeface="Arial" panose="020B0604020202020204" pitchFamily="34" charset="0"/>
                <a:cs typeface="Arial" panose="020B0604020202020204" pitchFamily="34" charset="0"/>
              </a:rPr>
              <a:t>Modified Preoperative Oral Dose Acetaminophen vs Intravenous Acetaminophen Patient Characteristics and Results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468F8B8-0511-41A6-B29B-EAB9470D8E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70219" y="2854871"/>
            <a:ext cx="2532612" cy="192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66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1437</TotalTime>
  <Words>257</Words>
  <Application>Microsoft Office PowerPoint</Application>
  <PresentationFormat>On-screen Show (16:9)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Proxima Nova</vt:lpstr>
      <vt:lpstr>Proxima Nova Light</vt:lpstr>
      <vt:lpstr>Webdings</vt:lpstr>
      <vt:lpstr>Office Theme</vt:lpstr>
      <vt:lpstr>    Modified Preoperative Oral Dose Acetaminophen vs Intravenous Acetaminophen in Children: A Randomized Clinical Trial Cathy R. Lammers MD, Vinay Nittur BS, Amy J. Schwinghammer PharmD, Brent Hall PharmD,Robert S. Kriss DO, and Richard L. Applegate ll MD, FASA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 R Lane</dc:creator>
  <cp:lastModifiedBy>Vinay R Nittur</cp:lastModifiedBy>
  <cp:revision>262</cp:revision>
  <cp:lastPrinted>2018-06-20T18:01:35Z</cp:lastPrinted>
  <dcterms:created xsi:type="dcterms:W3CDTF">2018-06-19T21:06:20Z</dcterms:created>
  <dcterms:modified xsi:type="dcterms:W3CDTF">2020-02-04T21:17:09Z</dcterms:modified>
</cp:coreProperties>
</file>