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7" r:id="rId2"/>
    <p:sldMasterId id="2147483653" r:id="rId3"/>
  </p:sldMasterIdLst>
  <p:notesMasterIdLst>
    <p:notesMasterId r:id="rId5"/>
  </p:notesMasterIdLst>
  <p:sldIdLst>
    <p:sldId id="260" r:id="rId4"/>
  </p:sldIdLst>
  <p:sldSz cx="27432000" cy="16459200"/>
  <p:notesSz cx="6858000" cy="9144000"/>
  <p:defaultTextStyle>
    <a:defPPr>
      <a:defRPr lang="en-US"/>
    </a:defPPr>
    <a:lvl1pPr marL="0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53972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507943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61915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5015886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269858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523830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777801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10031773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9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10080">
          <p15:clr>
            <a:srgbClr val="A4A3A4"/>
          </p15:clr>
        </p15:guide>
        <p15:guide id="4" orient="horz">
          <p15:clr>
            <a:srgbClr val="A4A3A4"/>
          </p15:clr>
        </p15:guide>
        <p15:guide id="5" pos="363">
          <p15:clr>
            <a:srgbClr val="A4A3A4"/>
          </p15:clr>
        </p15:guide>
        <p15:guide id="6" pos="1691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  <p:cmAuthor id="4" name="Shering Torres" initials="ST" lastIdx="1" clrIdx="4">
    <p:extLst>
      <p:ext uri="{19B8F6BF-5375-455C-9EA6-DF929625EA0E}">
        <p15:presenceInfo xmlns:p15="http://schemas.microsoft.com/office/powerpoint/2012/main" userId="S::shetorres@ucdavis.edu::f2fbec9f-840b-40c9-8fac-6594a91488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9E5"/>
    <a:srgbClr val="002855"/>
    <a:srgbClr val="C99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91" autoAdjust="0"/>
    <p:restoredTop sz="91433" autoAdjust="0"/>
  </p:normalViewPr>
  <p:slideViewPr>
    <p:cSldViewPr snapToGrid="0" snapToObjects="1" showGuides="1">
      <p:cViewPr varScale="1">
        <p:scale>
          <a:sx n="42" d="100"/>
          <a:sy n="42" d="100"/>
        </p:scale>
        <p:origin x="760" y="184"/>
      </p:cViewPr>
      <p:guideLst>
        <p:guide orient="horz" pos="1659"/>
        <p:guide orient="horz" pos="144"/>
        <p:guide orient="horz" pos="10080"/>
        <p:guide orient="horz"/>
        <p:guide pos="363"/>
        <p:guide pos="169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SHERING/CTSC%20TL-1%202019-2020/Kneopfler%20Lab/Lab%20Experiments/20190730%20-%20Organoids%20(CL9,%20C8,%20A1)%20-%20%232/20191017%20organoid%20exp%232%20size%20comparis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Size of Cerebral Organoids at Day 27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Sheet1!$B$27:$B$29</c:f>
              <c:strCache>
                <c:ptCount val="3"/>
                <c:pt idx="0">
                  <c:v>Wild Type</c:v>
                </c:pt>
                <c:pt idx="1">
                  <c:v>Mock Control</c:v>
                </c:pt>
                <c:pt idx="2">
                  <c:v>TP53 Mutant</c:v>
                </c:pt>
              </c:strCache>
            </c:strRef>
          </c:cat>
          <c:val>
            <c:numRef>
              <c:f>Sheet1!$D$27:$D$29</c:f>
              <c:numCache>
                <c:formatCode>General</c:formatCode>
                <c:ptCount val="3"/>
                <c:pt idx="0">
                  <c:v>1</c:v>
                </c:pt>
                <c:pt idx="1">
                  <c:v>0.91492082981607958</c:v>
                </c:pt>
                <c:pt idx="2">
                  <c:v>1.3485534494666567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6-C94B-ABB9-610CE22857F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5062383"/>
        <c:axId val="105058271"/>
      </c:barChart>
      <c:catAx>
        <c:axId val="1050623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dirty="0"/>
                  <a:t>Cell  Lines</a:t>
                </a:r>
              </a:p>
            </c:rich>
          </c:tx>
          <c:layout>
            <c:manualLayout>
              <c:xMode val="edge"/>
              <c:yMode val="edge"/>
              <c:x val="0.42331524437823659"/>
              <c:y val="0.89838754866538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058271"/>
        <c:crosses val="autoZero"/>
        <c:auto val="1"/>
        <c:lblAlgn val="ctr"/>
        <c:lblOffset val="100"/>
        <c:noMultiLvlLbl val="0"/>
      </c:catAx>
      <c:valAx>
        <c:axId val="105058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Organoid Area (um^2) </a:t>
                </a:r>
              </a:p>
            </c:rich>
          </c:tx>
          <c:layout>
            <c:manualLayout>
              <c:xMode val="edge"/>
              <c:yMode val="edge"/>
              <c:x val="1.113051132736172E-2"/>
              <c:y val="0.192693333644636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062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1853 2282 24575,'-34'0'0,"5"0"0,9 0 0,-1 0 0,0 0 0,-5 0 0,0 0 0,0 0 0,0 0 0,5 0 0,-4 0 0,3 0 0,-4 0 0,5 0 0,-4 0 0,3 0 0,1 0 0,1 0 0,-1 0 0,4 3 0,-8-2 0,8 6 0,-8-6 0,8 2 0,-7-3 0,2 0 0,1 4 0,-4-4 0,8 7 0,-4-6 0,6 3 0,3-1 0,-3-3 0,3 7 0,-4-6 0,4 5 0,-8-5 0,7 6 0,-7-3 0,0 0 0,-2 4 0,-4-7 0,-7 6 0,5-3 0,-5 1 0,12-1 0,-4-4 0,8 0 0,-3 3 0,8-2 0,-3 2 0,7-3 0,-4 0 0,5 0 0,-4 0 0,3 0 0,-3 0 0,4 0 0,-4 0 0,2 0 0,-5 0 0,5 0 0,-6 0 0,7 0 0,-3 0 0,0 0 0,-4 0 0,-2 0 0,2 0 0,0 0 0,7 0 0,-7 0 0,7 0 0,-3 0 0,0 0 0,3 0 0,-7 0 0,3 0 0,-4 0 0,-4 0 0,-2 0 0,-4-4 0,0 0 0,-5-9 0,4 3 0,-10-7 0,5 6 0,-1-5 0,2 6 0,9-2 0,2 4 0,8 3 0,1-1 0,37 9 0,-5-2 0,25 12 0,-10-3 0,-4 7 0,6-3 0,0 0 0,-1 4 0,1-8 0,0 3 0,-1-3 0,-4-2 0,3 2 0,-4-2 0,6-2 0,0 2 0,-1-7 0,7 3 0,-5-4 0,4 4 0,1-3 0,-5 3 0,10 1 0,-9-4 0,3 7 0,-5-7 0,-1 7 0,1-7 0,-6 7 0,0-7 0,-7 3 0,-3-4 0,-2 0 0,-4 0 0,-1 0 0,1 0 0,-4 0 0,3 0 0,-3 0 0,4-3 0,-1-2 0,8-13 0,-1 3 0,3-12 0,1 5 0,-4-1 0,7-9 0,-7 9 0,6-10 0,-4 6 0,-1 0 0,3 4 0,-11-1 0,4 6 0,-10-2 0,6 5 0,-6-1 0,2 4 0,-3-2 0,-4 6 0,-1-3 0,-3 4 0,0 0 0,0-4 0,0 3 0,0-2 0,-6 3 0,-3 3 0,-2 1 0,-4 3 0,3-4 0,-4 0 0,0 0 0,0 0 0,0 1 0,0 2 0,-4-3 0,3 4 0,-3 0 0,-1 0 0,0 0 0,-5 0 0,0 0 0,0 0 0,0 0 0,-5 0 0,3 0 0,-8 0 0,9 4 0,-10-3 0,10 3 0,-9 0 0,8-3 0,-8 3 0,3-4 0,1 0 0,-5 0 0,10 0 0,-9 0 0,8 0 0,-8 0 0,9 0 0,0 0 0,2 0 0,4 0 0,-1 0 0,2-3 0,4 2 0,0-6 0,0 6 0,0-3 0,0 1 0,1 2 0,-13-6 0,9 3 0,-8-1 0,7 2 0,3-1 0,-8 3 0,3-2 0,1-1 0,1 4 0,4-4 0,0 1 0,0 2 0,0-3 0,0 1 0,0-2 0,4 1 0,1 1 0,4 3 0,0-4 0,-4 4 0,7-7 0,-6 3 0,6-3 0,-3 3 0,0-2 0,-1 5 0,1-5 0,-3 2 0,5-3 0,21 3 0,2 1 0,24 3 0,-3 0 0,0 0 0,10 0 0,-4 0 0,6 0 0,-6 0 0,4 0 0,-9 0 0,3 0 0,-5-4 0,5-2 0,-4-3 0,17-2 0,-9 1 0,17 0 0,-23 4 0,36-10 0,-25 9 0,29-15 0,-28 11 0,25-11 0,-28 11 0,17-5 0,-18 1 0,-4 0 0,6-1 0,-6-2 0,10-1 0,-19 4 0,2-5 0,-14 11 0,-2-7 0,4 7 0,0-7 0,5 2 0,-4-4 0,9 0 0,-9 1 0,4 3 0,-9 2 0,-2 4 0,-4 3 0,-4 2 0,-1 3 0,-45 0 0,11 0 0,-49 0 0,26 0 0,-18 0 0,-3 0 0,-8 0 0,-7 0 0,20 0 0,-16 0 0,16 0 0,-13 0 0,2 0 0,7 0 0,0 0 0,7 0 0,2 0 0,6 4 0,0-3 0,5 4 0,3-5 0,5 0 0,0 0 0,1 0 0,-1 0 0,5 0 0,2 0 0,5 0 0,0 0 0,5 0 0,0 0 0,5 0 0,1 0 0,-1 0 0,0 0 0,-4 0 0,-2 0 0,1 0 0,-4 0 0,3 0 0,-4 0 0,0 0 0,5 0 0,-4 0 0,8 0 0,-3 0 0,4 0 0,0 0 0,0 0 0,0 0 0,4 0 0,1 0 0,4 0 0,-4 0 0,3 0 0,-6 0 0,6 0 0,-7 0 0,-1 0 0,-6 0 0,-4 0 0,0 0 0,5-4 0,0 3 0,5-2 0,4 0 0,37-5 0,-9 3 0,37-11 0,-15 10 0,1-12 0,17 7 0,-3-8 0,20-4 0,-5 0-461,12-5 461,-5 5 0,-1-4 0,7 3 0,-14-3 0,6 5 0,-7 5 0,-1-3 0,1 3 0,0-5 0,-1 6 0,1-5 0,-13 10 0,25-11-24,-33 11 24,32-6 0,-30 7 0,11-4 0,-8 2 0,1-2 460,-6 0-460,-6 4 25,-3-4-25,-9 2 0,4 2 0,-9-2 0,2 0 0,-2 3 0,-1-7 0,4 7 0,-4-3 0,5 0 0,0 2 0,0-6 0,0 6 0,0-6 0,0 7 0,-1-4 0,-3 5 0,-6 3 0,-1-2 0,-7 7 0,3-7 0,-38 19 0,20-9 0,-32 15 0,27-11 0,-4 1 0,0 3 0,0 1 0,0 4 0,-4 0 0,2 4 0,-2-3 0,3 7 0,1-7 0,-1 7 0,1-7 0,-8 14 0,6-9 0,-6 16 0,7-12 0,-7 11 0,5-10 0,-4 5 0,9-6 0,2-9 0,4 2 0,1-11 0,-1 3 0,4-4 0,1 0 0,-7 3 0,4 2 0,-13 7 0,6-2 0,-3 3 0,0-5 0,0 1 0,4-4 0,1-2 0,4-3 0,3-27 0,1 6 0,6-20 0,2 10 0,3 3 0,0 0 0,1-4 0,-1 9 0,0-9 0,-3 8 0,3-7 0,-4 3 0,9-5 0,2-10 0,3 2 0,7-10 0,0 1 0,5 2 0,1-9 0,-6 16 0,4-14 0,-10 15 0,10-11 0,-9 11 0,2 6 0,-9 7 0,-2 8 0,-4 1 0,1 4 0,-24 0 0,11 0 0,-18-4 0,15 3 0,4-3 0,-2 4 0,5 0 0,-6-1 0,7-6 0,-4 2 0,4-7 0,0 3 0,0 1 0,0-1 0,4 1 0,0-1 0,8 4 0,0 1 0,4 3 0,-1 3 0,-3 2 0,3 3 0,-7 0 0,3 0 0,-4 0 0,0 0 0,4 3 0,-3 1 0,2 3 0,-3 0 0,0 0 0,0 0 0,4 0 0,1-3 0,4 0 0,4 0 0,1-4 0,5 4 0,0-4 0,0 0 0,0 4 0,-5 0 0,0 1 0,-6 2 0,-3-3 0,-1 0 0,-4 2 0,-3-2 0,-1 6 0,-3-2 0,0 2 0,0-3 0,-7 4 0,-1 1 0,-8 0 0,-5 3 0,0-6 0,-5 3 0,0-3 0,-5 0 0,-2 0 0,1-1 0,-11 2 0,9-1 0,-22 6 0,15-4 0,-15 4 0,11-6 0,0 1 0,-4-5 0,15 3 0,-4-7 0,12 3 0,5-4 0,4 0 0,6 0 0,4 0 0,0 0 0,-4 0 0,3 0 0,-2 0 0,-1-7 0,-1 2 0,0-6 0,-3 3 0,3 0 0,-4 1 0,4-1 0,-7-4 0,6 0 0,-8-4 0,1 0 0,3 0 0,-3 0 0,4 0 0,0 1 0,0 2 0,0-1 0,0 2 0,0-4 0,0-4 0,0 3 0,-1-7 0,1 7 0,-2-7 0,6 7 0,0-3 0,4 8 0,1 1 0,3 4 0,0 0 0,4-3 0,0 2 0,0-2 0,0 2 0,0 1 0,-6-3 0,-3-2 0,-2-3 0,-4 0 0,2-1 0,-3 1 0,-4-2 0,3 2 0,1 2 0,1 2 0,6 4 0,-2 3 0,4 0 0,0 4 0,-7 0 0,5 0 0,-9 0 0,6 0 0,-4 0 0,-5 0 0,4 0 0,-7 0 0,2 0 0,1 0 0,0 0 0,5 0 0,1 0 0,-1 0 0,0 0 0,4 4 0,-3 0 0,7 3 0,-3 0 0,3 0 0,4 0 0,-2 0 0,2 3 0,-4 2 0,1 3 0,-1 0 0,0 1 0,-4-1 0,0 1 0,-1 3 0,-2-2 0,6 3 0,1-8 0,1 2 0,6-6 0,-2 7 0,3-7 0,0 6 0,0-6 0,3 7 0,1-4 0,4 1 0,3 3 0,-2 1 0,3 5 0,-4 4 0,1 6 0,0 1 0,-3 5 0,-2-5 0,0-2 0,-3-9 0,2-1 0,1-8 0,0-1 0,0-4 0,2 0 0,2 0 0,8 1 0,5 0 0,5 4 0,5-2 0,2 7 0,-1-4 0,-1 1 0,7 2 0,-14-10 0,4 1 0,-13-7 0,-7 0 0,3 0 0,-4 0 0,0 0 0,0-7 0,-3-1 0,3-4 0,-3-3 0,4 3 0,-1 1 0,1-4 0,-1 7 0,1-3 0,-1 4 0,0 0 0,0 0 0,-3 0 0,-1 0 0,-3-11 0,0 4 0,0-18 0,0 14 0,-4-17 0,-5 13 0,-4-9 0,-5 6 0,1 4 0,1 1 0,0 7 0,4 6 0,-3 3 0,7 4 0,-7 0 0,7 0 0,-3 0 0,4 0 0,-1 0 0,-2 0 0,2 0 0,-2 0 0,2 0 0,1 0 0,-3-3 0,2 2 0,-3-2 0,0 3 0,-1 0 0,-4 0 0,-4 0 0,-2 0 0,1 0 0,1-3 0,4-2 0,4-2 0,-3 2 0,6-5 0,1 5 0,2-5 0,5 2 0,-6 1 0,3 0 0,0 0 0,-5 0 0,0-4 0,-6 3 0,-1-7 0,0 6 0,-4-6 0,-2 2 0,1-3 0,0-1 0,6 5 0,3 1 0,1 4 0,3 3 0,4-2 0,-2-2 0,5 1 0,-6-7 0,3 2 0,-4-4 0,-4 1 0,4-1 0,-7 0 0,6 5 0,-2-4 0,3 7 0,1-3 0,0 4 0,24 3 0,-3 1 0,22 7 0,-10-4 0,0 8 0,0-3 0,5-1 0,1 4 0,6-7 0,-1 3 0,1-4 0,6 0 0,1 0 0,5 0 0,1 0 0,0-4 0,-6 3 0,-1-8 0,-7 8 0,-4-3 0,-7 4 0,-1 0 0,-8-3 0,3 2 0,-4-3 0,0 1 0,0 2 0,-1-3 0,4 1 0,-2 2 0,2-3 0,-7 4 0,-2 0 0,-2 0 0,-1 0 0,3 0 0,1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2552 1 24575,'-27'0'0,"-9"0"0,22 0 0,-16 0 0,13 0 0,-4 0 0,1 0 0,3 0 0,-3 0 0,8 0 0,-3 0 0,3 0 0,-4 0 0,0 0 0,4 0 0,-3 0 0,7 0 0,-7 0 0,7 0 0,-7 0 0,7 0 0,-7 0 0,3 0 0,0 0 0,-3 0 0,7 0 0,-7 0 0,3 0 0,0 0 0,1 0 0,0 0 0,3 0 0,-7 0 0,7 0 0,-7 0 0,7 0 0,-7 0 0,6 0 0,-5 0 0,5 0 0,-6 0 0,0 0 0,-1 0 0,0 0 0,1 0 0,7 0 0,-7 0 0,7 0 0,-7 0 0,7 0 0,-3 0 0,0 0 0,3 0 0,-3 0 0,4 0 0,-5 0 0,4 0 0,-7 0 0,7 0 0,-3 0 0,0 0 0,3 0 0,-7 0 0,7 0 0,-7 0 0,0 0 0,2 0 0,-1 0 0,3 0 0,2 0 0,-2 3 0,4-3 0,-4 4 0,3-4 0,-3 0 0,4 0 0,-1 3 0,-2-3 0,2 4 0,-3-4 0,0 0 0,3 0 0,-3 0 0,4 0 0,0 0 0,-4 0 0,2 3 0,-2-3 0,4 4 0,-4-4 0,3 0 0,-3 0 0,4 3 0,-1-3 0,-2 4 0,2-4 0,-2 3 0,-2-3 0,4 4 0,-3-4 0,0 0 0,3 0 0,-3 0 0,4 3 0,-4-3 0,2 4 0,-2-4 0,4 3 0,0-3 0,-4 4 0,0-1 0,-1-2 0,1 2 0,4-3 0,0 0 0,-8 0 0,6 3 0,-5-2 0,3 2 0,3-3 0,-3 0 0,4 0 0,-4 0 0,2 0 0,-2 0 0,0 0 0,3 0 0,-3 0 0,0 0 0,3 0 0,-3 0 0,0 0 0,3 0 0,-7 0 0,6 0 0,-5 0 0,5 0 0,-6 0 0,7 0 0,-3 0 0,0 0 0,3 0 0,-7 0 0,7 0 0,-3 0 0,0 0 0,3 0 0,-3 0 0,3 0 0,1 0 0,-3 0 0,2 0 0,-3 0 0,4 0 0,0 0 0,-4 0 0,3 0 0,-2 0 0,3 0 0,-1 0 0,-2 0 0,2 0 0,-2 0 0,2 0 0,1 0 0,-3 0 0,2 0 0,-3 0 0,4 0 0,0 0 0,-8 0 0,6 0 0,-5 0 0,7 0 0,0 0 0,-4 0 0,-1 0 0,1 0 0,0 0 0,4 0 0,0 0 0,-5 0 0,4 0 0,-3 0 0,4 0 0,-4 0 0,3 0 0,-3 3 0,0-2 0,2 2 0,-2-3 0,4 0 0,0 0 0,-7 0 0,5 0 0,-6 0 0,8 0 0,-4 0 0,3 0 0,-3 0 0,4 0 0,-4 0 0,2 0 0,-2 0 0,4 0 0,-4 0 0,3 0 0,-3 0 0,4 0 0,-4 0 0,2 0 0,-2 0 0,4 0 0,-4 0 0,3 0 0,-3 0 0,4 0 0,-1 0 0,-2 0 0,2 0 0,-3 0 0,4 0 0,0 0 0,-3 0 0,2 0 0,-3 0 0,4 0 0,0 0 0,-4 0 0,3 0 0,-2 0 0,3 0 0,-1 0 0,-2 0 0,2 0 0,-3 0 0,4 0 0,0 0 0,-3 0 0,1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17 24575,'24'0'0,"1"0"0,-13 0 0,0 0 0,-1 0 0,0 0 0,-3 0 0,3 0 0,0 0 0,-3 0 0,3 0 0,0 0 0,-3 0 0,3 0 0,0 0 0,-3 0 0,7 0 0,-7 0 0,3 0 0,-4 0 0,0 0 0,4 0 0,-3 0 0,3 0 0,-4 0 0,0 0 0,3 0 0,-2 0 0,3 0 0,-4 0 0,3 0 0,-2 0 0,2 0 0,-3 0 0,4 0 0,-3 0 0,2 0 0,-3 0 0,3 0 0,-2 0 0,2 0 0,-2 0 0,2 0 0,-2 0 0,6 0 0,-6 0 0,7 0 0,-7 0 0,3 0 0,0 0 0,-3 0 0,3 0 0,0 0 0,-3 0 0,7 0 0,-7 0 0,6 0 0,-6 0 0,3 0 0,0 0 0,-3 0 0,7 0 0,-7 0 0,7 0 0,-7 0 0,3 0 0,0 0 0,-3 0 0,7 0 0,-7 0 0,3 0 0,-4 0 0,0 0 0,4 0 0,-3 0 0,3 0 0,0 0 0,-3 0 0,7 0 0,-7 0 0,3 0 0,-4 0 0,4 0 0,0 0 0,1 0 0,2 0 0,-6 0 0,3 0 0,-4 0 0,4 0 0,-3 0 0,3 0 0,-4 0 0,1 0 0,6 0 0,-5 0 0,5 0 0,-7 0 0,0 0 0,3 0 0,-2 0 0,2 0 0,1 0 0,-3 0 0,3 0 0,-4 0 0,4 0 0,-3 0 0,3 0 0,-3 0 0,-1 0 0,3 0 0,2 0 0,-1 0 0,0 0 0,-4 0 0,0 0 0,3 0 0,-2 0 0,6-4 0,-6 3 0,7-2 0,-7 3 0,3 0 0,-4 0 0,4 0 0,-3 0 0,3 0 0,0 0 0,-3 0 0,7 0 0,-7 0 0,7 0 0,-7 0 0,3 0 0,0 0 0,-3 0 0,7 0 0,-7 0 0,7 0 0,-7 0 0,3 0 0,-4 0 0,4-4 0,-3 3 0,3-2 0,-4 3 0,0 0 0,3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688 1 24575,'-44'67'0,"1"0"0,-1 0 0,0 0 0,1 0 0,-1 0 0,0 0 0,6-6 0,0-1 0,-7 7 0,-15 24 0,-6 6 0,5-8 0,12-26 0,24-40 0,25-56 0,0-12 0,20-6 0,7-16 0,24 3-492,-24 22 0,2-1 314,0 8 1,1-1 177,5-7 0,0 0 0,26-24 0,-24 27 0,1 0 0,16-18 294,-4 7-294,-9 6 0,-6 11 0,-12 11 0,-5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0 24575,'0'64'0,"0"-8"0,0-13 0,0-6 0,0-10 0,0-5 0,0-12 0,0-3 0,0 0 0,0 3 0,0-2 0,0 2 0,0-3 0,0 4 0,0-3 0,0 3 0,0-4 0,0 0 0,0 7 0,0-6 0,0 6 0,0-3 0,0-3 0,0 3 0,0-4 0,0 0 0,0 3 0,0-2 0,0 2 0,0 1 0,3 0 0,2 9 0,-1 1 0,0 5 0,-4-1 0,0 1 0,0-1 0,0 0 0,0 1 0,0-1 0,0-4 0,0 4 0,0-4 0,0 0 0,0-1 0,-3-5 0,-1-3 0,-1-1 0,-1-4 0,2-3 0,-7-1 0,3-3 0,-6-7 0,9 5 0,-2-5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1087 1008 24575,'-30'0'0,"-2"0"0,10 0 0,-4 0 0,0 0 0,0 0 0,0 3 0,-5 2 0,4 4 0,-4 0 0,5-1 0,0 1 0,4-1 0,-3 0 0,8 0 0,-7 1 0,7-2 0,-8 2 0,8-1 0,-8 0 0,3 0 0,-4 1 0,0-1 0,0 1 0,0 3 0,1-3 0,-1 4 0,-6-5 0,10-3 0,-9-1 0,14-4 0,-7 0 0,7 0 0,0 0 0,6 0 0,4 0 0,3-10 0,1 1 0,3-10 0,0 3 0,0 1 0,0-1 0,0 1 0,0-1 0,3 0 0,1 1 0,4 3 0,-1 1 0,4 4 0,-3 0 0,3 2 0,0-1 0,-3 5 0,7-3 0,-7 1 0,7 2 0,-7-5 0,3 2 0,0-7 0,1 3 0,0-7 0,3 6 0,-6-5 0,6 1 0,-7 2 0,3 0 0,-4 4 0,0 0 0,0 3 0,1-6 0,-5 5 0,1-5 0,-4 0 0,0 2 0,0-10 0,0 5 0,0-17 0,0 2 0,0-14 0,0-3 0,0-5 0,0 6 0,0 1 0,0 11 0,0 6 0,0 9 0,0 3 0,0 6 0,-4 0 0,-7 5 0,2 3 0,-9 0 0,6 0 0,-4 0 0,1 0 0,3 0 0,0 0 0,1 0 0,3 0 0,-3 0 0,4 3 0,0-2 0,0 5 0,-1-2 0,4 3 0,-2 0 0,2 0 0,-3 0 0,-1-3 0,1 2 0,0-5 0,-3 2 0,1-3 0,-1 0 0,3 0 0,-4-4 0,-1 0 0,-4-7 0,0 2 0,0-6 0,0 6 0,0-2 0,4 4 0,-2-1 0,9 1 0,-2-1 0,3 1 0,4 0 0,-4-3 0,4 2 0,0-2 0,0 2 0,0 1 0,3-3 0,1 2 0,0-2 0,3 3 0,-6 0 0,5 0 0,-2-4 0,3 3 0,0-6 0,5-2 0,1-5 0,5-10 0,-4 5 0,9-12 0,-9 11 0,5 0 0,-3 7 0,-8 8 0,3 1 0,-4 7 0,1 1 0,2 3 0,-2 0 0,2 6 0,-6-1 0,-1 8 0,1-1 0,-3 4 0,6 4 0,-6-4 0,3 4 0,-1-4 0,-2-1 0,2 1 0,-3-5 0,4 4 0,-3-4 0,2 5 0,-3 4 0,0-4 0,0 9 0,0-9 0,0 4 0,-3-8 0,-1-1 0,-7-4 0,-1 1 0,0-1 0,-3-3 0,3-1 0,-8-3 0,-2 0 0,-4 0 0,0 4 0,0-3 0,-5 7 0,4-7 0,-4 3 0,9-1 0,6-2 0,1 3 0,7-4 0,-4 0 0,5 0 0,16 15 0,-2-7 0,14 11 0,-5-11 0,0 0 0,-1 0 0,6 4 0,0 0 0,0 5 0,9 0 0,-7 0 0,8 0 0,-4 5 0,0 1 0,6 1 0,-4 2 0,-2-7 0,0 7 0,-10-9 0,4 4 0,-5-9 0,-4 2 0,-1-5 0,-3 2 0,-1-4 0,0 0 0,0 0 0,0 0 0,-3 0 0,2 0 0,-1 3 0,2 2 0,1 3 0,0 1 0,0-1 0,0 1 0,0 4 0,3-7 0,-1 6 0,1-11 0,-4 7 0,1-7 0,-1 3 0,4-4 0,1 0 0,4-2 0,4 2 0,12-6 0,8 7 0,5-7 0,4-1 0,27 4-492,-18-3 0,3-2 463,-15 2 0,0-2 29,5-3 0,-2-2-1,23-1 1,6-15 0,-32 7 0,6-6 0,-18 7 0,-9 1 0,-13 6 983,-1-1-924,-7 1-58,-1 0-1,-3-3 0,0 2 0,-7-3 0,-2 4 0,-6 3 0,-1-3 0,-5 6 0,4-6 0,-7 6 0,2-6 0,-4 2 0,5-3 0,-4-1 0,3-3 0,1 3 0,0-3 0,6 7 0,3-1 0,-3 5 0,6-2 0,-2 3 0,4-3 0,0 2 0,0-5 0,-1 2 0,4-3 0,-9 3 0,7 0 0,-16 1 0,-1-2 0,0-4 0,-12-4 0,12 4 0,-4-8 0,2 8 0,12-2 0,-6 3 0,11 4 0,0 0 0,4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219 0 24575,'0'38'0,"0"-10"0,0 6 0,0-1 0,0 1 0,0 19 0,0-12 0,-9 16 0,2-13 0,-3-6 0,2-8 0,7-12 0,-3 0 0,4-10 0,0 3 0,0-4 0,0 0 0,0 7 0,-4 8 0,-1 4 0,0 9 0,-3-8 0,3 4 0,0-10 0,-2-1 0,6-9 0,-2 0 0,3-4 0,0 0 0,0 3 0,0-2 0,3 10 0,2-1 0,4 9 0,0 4 0,0 2 0,-4 5 0,4 6 0,-4 1 0,1 1 0,-2-2 0,-4-6 0,0-6 0,4 0 0,-3 0 0,3-9 0,-4 7 0,0-12 0,0 3 0,0 0 0,0-4 0,0 4 0,0-4 0,0-5 0,0 4 0,0-7 0,0 6 0,0-6 0,0 11 0,0-6 0,0 12 0,0 1 0,-4 6 0,-1 5 0,-5 0 0,-3-6 0,3 0 0,-2-10 0,4-1 0,0-8 0,0-2 0,1-6 0,0-1 0,-4-3 0,3 0 0,-2 0 0,3 0 0,0 0 0,-4 0 0,3 0 0,-2-3 0,2-1 0,4-3 0,-2 0 0,5 0 0,-6-4 0,7 3 0,-4-7 0,0 4 0,4-5 0,-8 0 0,8 1 0,-4-5 0,4 3 0,0-3 0,0 0 0,0-6 0,0-1 0,0-4 0,0 6 0,0-1 0,0 5 0,0 5 0,0 5 0,0 4 0,0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1105 1 24575,'-31'0'0,"4"0"0,15 0 0,-3 0 0,3 0 0,-4 0 0,0 0 0,4 0 0,1 0 0,4 0 0,0 0 0,-4 0 0,3 0 0,-2 0 0,-1 0 0,-1 0 0,0 0 0,-8 0 0,7 0 0,-12 0 0,8 0 0,1 3 0,1 1 0,7 3 0,-3 0 0,7 0 0,-3-3 0,3 9 0,-3-8 0,0 8 0,0-6 0,-9 5 0,3 0 0,-7 4 0,-1 0 0,-1 5 0,0-3 0,1 3 0,5-9 0,0-1 0,4-4 0,4 0 0,2 0 0,2-3 0,-4 6 0,4-6 0,-6 7 0,5 0 0,-11 5 0,7 5 0,-12 1 0,7 2 0,-7-6 0,8 2 0,2-5 0,3-3 0,1-2 0,0-3 0,3 0 0,-3 0 0,-4-3 0,-2 3 0,-6 1 0,3 4 0,-4 4 0,2 4 0,-7-2 0,8 2 0,0-8 0,2-1 0,10-4 0,-5 1 0,6-4 0,-3-1 0,-4-3 0,3 0 0,-2 0 0,-1 0 0,-1 0 0,-9 4 0,4 0 0,1 4 0,1-4 0,7-1 0,-3 0 0,4-2 0,-1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1 276 24575,'18'-12'0,"-4"0"0,-8 11 0,-2-2 0,6-3 0,-1-3 0,9-7 0,-4 1 0,11-2 0,-8-3 0,9-3 0,-8 1 0,8 1 0,-9 5 0,-1 0 0,-1 3 0,-6 6 0,2 0 0,-4 6 0,0-2 0,3 3 0,-2-3 0,2 2 0,-3-5 0,0 2 0,1 0 0,-1-2 0,3 2 0,-2 0 0,2 1 0,-3 3 0,4 0 0,-4 0 0,4 0 0,-4 0 0,3 0 0,2 0 0,-1 0 0,4 0 0,-7 0 0,7 0 0,-3 0 0,0 0 0,2 0 0,-2 0 0,4 0 0,-4 0 0,3 0 0,-3 0 0,3 0 0,-3 0 0,3 0 0,-7 0 0,7 0 0,-7 0 0,3 0 0,-4 0 0,0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2/20/20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5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1253972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2507943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3761915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5015886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6269858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7523830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8777801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10031773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461" y="3341566"/>
            <a:ext cx="627492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6461" y="2948667"/>
            <a:ext cx="6280547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(click to edit) INTRODUCTION or ABSTRACT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76461" y="7674416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241978" y="3341566"/>
            <a:ext cx="628054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latin typeface="+mn-lt"/>
              </a:defRPr>
            </a:lvl1pPr>
            <a:lvl2pPr marL="1304925" indent="0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241977" y="2948667"/>
            <a:ext cx="6280547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3906500" y="3341566"/>
            <a:ext cx="628650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563293" marR="0" indent="-34290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3906500" y="2948667"/>
            <a:ext cx="6286500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0575984" y="2948667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0572839" y="7709372"/>
            <a:ext cx="627938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0572839" y="7322011"/>
            <a:ext cx="6287661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0575984" y="12921433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ACKNOWLEDGEMENTS  or  CONTACT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576460" y="8094153"/>
            <a:ext cx="627492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1373188" indent="0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6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36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28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86" hasCustomPrompt="1"/>
          </p:nvPr>
        </p:nvSpPr>
        <p:spPr>
          <a:xfrm>
            <a:off x="20572840" y="3341566"/>
            <a:ext cx="628253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87" hasCustomPrompt="1"/>
          </p:nvPr>
        </p:nvSpPr>
        <p:spPr>
          <a:xfrm>
            <a:off x="20572839" y="13303950"/>
            <a:ext cx="627938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81" name="Text Box 14"/>
          <p:cNvSpPr txBox="1">
            <a:spLocks noChangeArrowheads="1"/>
          </p:cNvSpPr>
          <p:nvPr userDrawn="1"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5116" y="3354109"/>
            <a:ext cx="849454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6461" y="2946900"/>
            <a:ext cx="8483204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INTRODUCTION or ABSTRACT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76461" y="9035724"/>
            <a:ext cx="849554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88799" y="8644569"/>
            <a:ext cx="8483203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471422" y="10733346"/>
            <a:ext cx="8482209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471422" y="10309786"/>
            <a:ext cx="848220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476384" y="3378398"/>
            <a:ext cx="8482209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471422" y="2946900"/>
            <a:ext cx="8487172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8372337" y="2946900"/>
            <a:ext cx="8485018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8372337" y="3354109"/>
            <a:ext cx="848501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8372337" y="8628515"/>
            <a:ext cx="8485018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8369192" y="9056044"/>
            <a:ext cx="8488163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8372337" y="12862783"/>
            <a:ext cx="8485018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ACKNOWLEDGEMENTS 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8372337" y="13290312"/>
            <a:ext cx="8488163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0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57150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1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2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sz="36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5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sz="28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4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6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7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2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8308" y="3416455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0789" y="3009246"/>
            <a:ext cx="6280547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INTRODUCTION or ABSTRACT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7812" y="7540814"/>
            <a:ext cx="628650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70293" y="7129339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241977" y="3432806"/>
            <a:ext cx="1295003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241977" y="3009246"/>
            <a:ext cx="12950031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(header)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241977" y="10987984"/>
            <a:ext cx="129500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241977" y="10560455"/>
            <a:ext cx="12950031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0600583" y="3009246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0600583" y="3436775"/>
            <a:ext cx="627938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0600583" y="7159451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0599011" y="7586980"/>
            <a:ext cx="62825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0600583" y="12862784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ACKNOWLEDGEMENTS 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0599011" y="13290312"/>
            <a:ext cx="62825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59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3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sz="36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84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28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85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6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7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8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9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0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1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3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5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6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6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7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8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9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0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1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facebook.com/pages/PosterPresentationscom/217914411419?v=app_4949752878&amp;ref=ts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hyperlink" Target="http://www.facebook.com/pages/PosterPresentationscom/217914411419?v=app_4949752878&amp;ref=ts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hyperlink" Target="http://www.facebook.com/pages/PosterPresentationscom/217914411419?v=app_4949752878&amp;ref=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>
              <a:latin typeface="Trebuchet MS" pitchFamily="34" charset="0"/>
            </a:endParaRPr>
          </a:p>
          <a:p>
            <a:pPr defTabSz="3765639"/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2007 template produces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a 36”x60” professional  poster</a:t>
            </a:r>
            <a:r>
              <a:rPr lang="en-US" sz="1800">
                <a:latin typeface="Trebuchet MS" pitchFamily="34" charset="0"/>
              </a:rPr>
              <a:t>. You</a:t>
            </a:r>
            <a:r>
              <a:rPr lang="en-US" sz="1800" baseline="0">
                <a:latin typeface="Trebuchet MS" pitchFamily="34" charset="0"/>
              </a:rPr>
              <a:t> can u</a:t>
            </a:r>
            <a:r>
              <a:rPr lang="en-US" sz="1800">
                <a:latin typeface="Trebuchet MS" pitchFamily="34" charset="0"/>
              </a:rPr>
              <a:t>se</a:t>
            </a:r>
            <a:r>
              <a:rPr lang="en-US" sz="1800" baseline="0">
                <a:latin typeface="Trebuchet MS" pitchFamily="34" charset="0"/>
              </a:rPr>
              <a:t> it to create your research poster and </a:t>
            </a:r>
            <a:r>
              <a:rPr lang="en-US" sz="1800">
                <a:latin typeface="Trebuchet MS" pitchFamily="34" charset="0"/>
              </a:rPr>
              <a:t>save valuable time placing titles, subtitles,</a:t>
            </a:r>
            <a:r>
              <a:rPr lang="en-US" sz="1800" baseline="0">
                <a:latin typeface="Trebuchet MS" pitchFamily="34" charset="0"/>
              </a:rPr>
              <a:t> text, and graphics</a:t>
            </a:r>
            <a:r>
              <a:rPr lang="en-US" sz="1800">
                <a:latin typeface="Trebuchet MS" pitchFamily="34" charset="0"/>
              </a:rPr>
              <a:t>. </a:t>
            </a:r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To view our template tutorials, go online to </a:t>
            </a: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>
                <a:latin typeface="Trebuchet MS" pitchFamily="34" charset="0"/>
              </a:rPr>
              <a:t>and click on </a:t>
            </a: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When</a:t>
            </a:r>
            <a:r>
              <a:rPr lang="en-US" sz="1800" baseline="0" dirty="0">
                <a:latin typeface="Trebuchet MS" pitchFamily="34" charset="0"/>
              </a:rPr>
              <a:t> you are ready to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aseline="0" dirty="0">
                <a:latin typeface="Trebuchet MS" pitchFamily="34" charset="0"/>
              </a:rPr>
              <a:t> print your poster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en-US" sz="1800" baseline="0" dirty="0">
                <a:latin typeface="Trebuchet MS" pitchFamily="34" charset="0"/>
              </a:rPr>
              <a:t> go online to</a:t>
            </a:r>
            <a:r>
              <a:rPr lang="en-US" sz="2000" baseline="0" dirty="0">
                <a:latin typeface="Trebuchet MS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1800" dirty="0">
                <a:latin typeface="Trebuchet MS" pitchFamily="34" charset="0"/>
              </a:rPr>
            </a:br>
            <a:endParaRPr lang="en-US" sz="1800" dirty="0">
              <a:latin typeface="Trebuchet MS" pitchFamily="34" charset="0"/>
            </a:endParaRPr>
          </a:p>
          <a:p>
            <a:pPr algn="l" defTabSz="3765639"/>
            <a:r>
              <a:rPr lang="en-US" sz="1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>
                <a:latin typeface="Trebuchet MS" pitchFamily="34" charset="0"/>
              </a:rPr>
              <a:t> </a:t>
            </a:r>
            <a:endParaRPr lang="en-US" sz="23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Trebuchet MS" pitchFamily="34" charset="0"/>
              </a:rPr>
              <a:t>To</a:t>
            </a:r>
            <a:r>
              <a:rPr lang="en-US" sz="1800" baseline="0" dirty="0">
                <a:latin typeface="Trebuchet MS" pitchFamily="34" charset="0"/>
              </a:rPr>
              <a:t> add text, c</a:t>
            </a:r>
            <a:r>
              <a:rPr lang="en-US" sz="1800" dirty="0">
                <a:latin typeface="Trebuchet MS" pitchFamily="34" charset="0"/>
              </a:rPr>
              <a:t>lick inside</a:t>
            </a:r>
            <a:r>
              <a:rPr lang="en-US" sz="1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>
              <a:latin typeface="Trebuchet MS" pitchFamily="34" charset="0"/>
            </a:endParaRPr>
          </a:p>
          <a:p>
            <a:pPr defTabSz="376563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0">
                <a:srgbClr val="C99700"/>
              </a:gs>
              <a:gs pos="73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 lvl="0"/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576461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>
                <a:latin typeface="Trebuchet MS" pitchFamily="34" charset="0"/>
              </a:rPr>
            </a:br>
            <a:r>
              <a:rPr lang="en-US" sz="1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Go to the </a:t>
            </a:r>
            <a:r>
              <a:rPr lang="en-US" sz="1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>
                <a:latin typeface="Trebuchet MS" pitchFamily="34" charset="0"/>
              </a:rPr>
            </a:br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This template has four </a:t>
            </a:r>
            <a:r>
              <a:rPr lang="en-US" sz="1800" baseline="0" dirty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column layouts.  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TEXT: </a:t>
            </a:r>
            <a:r>
              <a:rPr lang="en-US" sz="1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PHOTOS: </a:t>
            </a:r>
            <a:r>
              <a:rPr lang="en-US" sz="1800" baseline="0" dirty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>
                <a:latin typeface="Trebuchet MS" pitchFamily="34" charset="0"/>
              </a:rPr>
              <a:t>first</a:t>
            </a:r>
            <a:r>
              <a:rPr lang="en-US" sz="1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TABLES: </a:t>
            </a:r>
            <a:r>
              <a:rPr lang="en-US" sz="1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>
                <a:solidFill>
                  <a:schemeClr val="bg1"/>
                </a:solidFill>
              </a:rPr>
              <a:t> Unit C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</a:t>
            </a:r>
            <a:r>
              <a:rPr lang="en-US" sz="1800" b="1" baseline="0" dirty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28" name="Rounded Rectangle 27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3" name="Picture 32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5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9" y="615971"/>
            <a:ext cx="2761491" cy="1261874"/>
          </a:xfrm>
          <a:prstGeom prst="rect">
            <a:avLst/>
          </a:prstGeom>
        </p:spPr>
      </p:pic>
      <p:sp>
        <p:nvSpPr>
          <p:cNvPr id="37" name="Rectangle 33"/>
          <p:cNvSpPr>
            <a:spLocks noChangeArrowheads="1"/>
          </p:cNvSpPr>
          <p:nvPr userDrawn="1"/>
        </p:nvSpPr>
        <p:spPr bwMode="auto">
          <a:xfrm>
            <a:off x="7241249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8" name="Rectangle 33"/>
          <p:cNvSpPr>
            <a:spLocks noChangeArrowheads="1"/>
          </p:cNvSpPr>
          <p:nvPr userDrawn="1"/>
        </p:nvSpPr>
        <p:spPr bwMode="auto">
          <a:xfrm>
            <a:off x="13906037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9" name="Rectangle 33"/>
          <p:cNvSpPr>
            <a:spLocks noChangeArrowheads="1"/>
          </p:cNvSpPr>
          <p:nvPr userDrawn="1"/>
        </p:nvSpPr>
        <p:spPr bwMode="auto">
          <a:xfrm>
            <a:off x="20570825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38690" y="1611630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2988" y="2628900"/>
            <a:ext cx="26286024" cy="13373100"/>
            <a:chOff x="571500" y="2628900"/>
            <a:chExt cx="26286024" cy="13373100"/>
          </a:xfrm>
        </p:grpSpPr>
        <p:sp>
          <p:nvSpPr>
            <p:cNvPr id="8" name="Rectangle 33"/>
            <p:cNvSpPr>
              <a:spLocks noChangeArrowheads="1"/>
            </p:cNvSpPr>
            <p:nvPr/>
          </p:nvSpPr>
          <p:spPr bwMode="auto">
            <a:xfrm>
              <a:off x="571500" y="2628900"/>
              <a:ext cx="8490857" cy="13373100"/>
            </a:xfrm>
            <a:prstGeom prst="roundRect">
              <a:avLst>
                <a:gd name="adj" fmla="val 298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Rectangle 33"/>
            <p:cNvSpPr>
              <a:spLocks noChangeArrowheads="1"/>
            </p:cNvSpPr>
            <p:nvPr userDrawn="1"/>
          </p:nvSpPr>
          <p:spPr bwMode="auto">
            <a:xfrm>
              <a:off x="9469084" y="2628900"/>
              <a:ext cx="8490857" cy="13373100"/>
            </a:xfrm>
            <a:prstGeom prst="roundRect">
              <a:avLst>
                <a:gd name="adj" fmla="val 298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Rectangle 33"/>
            <p:cNvSpPr>
              <a:spLocks noChangeArrowheads="1"/>
            </p:cNvSpPr>
            <p:nvPr userDrawn="1"/>
          </p:nvSpPr>
          <p:spPr bwMode="auto">
            <a:xfrm>
              <a:off x="18366667" y="2628900"/>
              <a:ext cx="8490857" cy="13373100"/>
            </a:xfrm>
            <a:prstGeom prst="roundRect">
              <a:avLst>
                <a:gd name="adj" fmla="val 298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>
              <a:latin typeface="Trebuchet MS" pitchFamily="34" charset="0"/>
            </a:endParaRPr>
          </a:p>
          <a:p>
            <a:pPr defTabSz="3765639"/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2007 template produces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a 36”x60” professional  poster</a:t>
            </a:r>
            <a:r>
              <a:rPr lang="en-US" sz="1800">
                <a:latin typeface="Trebuchet MS" pitchFamily="34" charset="0"/>
              </a:rPr>
              <a:t>. You</a:t>
            </a:r>
            <a:r>
              <a:rPr lang="en-US" sz="1800" baseline="0">
                <a:latin typeface="Trebuchet MS" pitchFamily="34" charset="0"/>
              </a:rPr>
              <a:t> can u</a:t>
            </a:r>
            <a:r>
              <a:rPr lang="en-US" sz="1800">
                <a:latin typeface="Trebuchet MS" pitchFamily="34" charset="0"/>
              </a:rPr>
              <a:t>se</a:t>
            </a:r>
            <a:r>
              <a:rPr lang="en-US" sz="1800" baseline="0">
                <a:latin typeface="Trebuchet MS" pitchFamily="34" charset="0"/>
              </a:rPr>
              <a:t> it to create your research poster and </a:t>
            </a:r>
            <a:r>
              <a:rPr lang="en-US" sz="1800">
                <a:latin typeface="Trebuchet MS" pitchFamily="34" charset="0"/>
              </a:rPr>
              <a:t>save valuable time placing titles, subtitles,</a:t>
            </a:r>
            <a:r>
              <a:rPr lang="en-US" sz="1800" baseline="0">
                <a:latin typeface="Trebuchet MS" pitchFamily="34" charset="0"/>
              </a:rPr>
              <a:t> text, and graphics</a:t>
            </a:r>
            <a:r>
              <a:rPr lang="en-US" sz="1800">
                <a:latin typeface="Trebuchet MS" pitchFamily="34" charset="0"/>
              </a:rPr>
              <a:t>. </a:t>
            </a:r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To view our template tutorials, go online to </a:t>
            </a: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>
                <a:latin typeface="Trebuchet MS" pitchFamily="34" charset="0"/>
              </a:rPr>
              <a:t>and click on </a:t>
            </a: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When</a:t>
            </a:r>
            <a:r>
              <a:rPr lang="en-US" sz="1800" baseline="0" dirty="0">
                <a:latin typeface="Trebuchet MS" pitchFamily="34" charset="0"/>
              </a:rPr>
              <a:t> you are ready to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aseline="0" dirty="0">
                <a:latin typeface="Trebuchet MS" pitchFamily="34" charset="0"/>
              </a:rPr>
              <a:t> print your poster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en-US" sz="1800" baseline="0" dirty="0">
                <a:latin typeface="Trebuchet MS" pitchFamily="34" charset="0"/>
              </a:rPr>
              <a:t> go online to</a:t>
            </a:r>
            <a:r>
              <a:rPr lang="en-US" sz="2000" baseline="0" dirty="0">
                <a:latin typeface="Trebuchet MS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1800" dirty="0">
                <a:latin typeface="Trebuchet MS" pitchFamily="34" charset="0"/>
              </a:rPr>
            </a:br>
            <a:endParaRPr lang="en-US" sz="1800" dirty="0">
              <a:latin typeface="Trebuchet MS" pitchFamily="34" charset="0"/>
            </a:endParaRPr>
          </a:p>
          <a:p>
            <a:pPr algn="l" defTabSz="3765639"/>
            <a:r>
              <a:rPr lang="en-US" sz="1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>
                <a:latin typeface="Trebuchet MS" pitchFamily="34" charset="0"/>
              </a:rPr>
              <a:t> </a:t>
            </a:r>
            <a:endParaRPr lang="en-US" sz="23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Trebuchet MS" pitchFamily="34" charset="0"/>
              </a:rPr>
              <a:t>To</a:t>
            </a:r>
            <a:r>
              <a:rPr lang="en-US" sz="1800" baseline="0" dirty="0">
                <a:latin typeface="Trebuchet MS" pitchFamily="34" charset="0"/>
              </a:rPr>
              <a:t> add text, c</a:t>
            </a:r>
            <a:r>
              <a:rPr lang="en-US" sz="1800" dirty="0">
                <a:latin typeface="Trebuchet MS" pitchFamily="34" charset="0"/>
              </a:rPr>
              <a:t>lick inside</a:t>
            </a:r>
            <a:r>
              <a:rPr lang="en-US" sz="1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>
              <a:latin typeface="Trebuchet MS" pitchFamily="34" charset="0"/>
            </a:endParaRPr>
          </a:p>
          <a:p>
            <a:pPr defTabSz="376563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38" name="Group 37"/>
          <p:cNvGrpSpPr/>
          <p:nvPr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40" name="Rounded Rectangle 39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41" name="Picture 40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42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>
                <a:latin typeface="Trebuchet MS" pitchFamily="34" charset="0"/>
              </a:rPr>
            </a:br>
            <a:r>
              <a:rPr lang="en-US" sz="1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Go to the </a:t>
            </a:r>
            <a:r>
              <a:rPr lang="en-US" sz="1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>
                <a:latin typeface="Trebuchet MS" pitchFamily="34" charset="0"/>
              </a:rPr>
            </a:br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This template has four </a:t>
            </a:r>
            <a:r>
              <a:rPr lang="en-US" sz="1800" baseline="0" dirty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column layouts.  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TEXT: </a:t>
            </a:r>
            <a:r>
              <a:rPr lang="en-US" sz="1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PHOTOS: </a:t>
            </a:r>
            <a:r>
              <a:rPr lang="en-US" sz="1800" baseline="0" dirty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>
                <a:latin typeface="Trebuchet MS" pitchFamily="34" charset="0"/>
              </a:rPr>
              <a:t>first</a:t>
            </a:r>
            <a:r>
              <a:rPr lang="en-US" sz="1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TABLES: </a:t>
            </a:r>
            <a:r>
              <a:rPr lang="en-US" sz="1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>
                <a:solidFill>
                  <a:schemeClr val="bg1"/>
                </a:solidFill>
              </a:rPr>
              <a:t> Unit C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</a:t>
            </a:r>
            <a:r>
              <a:rPr lang="en-US" sz="1800" b="1" baseline="0" dirty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0">
                <a:srgbClr val="C99700"/>
              </a:gs>
              <a:gs pos="73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 lvl="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615971"/>
            <a:ext cx="2761491" cy="1261874"/>
          </a:xfrm>
          <a:prstGeom prst="rect">
            <a:avLst/>
          </a:prstGeom>
        </p:spPr>
      </p:pic>
      <p:sp>
        <p:nvSpPr>
          <p:cNvPr id="27" name="Text Box 14"/>
          <p:cNvSpPr txBox="1">
            <a:spLocks noChangeArrowheads="1"/>
          </p:cNvSpPr>
          <p:nvPr userDrawn="1"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571500" y="2628900"/>
            <a:ext cx="6286500" cy="13373100"/>
          </a:xfrm>
          <a:prstGeom prst="roundRect">
            <a:avLst>
              <a:gd name="adj" fmla="val 43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98050" y="1611630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7209790" y="2628900"/>
            <a:ext cx="13012420" cy="13373100"/>
          </a:xfrm>
          <a:prstGeom prst="roundRect">
            <a:avLst>
              <a:gd name="adj" fmla="val 227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20574000" y="2628900"/>
            <a:ext cx="6286500" cy="13373100"/>
          </a:xfrm>
          <a:prstGeom prst="roundRect">
            <a:avLst>
              <a:gd name="adj" fmla="val 464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>
              <a:latin typeface="Trebuchet MS" pitchFamily="34" charset="0"/>
            </a:endParaRPr>
          </a:p>
          <a:p>
            <a:pPr defTabSz="3765639"/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2007 template produces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a 36”x60” professional  poster</a:t>
            </a:r>
            <a:r>
              <a:rPr lang="en-US" sz="1800">
                <a:latin typeface="Trebuchet MS" pitchFamily="34" charset="0"/>
              </a:rPr>
              <a:t>. You</a:t>
            </a:r>
            <a:r>
              <a:rPr lang="en-US" sz="1800" baseline="0">
                <a:latin typeface="Trebuchet MS" pitchFamily="34" charset="0"/>
              </a:rPr>
              <a:t> can u</a:t>
            </a:r>
            <a:r>
              <a:rPr lang="en-US" sz="1800">
                <a:latin typeface="Trebuchet MS" pitchFamily="34" charset="0"/>
              </a:rPr>
              <a:t>se</a:t>
            </a:r>
            <a:r>
              <a:rPr lang="en-US" sz="1800" baseline="0">
                <a:latin typeface="Trebuchet MS" pitchFamily="34" charset="0"/>
              </a:rPr>
              <a:t> it to create your research poster and </a:t>
            </a:r>
            <a:r>
              <a:rPr lang="en-US" sz="1800">
                <a:latin typeface="Trebuchet MS" pitchFamily="34" charset="0"/>
              </a:rPr>
              <a:t>save valuable time placing titles, subtitles,</a:t>
            </a:r>
            <a:r>
              <a:rPr lang="en-US" sz="1800" baseline="0">
                <a:latin typeface="Trebuchet MS" pitchFamily="34" charset="0"/>
              </a:rPr>
              <a:t> text, and graphics</a:t>
            </a:r>
            <a:r>
              <a:rPr lang="en-US" sz="1800">
                <a:latin typeface="Trebuchet MS" pitchFamily="34" charset="0"/>
              </a:rPr>
              <a:t>. </a:t>
            </a:r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To view our template tutorials, go online to </a:t>
            </a: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>
                <a:latin typeface="Trebuchet MS" pitchFamily="34" charset="0"/>
              </a:rPr>
              <a:t>and click on </a:t>
            </a: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When</a:t>
            </a:r>
            <a:r>
              <a:rPr lang="en-US" sz="1800" baseline="0" dirty="0">
                <a:latin typeface="Trebuchet MS" pitchFamily="34" charset="0"/>
              </a:rPr>
              <a:t> you are ready to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aseline="0" dirty="0">
                <a:latin typeface="Trebuchet MS" pitchFamily="34" charset="0"/>
              </a:rPr>
              <a:t> print your poster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en-US" sz="1800" baseline="0" dirty="0">
                <a:latin typeface="Trebuchet MS" pitchFamily="34" charset="0"/>
              </a:rPr>
              <a:t> go online to</a:t>
            </a:r>
            <a:r>
              <a:rPr lang="en-US" sz="2000" baseline="0" dirty="0">
                <a:latin typeface="Trebuchet MS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1800" dirty="0">
                <a:latin typeface="Trebuchet MS" pitchFamily="34" charset="0"/>
              </a:rPr>
            </a:br>
            <a:endParaRPr lang="en-US" sz="1800" dirty="0">
              <a:latin typeface="Trebuchet MS" pitchFamily="34" charset="0"/>
            </a:endParaRPr>
          </a:p>
          <a:p>
            <a:pPr algn="l" defTabSz="3765639"/>
            <a:r>
              <a:rPr lang="en-US" sz="1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>
                <a:latin typeface="Trebuchet MS" pitchFamily="34" charset="0"/>
              </a:rPr>
              <a:t> </a:t>
            </a:r>
            <a:endParaRPr lang="en-US" sz="23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Trebuchet MS" pitchFamily="34" charset="0"/>
              </a:rPr>
              <a:t>To</a:t>
            </a:r>
            <a:r>
              <a:rPr lang="en-US" sz="1800" baseline="0" dirty="0">
                <a:latin typeface="Trebuchet MS" pitchFamily="34" charset="0"/>
              </a:rPr>
              <a:t> add text, c</a:t>
            </a:r>
            <a:r>
              <a:rPr lang="en-US" sz="1800" dirty="0">
                <a:latin typeface="Trebuchet MS" pitchFamily="34" charset="0"/>
              </a:rPr>
              <a:t>lick inside</a:t>
            </a:r>
            <a:r>
              <a:rPr lang="en-US" sz="1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>
              <a:latin typeface="Trebuchet MS" pitchFamily="34" charset="0"/>
            </a:endParaRPr>
          </a:p>
          <a:p>
            <a:pPr defTabSz="376563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9" name="Group 28"/>
          <p:cNvGrpSpPr/>
          <p:nvPr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31" name="Rounded Rectangle 30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2" name="Picture 31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>
                <a:latin typeface="Trebuchet MS" pitchFamily="34" charset="0"/>
              </a:rPr>
            </a:br>
            <a:r>
              <a:rPr lang="en-US" sz="1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Go to the </a:t>
            </a:r>
            <a:r>
              <a:rPr lang="en-US" sz="1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>
                <a:latin typeface="Trebuchet MS" pitchFamily="34" charset="0"/>
              </a:rPr>
            </a:br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This template has four </a:t>
            </a:r>
            <a:r>
              <a:rPr lang="en-US" sz="1800" baseline="0" dirty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column layouts.  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TEXT: </a:t>
            </a:r>
            <a:r>
              <a:rPr lang="en-US" sz="1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PHOTOS: </a:t>
            </a:r>
            <a:r>
              <a:rPr lang="en-US" sz="1800" baseline="0" dirty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>
                <a:latin typeface="Trebuchet MS" pitchFamily="34" charset="0"/>
              </a:rPr>
              <a:t>first</a:t>
            </a:r>
            <a:r>
              <a:rPr lang="en-US" sz="1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TABLES: </a:t>
            </a:r>
            <a:r>
              <a:rPr lang="en-US" sz="1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>
                <a:solidFill>
                  <a:schemeClr val="bg1"/>
                </a:solidFill>
              </a:rPr>
              <a:t> Unit C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</a:t>
            </a:r>
            <a:r>
              <a:rPr lang="en-US" sz="1800" b="1" baseline="0" dirty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0">
                <a:srgbClr val="C99700"/>
              </a:gs>
              <a:gs pos="73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 lvl="0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612648"/>
            <a:ext cx="2761491" cy="1261874"/>
          </a:xfrm>
          <a:prstGeom prst="rect">
            <a:avLst/>
          </a:prstGeom>
        </p:spPr>
      </p:pic>
      <p:sp>
        <p:nvSpPr>
          <p:cNvPr id="27" name="Text Box 14"/>
          <p:cNvSpPr txBox="1">
            <a:spLocks noChangeArrowheads="1"/>
          </p:cNvSpPr>
          <p:nvPr userDrawn="1"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.xml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9" Type="http://schemas.openxmlformats.org/officeDocument/2006/relationships/image" Target="../media/image29.jpeg"/><Relationship Id="rId21" Type="http://schemas.openxmlformats.org/officeDocument/2006/relationships/customXml" Target="../ink/ink6.xml"/><Relationship Id="rId34" Type="http://schemas.openxmlformats.org/officeDocument/2006/relationships/image" Target="../media/image24.png"/><Relationship Id="rId42" Type="http://schemas.openxmlformats.org/officeDocument/2006/relationships/image" Target="../media/image32.jpeg"/><Relationship Id="rId47" Type="http://schemas.openxmlformats.org/officeDocument/2006/relationships/image" Target="../media/image37.jpeg"/><Relationship Id="rId50" Type="http://schemas.openxmlformats.org/officeDocument/2006/relationships/chart" Target="../charts/chart1.xml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9" Type="http://schemas.openxmlformats.org/officeDocument/2006/relationships/customXml" Target="../ink/ink10.xml"/><Relationship Id="rId11" Type="http://schemas.openxmlformats.org/officeDocument/2006/relationships/customXml" Target="../ink/ink1.xml"/><Relationship Id="rId24" Type="http://schemas.openxmlformats.org/officeDocument/2006/relationships/image" Target="../media/image19.png"/><Relationship Id="rId32" Type="http://schemas.openxmlformats.org/officeDocument/2006/relationships/customXml" Target="../ink/ink12.xml"/><Relationship Id="rId37" Type="http://schemas.openxmlformats.org/officeDocument/2006/relationships/image" Target="../media/image27.jpeg"/><Relationship Id="rId40" Type="http://schemas.openxmlformats.org/officeDocument/2006/relationships/image" Target="../media/image30.jpeg"/><Relationship Id="rId45" Type="http://schemas.openxmlformats.org/officeDocument/2006/relationships/image" Target="../media/image35.jpeg"/><Relationship Id="rId5" Type="http://schemas.openxmlformats.org/officeDocument/2006/relationships/image" Target="../media/image7.png"/><Relationship Id="rId15" Type="http://schemas.openxmlformats.org/officeDocument/2006/relationships/customXml" Target="../ink/ink3.xml"/><Relationship Id="rId23" Type="http://schemas.openxmlformats.org/officeDocument/2006/relationships/customXml" Target="../ink/ink7.xml"/><Relationship Id="rId28" Type="http://schemas.openxmlformats.org/officeDocument/2006/relationships/image" Target="../media/image21.png"/><Relationship Id="rId36" Type="http://schemas.openxmlformats.org/officeDocument/2006/relationships/image" Target="../media/image26.jpeg"/><Relationship Id="rId49" Type="http://schemas.openxmlformats.org/officeDocument/2006/relationships/image" Target="../media/image39.jpeg"/><Relationship Id="rId10" Type="http://schemas.openxmlformats.org/officeDocument/2006/relationships/image" Target="../media/image12.png"/><Relationship Id="rId19" Type="http://schemas.openxmlformats.org/officeDocument/2006/relationships/customXml" Target="../ink/ink5.xml"/><Relationship Id="rId31" Type="http://schemas.openxmlformats.org/officeDocument/2006/relationships/customXml" Target="../ink/ink11.xml"/><Relationship Id="rId44" Type="http://schemas.openxmlformats.org/officeDocument/2006/relationships/image" Target="../media/image34.jpeg"/><Relationship Id="rId4" Type="http://schemas.openxmlformats.org/officeDocument/2006/relationships/image" Target="../media/image6.png"/><Relationship Id="rId9" Type="http://schemas.openxmlformats.org/officeDocument/2006/relationships/image" Target="../media/image11.tiff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customXml" Target="../ink/ink9.xml"/><Relationship Id="rId30" Type="http://schemas.openxmlformats.org/officeDocument/2006/relationships/image" Target="../media/image22.png"/><Relationship Id="rId35" Type="http://schemas.openxmlformats.org/officeDocument/2006/relationships/image" Target="../media/image25.jpeg"/><Relationship Id="rId43" Type="http://schemas.openxmlformats.org/officeDocument/2006/relationships/image" Target="../media/image33.jpeg"/><Relationship Id="rId48" Type="http://schemas.openxmlformats.org/officeDocument/2006/relationships/image" Target="../media/image38.jpeg"/><Relationship Id="rId8" Type="http://schemas.openxmlformats.org/officeDocument/2006/relationships/image" Target="../media/image10.tiff"/><Relationship Id="rId3" Type="http://schemas.openxmlformats.org/officeDocument/2006/relationships/image" Target="../media/image5.png"/><Relationship Id="rId12" Type="http://schemas.openxmlformats.org/officeDocument/2006/relationships/image" Target="../media/image13.png"/><Relationship Id="rId17" Type="http://schemas.openxmlformats.org/officeDocument/2006/relationships/customXml" Target="../ink/ink4.xml"/><Relationship Id="rId25" Type="http://schemas.openxmlformats.org/officeDocument/2006/relationships/customXml" Target="../ink/ink8.xml"/><Relationship Id="rId33" Type="http://schemas.openxmlformats.org/officeDocument/2006/relationships/image" Target="../media/image23.png"/><Relationship Id="rId38" Type="http://schemas.openxmlformats.org/officeDocument/2006/relationships/image" Target="../media/image28.jpeg"/><Relationship Id="rId46" Type="http://schemas.openxmlformats.org/officeDocument/2006/relationships/image" Target="../media/image36.jpeg"/><Relationship Id="rId20" Type="http://schemas.openxmlformats.org/officeDocument/2006/relationships/image" Target="../media/image17.png"/><Relationship Id="rId41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7735" y="3959736"/>
            <a:ext cx="6294403" cy="2110455"/>
          </a:xfrm>
        </p:spPr>
        <p:txBody>
          <a:bodyPr/>
          <a:lstStyle/>
          <a:p>
            <a:pPr algn="just"/>
            <a:r>
              <a:rPr lang="en-US" sz="2000" dirty="0"/>
              <a:t>Diffuse Intrinsic Pontine Glioma (DIPG) is an </a:t>
            </a:r>
            <a:r>
              <a:rPr lang="en-US" sz="2000" b="1" dirty="0"/>
              <a:t>incurable childhood brainstem tumor, </a:t>
            </a:r>
            <a:r>
              <a:rPr lang="en-US" sz="2000" dirty="0"/>
              <a:t>affecting 200-400 children in the United States per year. Once diagnosed, the </a:t>
            </a:r>
            <a:r>
              <a:rPr lang="en-US" sz="2000" b="1" dirty="0"/>
              <a:t>only known treatment is radiation</a:t>
            </a:r>
            <a:r>
              <a:rPr lang="en-US" sz="2000" dirty="0"/>
              <a:t>, with death occurring in &lt;12 months of initial diagnosis.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5390" y="2936396"/>
            <a:ext cx="6279386" cy="951904"/>
          </a:xfrm>
        </p:spPr>
        <p:txBody>
          <a:bodyPr/>
          <a:lstStyle/>
          <a:p>
            <a:r>
              <a:rPr lang="en-US" sz="2400" dirty="0"/>
              <a:t>Diffuse Intrinsic Pontine Glioma (DIPG)      </a:t>
            </a:r>
          </a:p>
          <a:p>
            <a:r>
              <a:rPr lang="en-US" sz="2400" dirty="0"/>
              <a:t>Background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80599" y="13603457"/>
            <a:ext cx="6281539" cy="474850"/>
          </a:xfrm>
        </p:spPr>
        <p:txBody>
          <a:bodyPr/>
          <a:lstStyle/>
          <a:p>
            <a:r>
              <a:rPr lang="en-US" sz="2400" dirty="0"/>
              <a:t>Hypothesis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7233001" y="2935595"/>
            <a:ext cx="6280547" cy="474850"/>
          </a:xfrm>
        </p:spPr>
        <p:txBody>
          <a:bodyPr/>
          <a:lstStyle/>
          <a:p>
            <a:r>
              <a:rPr lang="en-US" sz="2400" dirty="0"/>
              <a:t>Overarching Goals/Aims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13913862" y="3874862"/>
            <a:ext cx="6286500" cy="1187125"/>
          </a:xfrm>
        </p:spPr>
        <p:txBody>
          <a:bodyPr/>
          <a:lstStyle/>
          <a:p>
            <a:pPr algn="just"/>
            <a:r>
              <a:rPr lang="en-US" sz="2000" dirty="0"/>
              <a:t>TP53 mutant </a:t>
            </a:r>
            <a:r>
              <a:rPr lang="en-US" sz="2000" dirty="0" err="1"/>
              <a:t>hiPSCs</a:t>
            </a:r>
            <a:r>
              <a:rPr lang="en-US" sz="2000" dirty="0"/>
              <a:t> show greater growth during cerebral organoid differentiation phase compared to control cell lines.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3901708" y="2935595"/>
            <a:ext cx="6286500" cy="918049"/>
          </a:xfrm>
        </p:spPr>
        <p:txBody>
          <a:bodyPr/>
          <a:lstStyle/>
          <a:p>
            <a:pPr algn="l"/>
            <a:r>
              <a:rPr lang="en-US" sz="2400" dirty="0"/>
              <a:t>      Analysis of TP53 Mutant Growth in   </a:t>
            </a:r>
          </a:p>
          <a:p>
            <a:pPr algn="l"/>
            <a:r>
              <a:rPr lang="en-US" sz="2400" dirty="0"/>
              <a:t>                    Cerebral Organoid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20581114" y="5423332"/>
            <a:ext cx="6279386" cy="474850"/>
          </a:xfrm>
        </p:spPr>
        <p:txBody>
          <a:bodyPr/>
          <a:lstStyle/>
          <a:p>
            <a:r>
              <a:rPr lang="en-US" sz="2400" dirty="0"/>
              <a:t>Future Directions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20620012" y="8215887"/>
            <a:ext cx="6185421" cy="4141780"/>
          </a:xfrm>
        </p:spPr>
        <p:txBody>
          <a:bodyPr wrap="square" lIns="45720">
            <a:spAutoFit/>
          </a:bodyPr>
          <a:lstStyle/>
          <a:p>
            <a:pPr marL="342900" indent="-342900" algn="just">
              <a:buSzPct val="100000"/>
              <a:buFontTx/>
              <a:buChar char="-"/>
            </a:pPr>
            <a:r>
              <a:rPr lang="en-US" sz="2000" dirty="0" err="1"/>
              <a:t>Yeun</a:t>
            </a:r>
            <a:r>
              <a:rPr lang="en-US" sz="2000" dirty="0"/>
              <a:t> B., </a:t>
            </a:r>
            <a:r>
              <a:rPr lang="en-US" sz="2000" dirty="0" err="1"/>
              <a:t>Knoepfler</a:t>
            </a:r>
            <a:r>
              <a:rPr lang="en-US" sz="2000" dirty="0"/>
              <a:t> P. Histone H3.3. mutations: a variant path to cancer. Cancer Cell, 2013.</a:t>
            </a:r>
          </a:p>
          <a:p>
            <a:pPr marL="342900" indent="-342900" algn="just">
              <a:buSzPct val="100000"/>
              <a:buFontTx/>
              <a:buChar char="-"/>
            </a:pPr>
            <a:r>
              <a:rPr lang="en-US" sz="2000" dirty="0"/>
              <a:t>Chen K., </a:t>
            </a:r>
            <a:r>
              <a:rPr lang="en-US" sz="2000" dirty="0" err="1"/>
              <a:t>Knoepfler</a:t>
            </a:r>
            <a:r>
              <a:rPr lang="en-US" sz="2000" dirty="0"/>
              <a:t> P. To CRISPR and beyond: the evolution of genome editing in stem cells. Reg Med, 2016</a:t>
            </a:r>
          </a:p>
          <a:p>
            <a:pPr marL="342900" indent="-342900" algn="just">
              <a:buSzPct val="100000"/>
              <a:buFontTx/>
              <a:buChar char="-"/>
            </a:pPr>
            <a:r>
              <a:rPr lang="en-US" sz="2000" dirty="0"/>
              <a:t>Lancaster, et al. Cerebral Organoids model human brain development and microcephaly. Nature, 2013</a:t>
            </a:r>
          </a:p>
          <a:p>
            <a:pPr marL="342900" indent="-342900" algn="just">
              <a:buSzPct val="100000"/>
              <a:buFontTx/>
              <a:buChar char="-"/>
            </a:pPr>
            <a:r>
              <a:rPr lang="en-US" sz="2000" dirty="0" err="1"/>
              <a:t>Johung</a:t>
            </a:r>
            <a:r>
              <a:rPr lang="en-US" sz="2000" dirty="0"/>
              <a:t> T., </a:t>
            </a:r>
            <a:r>
              <a:rPr lang="en-US" sz="2000" dirty="0" err="1"/>
              <a:t>Monje</a:t>
            </a:r>
            <a:r>
              <a:rPr lang="en-US" sz="2000" dirty="0"/>
              <a:t> M., Diffuse Intrinsic Pontine Glioma: New Pathophysiological Insights and Emerging Therapy Targets. Current Neuropharmacology, 2017</a:t>
            </a:r>
            <a:r>
              <a:rPr lang="en-US" sz="1800" dirty="0"/>
              <a:t>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20581114" y="7741750"/>
            <a:ext cx="6287661" cy="474850"/>
          </a:xfrm>
        </p:spPr>
        <p:txBody>
          <a:bodyPr/>
          <a:lstStyle/>
          <a:p>
            <a:r>
              <a:rPr lang="en-US" sz="2400" dirty="0"/>
              <a:t>References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/>
          </p:nvPr>
        </p:nvSpPr>
        <p:spPr>
          <a:xfrm>
            <a:off x="20581114" y="12311501"/>
            <a:ext cx="6279386" cy="474850"/>
          </a:xfrm>
        </p:spPr>
        <p:txBody>
          <a:bodyPr/>
          <a:lstStyle/>
          <a:p>
            <a:r>
              <a:rPr lang="en-US" sz="2400" dirty="0"/>
              <a:t>Acknowledgements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96"/>
          </p:nvPr>
        </p:nvSpPr>
        <p:spPr>
          <a:xfrm>
            <a:off x="618673" y="14158198"/>
            <a:ext cx="6217013" cy="1187125"/>
          </a:xfrm>
        </p:spPr>
        <p:txBody>
          <a:bodyPr/>
          <a:lstStyle/>
          <a:p>
            <a:pPr algn="just"/>
            <a:r>
              <a:rPr lang="en-US" sz="2000" b="1" dirty="0"/>
              <a:t>Combined TP53 and H3F3A mutations in human induced pluripotent stem cells (</a:t>
            </a:r>
            <a:r>
              <a:rPr lang="en-US" sz="2000" b="1" dirty="0" err="1"/>
              <a:t>hiPSCs</a:t>
            </a:r>
            <a:r>
              <a:rPr lang="en-US" sz="2000" b="1" dirty="0"/>
              <a:t>) will be a good model for DIPG development.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" name="Picture Placeholder 69" descr="A close up of a map&#10;&#10;Description automatically generated">
            <a:extLst>
              <a:ext uri="{FF2B5EF4-FFF2-40B4-BE49-F238E27FC236}">
                <a16:creationId xmlns:a16="http://schemas.microsoft.com/office/drawing/2014/main" id="{016B408B-8C9E-E045-AEAF-FB3544F0C846}"/>
              </a:ext>
            </a:extLst>
          </p:cNvPr>
          <p:cNvPicPr>
            <a:picLocks noGrp="1" noChangeAspect="1"/>
          </p:cNvPicPr>
          <p:nvPr>
            <p:ph type="pic" sz="quarter" idx="1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8" b="14978"/>
          <a:stretch>
            <a:fillRect/>
          </a:stretch>
        </p:blipFill>
        <p:spPr/>
      </p:pic>
      <p:pic>
        <p:nvPicPr>
          <p:cNvPr id="72" name="Picture Placeholder 71" descr="A close up of a map&#10;&#10;Description automatically generated">
            <a:extLst>
              <a:ext uri="{FF2B5EF4-FFF2-40B4-BE49-F238E27FC236}">
                <a16:creationId xmlns:a16="http://schemas.microsoft.com/office/drawing/2014/main" id="{EC3FF5F4-89A0-F042-ABB6-F9B3D77825A8}"/>
              </a:ext>
            </a:extLst>
          </p:cNvPr>
          <p:cNvPicPr>
            <a:picLocks noGrp="1" noChangeAspect="1"/>
          </p:cNvPicPr>
          <p:nvPr>
            <p:ph type="pic" sz="quarter" idx="12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8" b="14978"/>
          <a:stretch>
            <a:fillRect/>
          </a:stretch>
        </p:blipFill>
        <p:spPr/>
      </p:pic>
      <p:pic>
        <p:nvPicPr>
          <p:cNvPr id="74" name="Picture Placeholder 73" descr="A close up of a map&#10;&#10;Description automatically generated">
            <a:extLst>
              <a:ext uri="{FF2B5EF4-FFF2-40B4-BE49-F238E27FC236}">
                <a16:creationId xmlns:a16="http://schemas.microsoft.com/office/drawing/2014/main" id="{A12F793C-DB09-E04C-819D-27075C4CE341}"/>
              </a:ext>
            </a:extLst>
          </p:cNvPr>
          <p:cNvPicPr>
            <a:picLocks noGrp="1" noChangeAspect="1"/>
          </p:cNvPicPr>
          <p:nvPr>
            <p:ph type="pic" sz="quarter" idx="1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8" b="14978"/>
          <a:stretch>
            <a:fillRect/>
          </a:stretch>
        </p:blipFill>
        <p:spPr/>
      </p:pic>
      <p:pic>
        <p:nvPicPr>
          <p:cNvPr id="104" name="Picture Placeholder 10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CF433EA7-9CFD-B544-880F-51903843F1A3}"/>
              </a:ext>
            </a:extLst>
          </p:cNvPr>
          <p:cNvPicPr>
            <a:picLocks noGrp="1" noChangeAspect="1"/>
          </p:cNvPicPr>
          <p:nvPr>
            <p:ph type="pic" sz="quarter" idx="12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r="8569"/>
          <a:stretch>
            <a:fillRect/>
          </a:stretch>
        </p:blipFill>
        <p:spPr/>
      </p:pic>
      <p:pic>
        <p:nvPicPr>
          <p:cNvPr id="28" name="Picture Placeholder 27" descr="A picture containing tree, bird&#10;&#10;Description automatically generated">
            <a:extLst>
              <a:ext uri="{FF2B5EF4-FFF2-40B4-BE49-F238E27FC236}">
                <a16:creationId xmlns:a16="http://schemas.microsoft.com/office/drawing/2014/main" id="{D9CF18D7-A1AF-C141-AC18-6FFC63DCA91E}"/>
              </a:ext>
            </a:extLst>
          </p:cNvPr>
          <p:cNvPicPr>
            <a:picLocks noGrp="1" noChangeAspect="1"/>
          </p:cNvPicPr>
          <p:nvPr>
            <p:ph type="pic" sz="quarter" idx="12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r="10476"/>
          <a:stretch>
            <a:fillRect/>
          </a:stretch>
        </p:blipFill>
        <p:spPr/>
      </p:pic>
      <p:sp>
        <p:nvSpPr>
          <p:cNvPr id="31" name="Picture Placeholder 30"/>
          <p:cNvSpPr>
            <a:spLocks noGrp="1"/>
          </p:cNvSpPr>
          <p:nvPr>
            <p:ph type="pic" sz="quarter" idx="130"/>
          </p:nvPr>
        </p:nvSpPr>
        <p:spPr/>
      </p:sp>
      <p:sp>
        <p:nvSpPr>
          <p:cNvPr id="32" name="Picture Placeholder 31"/>
          <p:cNvSpPr>
            <a:spLocks noGrp="1"/>
          </p:cNvSpPr>
          <p:nvPr>
            <p:ph type="pic" sz="quarter" idx="131"/>
          </p:nvPr>
        </p:nvSpPr>
        <p:spPr/>
      </p:sp>
      <p:sp>
        <p:nvSpPr>
          <p:cNvPr id="33" name="Picture Placeholder 32"/>
          <p:cNvSpPr>
            <a:spLocks noGrp="1"/>
          </p:cNvSpPr>
          <p:nvPr>
            <p:ph type="pic" sz="quarter" idx="132"/>
          </p:nvPr>
        </p:nvSpPr>
        <p:spPr/>
      </p:sp>
      <p:sp>
        <p:nvSpPr>
          <p:cNvPr id="34" name="Picture Placeholder 33"/>
          <p:cNvSpPr>
            <a:spLocks noGrp="1"/>
          </p:cNvSpPr>
          <p:nvPr>
            <p:ph type="pic" sz="quarter" idx="133"/>
          </p:nvPr>
        </p:nvSpPr>
        <p:spPr/>
      </p:sp>
      <p:sp>
        <p:nvSpPr>
          <p:cNvPr id="35" name="Picture Placeholder 34"/>
          <p:cNvSpPr>
            <a:spLocks noGrp="1"/>
          </p:cNvSpPr>
          <p:nvPr>
            <p:ph type="pic" sz="quarter" idx="134"/>
          </p:nvPr>
        </p:nvSpPr>
        <p:spPr/>
      </p:sp>
      <p:sp>
        <p:nvSpPr>
          <p:cNvPr id="36" name="Text Placeholder 35"/>
          <p:cNvSpPr>
            <a:spLocks noGrp="1"/>
          </p:cNvSpPr>
          <p:nvPr>
            <p:ph type="body" sz="quarter" idx="1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50"/>
          </p:nvPr>
        </p:nvSpPr>
        <p:spPr>
          <a:xfrm>
            <a:off x="3662362" y="902372"/>
            <a:ext cx="20107276" cy="59823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Shering</a:t>
            </a:r>
            <a:r>
              <a:rPr lang="en-US" dirty="0"/>
              <a:t> Torres, Paul </a:t>
            </a:r>
            <a:r>
              <a:rPr lang="en-US" dirty="0" err="1"/>
              <a:t>Knoepfler</a:t>
            </a:r>
            <a:endParaRPr lang="en-US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84"/>
          </p:nvPr>
        </p:nvSpPr>
        <p:spPr>
          <a:xfrm>
            <a:off x="3662362" y="1498500"/>
            <a:ext cx="20107276" cy="886033"/>
          </a:xfrm>
        </p:spPr>
        <p:txBody>
          <a:bodyPr>
            <a:noAutofit/>
          </a:bodyPr>
          <a:lstStyle/>
          <a:p>
            <a:r>
              <a:rPr lang="en-US" sz="2400" dirty="0"/>
              <a:t>University of California, Davis, School of Medicine.</a:t>
            </a:r>
          </a:p>
          <a:p>
            <a:r>
              <a:rPr lang="en-US" sz="2400" dirty="0"/>
              <a:t>Institute for Pediatric Regenerative Medicine. Shriner’s Hospital for Children Northern California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85"/>
          </p:nvPr>
        </p:nvSpPr>
        <p:spPr>
          <a:xfrm>
            <a:off x="3662362" y="231998"/>
            <a:ext cx="20107276" cy="587188"/>
          </a:xfrm>
        </p:spPr>
        <p:txBody>
          <a:bodyPr>
            <a:noAutofit/>
          </a:bodyPr>
          <a:lstStyle/>
          <a:p>
            <a:r>
              <a:rPr lang="en-US" sz="4000" dirty="0"/>
              <a:t>A novel model of pediatric glioma of H3F3A mutant and TP53 mutant cerebral organoids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86"/>
          </p:nvPr>
        </p:nvSpPr>
        <p:spPr>
          <a:xfrm>
            <a:off x="20574852" y="5887647"/>
            <a:ext cx="6230581" cy="1864638"/>
          </a:xfrm>
        </p:spPr>
        <p:txBody>
          <a:bodyPr lIns="45720"/>
          <a:lstStyle/>
          <a:p>
            <a:pPr marL="285750" indent="-285750" algn="just">
              <a:buFontTx/>
              <a:buChar char="-"/>
            </a:pPr>
            <a:r>
              <a:rPr lang="en-US" sz="2000" dirty="0"/>
              <a:t>Analyze the molecular biology of TP53 mutant </a:t>
            </a:r>
            <a:r>
              <a:rPr lang="en-US" sz="2000" dirty="0" err="1"/>
              <a:t>hiPSC</a:t>
            </a:r>
            <a:r>
              <a:rPr lang="en-US" sz="2000" dirty="0"/>
              <a:t> for </a:t>
            </a:r>
            <a:r>
              <a:rPr lang="en-US" sz="2000" b="1" dirty="0"/>
              <a:t>cell cycle, proliferation, apoptosis, differentiation, drug sensitivity,</a:t>
            </a:r>
            <a:r>
              <a:rPr lang="en-US" sz="2000" dirty="0"/>
              <a:t> and expression of </a:t>
            </a:r>
            <a:r>
              <a:rPr lang="en-US" sz="2000" b="1" dirty="0"/>
              <a:t>cancer markers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/>
              <a:t>H3F3A mutation </a:t>
            </a:r>
            <a:r>
              <a:rPr lang="en-US" sz="2000" dirty="0"/>
              <a:t>on </a:t>
            </a:r>
            <a:r>
              <a:rPr lang="en-US" sz="2000" dirty="0" err="1"/>
              <a:t>hiPSC</a:t>
            </a:r>
            <a:endParaRPr lang="en-US" sz="2000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87"/>
          </p:nvPr>
        </p:nvSpPr>
        <p:spPr>
          <a:xfrm>
            <a:off x="20574852" y="12786351"/>
            <a:ext cx="6238475" cy="2910674"/>
          </a:xfrm>
        </p:spPr>
        <p:txBody>
          <a:bodyPr lIns="45720"/>
          <a:lstStyle/>
          <a:p>
            <a:pPr marL="285750" indent="-285750" algn="just">
              <a:buFontTx/>
              <a:buChar char="-"/>
            </a:pPr>
            <a:r>
              <a:rPr lang="en-US" sz="2000" b="1" dirty="0"/>
              <a:t>Clinical and Translational Science Center (CTSC)</a:t>
            </a:r>
            <a:r>
              <a:rPr lang="en-US" sz="2000" dirty="0"/>
              <a:t> for sponsoring the </a:t>
            </a:r>
            <a:r>
              <a:rPr lang="en-US" sz="2000" b="1" dirty="0"/>
              <a:t>TL1 Training Program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/>
              <a:t>Lab colleagues</a:t>
            </a:r>
            <a:r>
              <a:rPr lang="en-US" sz="2000" dirty="0"/>
              <a:t>, especially </a:t>
            </a:r>
            <a:r>
              <a:rPr lang="en-US" sz="2000" b="1" dirty="0"/>
              <a:t>Dr. Magda </a:t>
            </a:r>
            <a:r>
              <a:rPr lang="en-US" sz="2000" b="1" dirty="0" err="1"/>
              <a:t>Cichewicz</a:t>
            </a:r>
            <a:r>
              <a:rPr lang="en-US" sz="2000" dirty="0"/>
              <a:t> for her guidance and willingness to teach me.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/>
              <a:t>Jacob Loeffler</a:t>
            </a:r>
            <a:r>
              <a:rPr lang="en-US" sz="2000" dirty="0"/>
              <a:t>, previous TL1 scholar, for initiating project and completing the first mutation.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/>
              <a:t>Dr. Paul </a:t>
            </a:r>
            <a:r>
              <a:rPr lang="en-US" sz="2000" b="1" dirty="0" err="1"/>
              <a:t>Knoepfler</a:t>
            </a:r>
            <a:r>
              <a:rPr lang="en-US" sz="2000" dirty="0"/>
              <a:t> for continued mentorship </a:t>
            </a:r>
            <a:r>
              <a:rPr lang="en-US" sz="2000"/>
              <a:t>and accepting me </a:t>
            </a:r>
            <a:r>
              <a:rPr lang="en-US" sz="2000" dirty="0"/>
              <a:t>into his laboratory.</a:t>
            </a:r>
          </a:p>
        </p:txBody>
      </p:sp>
      <p:pic>
        <p:nvPicPr>
          <p:cNvPr id="59" name="Picture Placeholder 59">
            <a:extLst>
              <a:ext uri="{FF2B5EF4-FFF2-40B4-BE49-F238E27FC236}">
                <a16:creationId xmlns:a16="http://schemas.microsoft.com/office/drawing/2014/main" id="{42C0AAC8-D4BF-6A49-8B7E-5E72F8D70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838" y="232386"/>
            <a:ext cx="2795662" cy="199051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1B1F619-C8B1-2D48-8AD6-C0B67CA759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151" y="6158720"/>
            <a:ext cx="2494499" cy="2217332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5C04D25-CFAF-6449-BFE2-C50A1288B491}"/>
              </a:ext>
            </a:extLst>
          </p:cNvPr>
          <p:cNvSpPr txBox="1"/>
          <p:nvPr/>
        </p:nvSpPr>
        <p:spPr>
          <a:xfrm>
            <a:off x="4785123" y="8373968"/>
            <a:ext cx="2112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Mathew, </a:t>
            </a:r>
            <a:r>
              <a:rPr lang="en-US" sz="1600" dirty="0" err="1"/>
              <a:t>Rutka</a:t>
            </a:r>
            <a:r>
              <a:rPr lang="en-US" sz="1600" dirty="0"/>
              <a:t>, 2018</a:t>
            </a:r>
          </a:p>
        </p:txBody>
      </p:sp>
      <p:sp>
        <p:nvSpPr>
          <p:cNvPr id="66" name="Text Placeholder 1">
            <a:extLst>
              <a:ext uri="{FF2B5EF4-FFF2-40B4-BE49-F238E27FC236}">
                <a16:creationId xmlns:a16="http://schemas.microsoft.com/office/drawing/2014/main" id="{E9DD8E23-1E2C-B741-B871-ABF4BFF43435}"/>
              </a:ext>
            </a:extLst>
          </p:cNvPr>
          <p:cNvSpPr txBox="1">
            <a:spLocks/>
          </p:cNvSpPr>
          <p:nvPr/>
        </p:nvSpPr>
        <p:spPr>
          <a:xfrm>
            <a:off x="567962" y="5962910"/>
            <a:ext cx="3694820" cy="3033784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9043" indent="-326555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75598" indent="-326555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34809" indent="-359211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96053" indent="-261244" algn="l" defTabSz="25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6896844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50815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404787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658758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/>
              <a:t>Resection is impossible </a:t>
            </a:r>
            <a:r>
              <a:rPr lang="en-US" sz="2000" dirty="0"/>
              <a:t>due to its location and infiltrative growth. </a:t>
            </a:r>
            <a:r>
              <a:rPr lang="en-US" sz="2000" b="1" dirty="0"/>
              <a:t>Chemotherapeutic agents are ineffective</a:t>
            </a:r>
            <a:r>
              <a:rPr lang="en-US" sz="2000" dirty="0"/>
              <a:t> due to poor understanding of underlying molecular and cellular biology, and lack of </a:t>
            </a:r>
            <a:r>
              <a:rPr lang="en-US" sz="2000" i="1" dirty="0"/>
              <a:t>in-vitro</a:t>
            </a:r>
            <a:r>
              <a:rPr lang="en-US" sz="2000" dirty="0"/>
              <a:t> and </a:t>
            </a:r>
            <a:r>
              <a:rPr lang="en-US" sz="2000" i="1" dirty="0"/>
              <a:t>in-vivo </a:t>
            </a:r>
            <a:r>
              <a:rPr lang="en-US" sz="2000" dirty="0"/>
              <a:t>models for testing.</a:t>
            </a:r>
          </a:p>
        </p:txBody>
      </p:sp>
      <p:sp>
        <p:nvSpPr>
          <p:cNvPr id="68" name="Text Placeholder 1">
            <a:extLst>
              <a:ext uri="{FF2B5EF4-FFF2-40B4-BE49-F238E27FC236}">
                <a16:creationId xmlns:a16="http://schemas.microsoft.com/office/drawing/2014/main" id="{B7F12BEF-3346-C240-933B-604ECBADFCBE}"/>
              </a:ext>
            </a:extLst>
          </p:cNvPr>
          <p:cNvSpPr txBox="1">
            <a:spLocks/>
          </p:cNvSpPr>
          <p:nvPr/>
        </p:nvSpPr>
        <p:spPr>
          <a:xfrm>
            <a:off x="4438140" y="9159456"/>
            <a:ext cx="2397502" cy="3341561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9043" indent="-326555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75598" indent="-326555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34809" indent="-359211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96053" indent="-261244" algn="l" defTabSz="25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6896844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50815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404787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658758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In patients with DIPG,  genetic mutations of gain-of-function </a:t>
            </a:r>
            <a:r>
              <a:rPr lang="en-US" sz="2000" b="1" dirty="0"/>
              <a:t>K27M of Histone H3.3 gene (H3F3A) </a:t>
            </a:r>
            <a:r>
              <a:rPr lang="en-US" sz="2000" dirty="0"/>
              <a:t>and loss-of-function </a:t>
            </a:r>
            <a:r>
              <a:rPr lang="en-US" sz="2000" b="1" dirty="0"/>
              <a:t>P53 gene (TP53)</a:t>
            </a:r>
            <a:r>
              <a:rPr lang="en-US" sz="2000" dirty="0"/>
              <a:t> frequently co-occur. 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59307CC8-1F8D-8842-A6A0-C90B7FCF79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673" y="9126942"/>
            <a:ext cx="3849229" cy="3522896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294D5AAF-C5F9-C342-A32E-8D218BF6549B}"/>
              </a:ext>
            </a:extLst>
          </p:cNvPr>
          <p:cNvSpPr txBox="1"/>
          <p:nvPr/>
        </p:nvSpPr>
        <p:spPr>
          <a:xfrm>
            <a:off x="587173" y="12682352"/>
            <a:ext cx="624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Figure 1.</a:t>
            </a:r>
            <a:r>
              <a:rPr lang="en-US" sz="1600" dirty="0"/>
              <a:t> Distribution and characteristics of H3.3-mutated gliomas model. </a:t>
            </a:r>
            <a:r>
              <a:rPr lang="en-US" sz="1600" dirty="0" err="1"/>
              <a:t>Yeun</a:t>
            </a:r>
            <a:r>
              <a:rPr lang="en-US" sz="1600" dirty="0"/>
              <a:t>, </a:t>
            </a:r>
            <a:r>
              <a:rPr lang="en-US" sz="1600" dirty="0" err="1"/>
              <a:t>Kneopfler</a:t>
            </a:r>
            <a:r>
              <a:rPr lang="en-US" sz="1600" dirty="0"/>
              <a:t>, 2013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A773BA8-1991-3541-8D75-2D8B3394C7B0}"/>
              </a:ext>
            </a:extLst>
          </p:cNvPr>
          <p:cNvSpPr/>
          <p:nvPr/>
        </p:nvSpPr>
        <p:spPr>
          <a:xfrm>
            <a:off x="7433778" y="15433167"/>
            <a:ext cx="5964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Figure 4</a:t>
            </a:r>
            <a:r>
              <a:rPr lang="en-US" sz="1600" dirty="0"/>
              <a:t>. Brain organoid development timeline, Lancaster 2013</a:t>
            </a:r>
            <a:r>
              <a:rPr lang="en-US" sz="1100" dirty="0"/>
              <a:t>.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CADA300-B8DD-054A-B676-CF2C5798014B}"/>
              </a:ext>
            </a:extLst>
          </p:cNvPr>
          <p:cNvSpPr txBox="1"/>
          <p:nvPr/>
        </p:nvSpPr>
        <p:spPr>
          <a:xfrm>
            <a:off x="7386845" y="11638486"/>
            <a:ext cx="5964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Figure 3.</a:t>
            </a:r>
            <a:r>
              <a:rPr lang="en-US" sz="1600" dirty="0"/>
              <a:t> CRISPR/Cas9 Schematic. Chen and </a:t>
            </a:r>
            <a:r>
              <a:rPr lang="en-US" sz="1600" dirty="0" err="1"/>
              <a:t>Knoepfler</a:t>
            </a:r>
            <a:r>
              <a:rPr lang="en-US" sz="1600" dirty="0"/>
              <a:t>, 2016.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24F0660-1E0A-204A-9711-088EE8B25C23}"/>
              </a:ext>
            </a:extLst>
          </p:cNvPr>
          <p:cNvSpPr/>
          <p:nvPr/>
        </p:nvSpPr>
        <p:spPr>
          <a:xfrm>
            <a:off x="7255090" y="7293929"/>
            <a:ext cx="62749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(1) </a:t>
            </a:r>
            <a:r>
              <a:rPr lang="en-US" sz="2000" dirty="0"/>
              <a:t>Use CRISPR/Cas9 to introduce </a:t>
            </a:r>
            <a:r>
              <a:rPr lang="en-US" sz="2000" b="1" dirty="0"/>
              <a:t>co-mutations of TP53 and H3F3A </a:t>
            </a:r>
            <a:r>
              <a:rPr lang="en-US" sz="2000" dirty="0"/>
              <a:t>in </a:t>
            </a:r>
            <a:r>
              <a:rPr lang="en-US" sz="2000" dirty="0" err="1"/>
              <a:t>hiPSCs</a:t>
            </a:r>
            <a:r>
              <a:rPr lang="en-US" sz="2000" dirty="0"/>
              <a:t>.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17B4557-39C5-B74F-85A2-73E59D3CBC30}"/>
              </a:ext>
            </a:extLst>
          </p:cNvPr>
          <p:cNvSpPr/>
          <p:nvPr/>
        </p:nvSpPr>
        <p:spPr>
          <a:xfrm>
            <a:off x="7680693" y="6119242"/>
            <a:ext cx="530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Figure 2</a:t>
            </a:r>
            <a:r>
              <a:rPr lang="en-US" sz="1600" dirty="0"/>
              <a:t>. Aims. *includes mock controls – transfected without specific guides. </a:t>
            </a:r>
          </a:p>
        </p:txBody>
      </p:sp>
      <p:sp>
        <p:nvSpPr>
          <p:cNvPr id="118" name="Text Placeholder 6">
            <a:extLst>
              <a:ext uri="{FF2B5EF4-FFF2-40B4-BE49-F238E27FC236}">
                <a16:creationId xmlns:a16="http://schemas.microsoft.com/office/drawing/2014/main" id="{F07DBBF6-E664-1049-89F9-2E715918791E}"/>
              </a:ext>
            </a:extLst>
          </p:cNvPr>
          <p:cNvSpPr txBox="1">
            <a:spLocks/>
          </p:cNvSpPr>
          <p:nvPr/>
        </p:nvSpPr>
        <p:spPr>
          <a:xfrm>
            <a:off x="7255090" y="6754768"/>
            <a:ext cx="6285747" cy="474850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marL="940479" indent="-940479" algn="ctr" defTabSz="2507943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u="non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037704" indent="-783732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34929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88901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42872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96844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50815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404787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658758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Experimental Design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4208DCE-34C8-154E-8F12-F3428D0A6C3B}"/>
              </a:ext>
            </a:extLst>
          </p:cNvPr>
          <p:cNvSpPr/>
          <p:nvPr/>
        </p:nvSpPr>
        <p:spPr>
          <a:xfrm>
            <a:off x="7482377" y="8041146"/>
            <a:ext cx="57730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CRISPR/Cas9: </a:t>
            </a:r>
            <a:r>
              <a:rPr lang="en-US" sz="2000" dirty="0"/>
              <a:t>Cells are transfected with a plasmid that codes for the </a:t>
            </a:r>
            <a:r>
              <a:rPr lang="en-US" sz="2000" b="1" dirty="0"/>
              <a:t>guide RNA</a:t>
            </a:r>
            <a:r>
              <a:rPr lang="en-US" sz="2000" dirty="0"/>
              <a:t>, </a:t>
            </a:r>
            <a:r>
              <a:rPr lang="en-US" sz="2000" b="1" dirty="0"/>
              <a:t>Cas9 protein</a:t>
            </a:r>
            <a:r>
              <a:rPr lang="en-US" sz="2000" dirty="0"/>
              <a:t>, and a selection marker for </a:t>
            </a:r>
            <a:r>
              <a:rPr lang="en-US" sz="2000" b="1" dirty="0"/>
              <a:t>puromycin resistance and/or hygromycin resistance.</a:t>
            </a:r>
            <a:endParaRPr lang="en-US" sz="2000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4EB205B-3D53-B343-A512-2C6CE30FF663}"/>
              </a:ext>
            </a:extLst>
          </p:cNvPr>
          <p:cNvSpPr/>
          <p:nvPr/>
        </p:nvSpPr>
        <p:spPr>
          <a:xfrm>
            <a:off x="7255090" y="12084951"/>
            <a:ext cx="62749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(2) Compare growth </a:t>
            </a:r>
            <a:r>
              <a:rPr lang="en-US" sz="2000" dirty="0"/>
              <a:t> of these mutated </a:t>
            </a:r>
            <a:r>
              <a:rPr lang="en-US" sz="2000" dirty="0" err="1"/>
              <a:t>hiPSCs</a:t>
            </a:r>
            <a:r>
              <a:rPr lang="en-US" sz="2000" dirty="0"/>
              <a:t> in the form of </a:t>
            </a:r>
            <a:r>
              <a:rPr lang="en-US" sz="2000" b="1" dirty="0"/>
              <a:t>cerebral organoids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98FE44-223E-8444-B609-82AB755BD674}"/>
              </a:ext>
            </a:extLst>
          </p:cNvPr>
          <p:cNvGrpSpPr/>
          <p:nvPr/>
        </p:nvGrpSpPr>
        <p:grpSpPr>
          <a:xfrm>
            <a:off x="14011333" y="5185830"/>
            <a:ext cx="5799323" cy="6654202"/>
            <a:chOff x="14047811" y="4970885"/>
            <a:chExt cx="6080778" cy="6992439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585B6CF3-EB16-E649-8B54-D0956DADA04B}"/>
                </a:ext>
              </a:extLst>
            </p:cNvPr>
            <p:cNvSpPr txBox="1"/>
            <p:nvPr/>
          </p:nvSpPr>
          <p:spPr>
            <a:xfrm rot="16200000">
              <a:off x="13748776" y="5785786"/>
              <a:ext cx="967521" cy="368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1">
                      <a:lumMod val="75000"/>
                    </a:schemeClr>
                  </a:solidFill>
                </a:rPr>
                <a:t>Day 10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03CE27C-87E4-D34B-921D-B8A1FC92FD50}"/>
                </a:ext>
              </a:extLst>
            </p:cNvPr>
            <p:cNvSpPr txBox="1"/>
            <p:nvPr/>
          </p:nvSpPr>
          <p:spPr>
            <a:xfrm>
              <a:off x="18441594" y="4989394"/>
              <a:ext cx="1686995" cy="38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>
                      <a:lumMod val="75000"/>
                    </a:schemeClr>
                  </a:solidFill>
                </a:rPr>
                <a:t>TP53 Mutant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9E01184-EA00-054A-A2E7-942EA192D041}"/>
                </a:ext>
              </a:extLst>
            </p:cNvPr>
            <p:cNvSpPr txBox="1"/>
            <p:nvPr/>
          </p:nvSpPr>
          <p:spPr>
            <a:xfrm>
              <a:off x="16337018" y="4985296"/>
              <a:ext cx="2019354" cy="38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>
                      <a:lumMod val="75000"/>
                    </a:schemeClr>
                  </a:solidFill>
                </a:rPr>
                <a:t>Mock Control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722A6D1-EAA4-9C4A-B75E-7D34152608E4}"/>
                </a:ext>
              </a:extLst>
            </p:cNvPr>
            <p:cNvSpPr txBox="1"/>
            <p:nvPr/>
          </p:nvSpPr>
          <p:spPr>
            <a:xfrm>
              <a:off x="14646110" y="4970885"/>
              <a:ext cx="1588210" cy="38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>
                      <a:lumMod val="75000"/>
                    </a:schemeClr>
                  </a:solidFill>
                </a:rPr>
                <a:t>Wild-Type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B289ADA-8093-5243-89C8-9311AE7139CE}"/>
                </a:ext>
              </a:extLst>
            </p:cNvPr>
            <p:cNvSpPr txBox="1"/>
            <p:nvPr/>
          </p:nvSpPr>
          <p:spPr>
            <a:xfrm rot="16200000">
              <a:off x="13748312" y="7036820"/>
              <a:ext cx="967521" cy="368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1">
                      <a:lumMod val="75000"/>
                    </a:schemeClr>
                  </a:solidFill>
                </a:rPr>
                <a:t>Day 15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5DF9296-0962-8445-9093-C900B1ADBE8A}"/>
                </a:ext>
              </a:extLst>
            </p:cNvPr>
            <p:cNvSpPr txBox="1"/>
            <p:nvPr/>
          </p:nvSpPr>
          <p:spPr>
            <a:xfrm rot="16200000">
              <a:off x="13748312" y="8314699"/>
              <a:ext cx="967521" cy="368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1">
                      <a:lumMod val="75000"/>
                    </a:schemeClr>
                  </a:solidFill>
                </a:rPr>
                <a:t>Day 19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B8D303CD-1475-9E45-809C-CA9D775F8192}"/>
                </a:ext>
              </a:extLst>
            </p:cNvPr>
            <p:cNvSpPr txBox="1"/>
            <p:nvPr/>
          </p:nvSpPr>
          <p:spPr>
            <a:xfrm rot="16200000">
              <a:off x="13748312" y="9553592"/>
              <a:ext cx="967521" cy="368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1">
                      <a:lumMod val="75000"/>
                    </a:schemeClr>
                  </a:solidFill>
                </a:rPr>
                <a:t>Day 23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C829811-575C-D445-B25A-84444ED4FEDF}"/>
                </a:ext>
              </a:extLst>
            </p:cNvPr>
            <p:cNvSpPr txBox="1"/>
            <p:nvPr/>
          </p:nvSpPr>
          <p:spPr>
            <a:xfrm rot="16200000">
              <a:off x="13748312" y="10774677"/>
              <a:ext cx="967521" cy="368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1">
                      <a:lumMod val="75000"/>
                    </a:schemeClr>
                  </a:solidFill>
                </a:rPr>
                <a:t>Day 27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AC4BCD6-641D-304C-957A-937BBF4E47D3}"/>
                </a:ext>
              </a:extLst>
            </p:cNvPr>
            <p:cNvSpPr/>
            <p:nvPr/>
          </p:nvSpPr>
          <p:spPr>
            <a:xfrm>
              <a:off x="14408067" y="11607561"/>
              <a:ext cx="4606302" cy="355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Figure 5</a:t>
              </a:r>
              <a:r>
                <a:rPr lang="en-US" sz="1600" dirty="0"/>
                <a:t>. All images taken at 4x magnification </a:t>
              </a: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3BB0D1F-76C3-C549-BE59-C3650CAE9C93}"/>
              </a:ext>
            </a:extLst>
          </p:cNvPr>
          <p:cNvSpPr/>
          <p:nvPr/>
        </p:nvSpPr>
        <p:spPr>
          <a:xfrm>
            <a:off x="14442409" y="15099945"/>
            <a:ext cx="53994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Figure 6</a:t>
            </a:r>
            <a:r>
              <a:rPr lang="en-US" sz="1600" dirty="0"/>
              <a:t>. Area of cerebral organoids standardized to wild-type control.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811DDBD8-F102-A74C-A611-71B8690F26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4722" y="3450386"/>
            <a:ext cx="5339842" cy="2705904"/>
          </a:xfrm>
          <a:prstGeom prst="rect">
            <a:avLst/>
          </a:prstGeom>
        </p:spPr>
      </p:pic>
      <p:pic>
        <p:nvPicPr>
          <p:cNvPr id="114" name="Picture 11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163AC7C7-4C6B-B548-AE05-000F02F5B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737" y="9321312"/>
            <a:ext cx="4393095" cy="2333572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CA05F01-1A6A-A141-A723-04A6F7955F44}"/>
              </a:ext>
            </a:extLst>
          </p:cNvPr>
          <p:cNvGrpSpPr/>
          <p:nvPr/>
        </p:nvGrpSpPr>
        <p:grpSpPr>
          <a:xfrm>
            <a:off x="7651960" y="12772524"/>
            <a:ext cx="5530437" cy="2659873"/>
            <a:chOff x="3067066" y="466344"/>
            <a:chExt cx="6057868" cy="2962656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BCD0F5B-787C-D542-9FDB-DBE7A7710BBF}"/>
                </a:ext>
              </a:extLst>
            </p:cNvPr>
            <p:cNvSpPr txBox="1"/>
            <p:nvPr/>
          </p:nvSpPr>
          <p:spPr>
            <a:xfrm>
              <a:off x="3820886" y="9906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F3E3FA27-564A-6941-8EC0-E7795D127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67066" y="466344"/>
              <a:ext cx="6057868" cy="296265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F6363FE-6B74-7045-A5F2-CE1AF1B4292C}"/>
                    </a:ext>
                  </a:extLst>
                </p14:cNvPr>
                <p14:cNvContentPartPr/>
                <p14:nvPr/>
              </p14:nvContentPartPr>
              <p14:xfrm>
                <a:off x="7907657" y="1055297"/>
                <a:ext cx="971280" cy="994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F6363FE-6B74-7045-A5F2-CE1AF1B4292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38646" y="985136"/>
                  <a:ext cx="1108908" cy="113460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C98EB95-7111-DC41-AA86-42E241DDAFBE}"/>
                </a:ext>
              </a:extLst>
            </p:cNvPr>
            <p:cNvGrpSpPr/>
            <p:nvPr/>
          </p:nvGrpSpPr>
          <p:grpSpPr>
            <a:xfrm>
              <a:off x="7721537" y="828137"/>
              <a:ext cx="1069560" cy="36360"/>
              <a:chOff x="7721537" y="828137"/>
              <a:chExt cx="1069560" cy="36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898758C3-9A8E-2243-89BD-EB10AD118454}"/>
                      </a:ext>
                    </a:extLst>
                  </p14:cNvPr>
                  <p14:cNvContentPartPr/>
                  <p14:nvPr/>
                </p14:nvContentPartPr>
                <p14:xfrm>
                  <a:off x="7784537" y="835697"/>
                  <a:ext cx="1006560" cy="2880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898758C3-9A8E-2243-89BD-EB10AD118454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7715541" y="766097"/>
                    <a:ext cx="1144159" cy="16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0C181E36-E3E2-C149-BE7E-1713CC1381AB}"/>
                      </a:ext>
                    </a:extLst>
                  </p14:cNvPr>
                  <p14:cNvContentPartPr/>
                  <p14:nvPr/>
                </p14:nvContentPartPr>
                <p14:xfrm>
                  <a:off x="7721537" y="828137"/>
                  <a:ext cx="597240" cy="648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0C181E36-E3E2-C149-BE7E-1713CC1381A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7652943" y="761812"/>
                    <a:ext cx="734822" cy="13951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255B549C-533A-664B-987E-2562E2B11011}"/>
                </a:ext>
              </a:extLst>
            </p:cNvPr>
            <p:cNvGrpSpPr/>
            <p:nvPr/>
          </p:nvGrpSpPr>
          <p:grpSpPr>
            <a:xfrm>
              <a:off x="7195577" y="1136297"/>
              <a:ext cx="1599480" cy="826560"/>
              <a:chOff x="7195577" y="1136297"/>
              <a:chExt cx="1599480" cy="826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6309ACCF-3C71-5443-BF0A-F9F3FC1E8576}"/>
                      </a:ext>
                    </a:extLst>
                  </p14:cNvPr>
                  <p14:cNvContentPartPr/>
                  <p14:nvPr/>
                </p14:nvContentPartPr>
                <p14:xfrm>
                  <a:off x="8282777" y="1372097"/>
                  <a:ext cx="271440" cy="40968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6309ACCF-3C71-5443-BF0A-F9F3FC1E8576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8213834" y="1302279"/>
                    <a:ext cx="408933" cy="549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E7337A00-8C45-1246-AF55-752444388218}"/>
                      </a:ext>
                    </a:extLst>
                  </p14:cNvPr>
                  <p14:cNvContentPartPr/>
                  <p14:nvPr/>
                </p14:nvContentPartPr>
                <p14:xfrm>
                  <a:off x="8768057" y="1483697"/>
                  <a:ext cx="27000" cy="34524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E7337A00-8C45-1246-AF55-752444388218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8698572" y="1413526"/>
                    <a:ext cx="165574" cy="4851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3E48724A-CEAE-AA49-BB6F-430D06E109EE}"/>
                      </a:ext>
                    </a:extLst>
                  </p14:cNvPr>
                  <p14:cNvContentPartPr/>
                  <p14:nvPr/>
                </p14:nvContentPartPr>
                <p14:xfrm>
                  <a:off x="7771577" y="1136297"/>
                  <a:ext cx="623160" cy="48168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3E48724A-CEAE-AA49-BB6F-430D06E109E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7702556" y="1066570"/>
                    <a:ext cx="760807" cy="6215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A1C01B87-70F7-DA46-8078-553C75FAE60A}"/>
                      </a:ext>
                    </a:extLst>
                  </p14:cNvPr>
                  <p14:cNvContentPartPr/>
                  <p14:nvPr/>
                </p14:nvContentPartPr>
                <p14:xfrm>
                  <a:off x="8033657" y="1260137"/>
                  <a:ext cx="86760" cy="70272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A1C01B87-70F7-DA46-8078-553C75FAE60A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7964643" y="1189945"/>
                    <a:ext cx="224393" cy="842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537A1DBD-BE20-CA49-BCDA-4B3D808F3B8E}"/>
                      </a:ext>
                    </a:extLst>
                  </p14:cNvPr>
                  <p14:cNvContentPartPr/>
                  <p14:nvPr/>
                </p14:nvContentPartPr>
                <p14:xfrm>
                  <a:off x="7230497" y="1209377"/>
                  <a:ext cx="435960" cy="25272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537A1DBD-BE20-CA49-BCDA-4B3D808F3B8E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7161454" y="1139578"/>
                    <a:ext cx="573652" cy="3927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A3AD8755-2C95-3442-AA3E-D82769D86037}"/>
                      </a:ext>
                    </a:extLst>
                  </p14:cNvPr>
                  <p14:cNvContentPartPr/>
                  <p14:nvPr/>
                </p14:nvContentPartPr>
                <p14:xfrm>
                  <a:off x="7392137" y="1191377"/>
                  <a:ext cx="275040" cy="11088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A3AD8755-2C95-3442-AA3E-D82769D86037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323574" y="1121727"/>
                    <a:ext cx="412560" cy="250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A7DD0EC1-503B-6748-99AC-407A38B20D92}"/>
                      </a:ext>
                    </a:extLst>
                  </p14:cNvPr>
                  <p14:cNvContentPartPr/>
                  <p14:nvPr/>
                </p14:nvContentPartPr>
                <p14:xfrm>
                  <a:off x="7195577" y="1516097"/>
                  <a:ext cx="360" cy="36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A7DD0EC1-503B-6748-99AC-407A38B20D92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7132577" y="1453097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F7277AB0-687F-2E4C-81ED-FD838763AACB}"/>
                      </a:ext>
                    </a:extLst>
                  </p14:cNvPr>
                  <p14:cNvContentPartPr/>
                  <p14:nvPr/>
                </p14:nvContentPartPr>
                <p14:xfrm>
                  <a:off x="8019977" y="1724897"/>
                  <a:ext cx="360" cy="36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F7277AB0-687F-2E4C-81ED-FD838763AACB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7956977" y="1662257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6CB82E02-9EB2-A940-BDFA-F4F05F023F06}"/>
                      </a:ext>
                    </a:extLst>
                  </p14:cNvPr>
                  <p14:cNvContentPartPr/>
                  <p14:nvPr/>
                </p14:nvContentPartPr>
                <p14:xfrm>
                  <a:off x="8003417" y="1604297"/>
                  <a:ext cx="360" cy="36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6CB82E02-9EB2-A940-BDFA-F4F05F023F06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7940417" y="1541657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137" name="Picture 13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3BFA7F3-C797-3148-A2EA-583AC7CB5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7969547" y="1604297"/>
              <a:ext cx="870966" cy="548640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8EAB523E-F5AF-B64D-8EB0-2BE438495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7633965" y="1768268"/>
              <a:ext cx="330898" cy="216795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B610510-C6A1-D347-8FA6-05B6AF051B8F}"/>
                </a:ext>
              </a:extLst>
            </p:cNvPr>
            <p:cNvSpPr txBox="1"/>
            <p:nvPr/>
          </p:nvSpPr>
          <p:spPr>
            <a:xfrm>
              <a:off x="7879032" y="684668"/>
              <a:ext cx="6751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Rotation</a:t>
              </a:r>
            </a:p>
          </p:txBody>
        </p:sp>
      </p:grpSp>
      <p:pic>
        <p:nvPicPr>
          <p:cNvPr id="151" name="Picture 150">
            <a:extLst>
              <a:ext uri="{FF2B5EF4-FFF2-40B4-BE49-F238E27FC236}">
                <a16:creationId xmlns:a16="http://schemas.microsoft.com/office/drawing/2014/main" id="{9718F2E7-14E3-974D-9FF2-E238AE22343A}"/>
              </a:ext>
            </a:extLst>
          </p:cNvPr>
          <p:cNvPicPr>
            <a:picLocks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2409" y="5566048"/>
            <a:ext cx="1819656" cy="118872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0EFA292A-27BC-A548-B1AB-BA8612F7FDBB}"/>
              </a:ext>
            </a:extLst>
          </p:cNvPr>
          <p:cNvPicPr>
            <a:picLocks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7353" y="5572776"/>
            <a:ext cx="1819656" cy="118872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90AB5195-D586-D448-B54F-A466C608E426}"/>
              </a:ext>
            </a:extLst>
          </p:cNvPr>
          <p:cNvPicPr>
            <a:picLocks/>
          </p:cNvPicPr>
          <p:nvPr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0240" y="5565337"/>
            <a:ext cx="1819656" cy="118872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F53B3F60-B854-5D44-B211-7C3E75A57AF5}"/>
              </a:ext>
            </a:extLst>
          </p:cNvPr>
          <p:cNvPicPr>
            <a:picLocks/>
          </p:cNvPicPr>
          <p:nvPr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7353" y="6732821"/>
            <a:ext cx="1819656" cy="118872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AE15E73F-9D47-1149-8BDE-3B77CC6B9B7B}"/>
              </a:ext>
            </a:extLst>
          </p:cNvPr>
          <p:cNvPicPr>
            <a:picLocks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5684" y="6752135"/>
            <a:ext cx="1819656" cy="118872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45D8CC6-6C7C-1D49-8ED0-8737B6781533}"/>
              </a:ext>
            </a:extLst>
          </p:cNvPr>
          <p:cNvPicPr>
            <a:picLocks/>
          </p:cNvPicPr>
          <p:nvPr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7853" y="6752135"/>
            <a:ext cx="1819656" cy="118872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2658FC8A-CCE0-3E44-9FEF-20899AE4AF1C}"/>
              </a:ext>
            </a:extLst>
          </p:cNvPr>
          <p:cNvPicPr>
            <a:picLocks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7697" y="7938222"/>
            <a:ext cx="1819656" cy="118872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ABCEA8B7-D7BC-3F4C-9176-5577CB77999D}"/>
              </a:ext>
            </a:extLst>
          </p:cNvPr>
          <p:cNvPicPr>
            <a:picLocks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0208" y="7935324"/>
            <a:ext cx="1819656" cy="118872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C93099A6-5A4E-BC49-95C2-4F34AC3E5D43}"/>
              </a:ext>
            </a:extLst>
          </p:cNvPr>
          <p:cNvPicPr>
            <a:picLocks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3360" y="7921541"/>
            <a:ext cx="1819656" cy="118872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B86A968F-F394-1645-82EF-33EAAE33F7FA}"/>
              </a:ext>
            </a:extLst>
          </p:cNvPr>
          <p:cNvPicPr>
            <a:picLocks/>
          </p:cNvPicPr>
          <p:nvPr/>
        </p:nvPicPr>
        <p:blipFill>
          <a:blip r:embed="rId4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9705" y="9118513"/>
            <a:ext cx="1819656" cy="118872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007EF763-1734-CB46-98DC-736CB970DE0D}"/>
              </a:ext>
            </a:extLst>
          </p:cNvPr>
          <p:cNvPicPr>
            <a:picLocks/>
          </p:cNvPicPr>
          <p:nvPr/>
        </p:nvPicPr>
        <p:blipFill>
          <a:blip r:embed="rId4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3081" y="9127780"/>
            <a:ext cx="1819656" cy="118872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73E31BD7-85C5-AA4E-9C67-41FD3E65D01F}"/>
              </a:ext>
            </a:extLst>
          </p:cNvPr>
          <p:cNvPicPr>
            <a:picLocks/>
          </p:cNvPicPr>
          <p:nvPr/>
        </p:nvPicPr>
        <p:blipFill>
          <a:blip r:embed="rId4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3360" y="9105706"/>
            <a:ext cx="1819656" cy="118872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979C4678-75C3-0B49-9DBA-E71E4181B4AE}"/>
              </a:ext>
            </a:extLst>
          </p:cNvPr>
          <p:cNvPicPr>
            <a:picLocks/>
          </p:cNvPicPr>
          <p:nvPr/>
        </p:nvPicPr>
        <p:blipFill>
          <a:blip r:embed="rId4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3360" y="10296246"/>
            <a:ext cx="1819656" cy="118872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13C9A468-B38C-884F-BD10-1BBB1FB3ED5E}"/>
              </a:ext>
            </a:extLst>
          </p:cNvPr>
          <p:cNvPicPr>
            <a:picLocks/>
          </p:cNvPicPr>
          <p:nvPr/>
        </p:nvPicPr>
        <p:blipFill>
          <a:blip r:embed="rId4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1835" y="10296246"/>
            <a:ext cx="1819656" cy="118872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782705BD-0B2C-734B-9FD4-F718763FE2DD}"/>
              </a:ext>
            </a:extLst>
          </p:cNvPr>
          <p:cNvPicPr>
            <a:picLocks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0677" y="10289871"/>
            <a:ext cx="1819656" cy="1188720"/>
          </a:xfrm>
          <a:prstGeom prst="rect">
            <a:avLst/>
          </a:prstGeom>
        </p:spPr>
      </p:pic>
      <p:graphicFrame>
        <p:nvGraphicFramePr>
          <p:cNvPr id="166" name="Chart 165">
            <a:extLst>
              <a:ext uri="{FF2B5EF4-FFF2-40B4-BE49-F238E27FC236}">
                <a16:creationId xmlns:a16="http://schemas.microsoft.com/office/drawing/2014/main" id="{287DF17C-F3D6-7B46-8AEE-AB3EAB3C67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91017"/>
              </p:ext>
            </p:extLst>
          </p:nvPr>
        </p:nvGraphicFramePr>
        <p:xfrm>
          <a:off x="14362799" y="12167485"/>
          <a:ext cx="5399459" cy="289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:a16="http://schemas.microsoft.com/office/drawing/2014/main" id="{2446E506-A086-C341-8EBE-E238420DCC5C}"/>
              </a:ext>
            </a:extLst>
          </p:cNvPr>
          <p:cNvSpPr/>
          <p:nvPr/>
        </p:nvSpPr>
        <p:spPr>
          <a:xfrm>
            <a:off x="20574852" y="3470700"/>
            <a:ext cx="6254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Larger sizes of TP53 mutant </a:t>
            </a:r>
            <a:r>
              <a:rPr lang="en-US" sz="2000" dirty="0" err="1"/>
              <a:t>hiPSC</a:t>
            </a:r>
            <a:r>
              <a:rPr lang="en-US" sz="2000" dirty="0"/>
              <a:t> of cerebral organoids compared to its non-mutated  counterparts may show early signs of our intended model formation – we plan to </a:t>
            </a:r>
            <a:r>
              <a:rPr lang="en-US" sz="2000" b="1" dirty="0"/>
              <a:t>develop an </a:t>
            </a:r>
            <a:r>
              <a:rPr lang="en-US" sz="2000" b="1" i="1" dirty="0"/>
              <a:t>in-vitro</a:t>
            </a:r>
            <a:r>
              <a:rPr lang="en-US" sz="2000" b="1" dirty="0"/>
              <a:t> 3D model for DIPG</a:t>
            </a:r>
            <a:r>
              <a:rPr lang="en-US" sz="2000" dirty="0"/>
              <a:t> which can serve as a research tool.</a:t>
            </a:r>
          </a:p>
        </p:txBody>
      </p:sp>
      <p:sp>
        <p:nvSpPr>
          <p:cNvPr id="167" name="Text Placeholder 9">
            <a:extLst>
              <a:ext uri="{FF2B5EF4-FFF2-40B4-BE49-F238E27FC236}">
                <a16:creationId xmlns:a16="http://schemas.microsoft.com/office/drawing/2014/main" id="{4214DB74-4254-1840-8E54-7FF9424D2CD9}"/>
              </a:ext>
            </a:extLst>
          </p:cNvPr>
          <p:cNvSpPr txBox="1">
            <a:spLocks/>
          </p:cNvSpPr>
          <p:nvPr/>
        </p:nvSpPr>
        <p:spPr>
          <a:xfrm>
            <a:off x="20581114" y="2934654"/>
            <a:ext cx="6279386" cy="474850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marL="940479" indent="-940479" algn="ctr" defTabSz="2507943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u="non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037704" indent="-783732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34929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88901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42872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96844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50815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404787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658758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13239451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Presentations.com-36x60-Template-V3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3 Column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PosterPresentations.com-36x60-Template-V3</Template>
  <TotalTime>1827</TotalTime>
  <Words>620</Words>
  <Application>Microsoft Macintosh PowerPoint</Application>
  <PresentationFormat>Custom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Trebuchet MS</vt:lpstr>
      <vt:lpstr>PosterPresentations.com-36x60-Template-V3</vt:lpstr>
      <vt:lpstr>1_Classic 3 Columns</vt:lpstr>
      <vt:lpstr>Classic - Wide Center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cp:lastModifiedBy>Shering Torres</cp:lastModifiedBy>
  <cp:revision>189</cp:revision>
  <dcterms:created xsi:type="dcterms:W3CDTF">2012-02-06T18:46:22Z</dcterms:created>
  <dcterms:modified xsi:type="dcterms:W3CDTF">2020-02-20T19:34:40Z</dcterms:modified>
</cp:coreProperties>
</file>