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60" r:id="rId4"/>
  </p:sldIdLst>
  <p:sldSz cx="274320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9">
          <p15:clr>
            <a:srgbClr val="A4A3A4"/>
          </p15:clr>
        </p15:guide>
        <p15:guide id="2" orient="horz" pos="144">
          <p15:clr>
            <a:srgbClr val="A4A3A4"/>
          </p15:clr>
        </p15:guide>
        <p15:guide id="3" orient="horz" pos="10080">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2855"/>
    <a:srgbClr val="C99700"/>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30" autoAdjust="0"/>
    <p:restoredTop sz="94211" autoAdjust="0"/>
  </p:normalViewPr>
  <p:slideViewPr>
    <p:cSldViewPr snapToGrid="0" snapToObjects="1" showGuides="1">
      <p:cViewPr>
        <p:scale>
          <a:sx n="71" d="100"/>
          <a:sy n="71" d="100"/>
        </p:scale>
        <p:origin x="3080" y="-3336"/>
      </p:cViewPr>
      <p:guideLst>
        <p:guide orient="horz" pos="1659"/>
        <p:guide orient="horz" pos="144"/>
        <p:guide orient="horz" pos="10080"/>
        <p:guide orient="horz"/>
        <p:guide pos="363"/>
        <p:guide pos="16918"/>
      </p:guideLst>
    </p:cSldViewPr>
  </p:slideViewPr>
  <p:outlineViewPr>
    <p:cViewPr>
      <p:scale>
        <a:sx n="33" d="100"/>
        <a:sy n="33" d="100"/>
      </p:scale>
      <p:origin x="0" y="0"/>
    </p:cViewPr>
  </p:outlineViewPr>
  <p:notesTextViewPr>
    <p:cViewPr>
      <p:scale>
        <a:sx n="100" d="100"/>
        <a:sy n="100" d="100"/>
      </p:scale>
      <p:origin x="0" y="-8"/>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commentAuthors" Target="commentAuthors.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 Id="rId3"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Patient</a:t>
            </a:r>
            <a:r>
              <a:rPr lang="en-US" baseline="0"/>
              <a:t> #2</a:t>
            </a:r>
            <a:endParaRPr 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Intial</c:v>
                </c:pt>
              </c:strCache>
            </c:strRef>
          </c:tx>
          <c:spPr>
            <a:solidFill>
              <a:schemeClr val="accent1"/>
            </a:solidFill>
            <a:ln>
              <a:noFill/>
            </a:ln>
            <a:effectLst/>
          </c:spPr>
          <c:invertIfNegative val="0"/>
          <c:cat>
            <c:strRef>
              <c:f>Sheet1!$A$2:$A$5</c:f>
              <c:strCache>
                <c:ptCount val="3"/>
                <c:pt idx="0">
                  <c:v>Pain</c:v>
                </c:pt>
                <c:pt idx="1">
                  <c:v>QOL Interference </c:v>
                </c:pt>
                <c:pt idx="2">
                  <c:v>Functional Impairement</c:v>
                </c:pt>
              </c:strCache>
            </c:strRef>
          </c:cat>
          <c:val>
            <c:numRef>
              <c:f>Sheet1!$B$2:$B$5</c:f>
              <c:numCache>
                <c:formatCode>General</c:formatCode>
                <c:ptCount val="4"/>
                <c:pt idx="0">
                  <c:v>7.0</c:v>
                </c:pt>
                <c:pt idx="1">
                  <c:v>6.0</c:v>
                </c:pt>
                <c:pt idx="2">
                  <c:v>7.0</c:v>
                </c:pt>
              </c:numCache>
            </c:numRef>
          </c:val>
        </c:ser>
        <c:ser>
          <c:idx val="1"/>
          <c:order val="1"/>
          <c:tx>
            <c:strRef>
              <c:f>Sheet1!$C$1</c:f>
              <c:strCache>
                <c:ptCount val="1"/>
                <c:pt idx="0">
                  <c:v>6 months Later</c:v>
                </c:pt>
              </c:strCache>
            </c:strRef>
          </c:tx>
          <c:spPr>
            <a:solidFill>
              <a:schemeClr val="accent2"/>
            </a:solidFill>
            <a:ln>
              <a:noFill/>
            </a:ln>
            <a:effectLst/>
          </c:spPr>
          <c:invertIfNegative val="0"/>
          <c:cat>
            <c:strRef>
              <c:f>Sheet1!$A$2:$A$5</c:f>
              <c:strCache>
                <c:ptCount val="3"/>
                <c:pt idx="0">
                  <c:v>Pain</c:v>
                </c:pt>
                <c:pt idx="1">
                  <c:v>QOL Interference </c:v>
                </c:pt>
                <c:pt idx="2">
                  <c:v>Functional Impairement</c:v>
                </c:pt>
              </c:strCache>
            </c:strRef>
          </c:cat>
          <c:val>
            <c:numRef>
              <c:f>Sheet1!$C$2:$C$5</c:f>
              <c:numCache>
                <c:formatCode>General</c:formatCode>
                <c:ptCount val="4"/>
                <c:pt idx="0">
                  <c:v>4.0</c:v>
                </c:pt>
                <c:pt idx="1">
                  <c:v>3.0</c:v>
                </c:pt>
                <c:pt idx="2">
                  <c:v>3.0</c:v>
                </c:pt>
              </c:numCache>
            </c:numRef>
          </c:val>
        </c:ser>
        <c:dLbls>
          <c:showLegendKey val="0"/>
          <c:showVal val="0"/>
          <c:showCatName val="0"/>
          <c:showSerName val="0"/>
          <c:showPercent val="0"/>
          <c:showBubbleSize val="0"/>
        </c:dLbls>
        <c:gapWidth val="150"/>
        <c:axId val="2123608064"/>
        <c:axId val="2123614192"/>
      </c:barChart>
      <c:catAx>
        <c:axId val="2123608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23614192"/>
        <c:crosses val="autoZero"/>
        <c:auto val="1"/>
        <c:lblAlgn val="ctr"/>
        <c:lblOffset val="100"/>
        <c:noMultiLvlLbl val="0"/>
      </c:catAx>
      <c:valAx>
        <c:axId val="21236141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2360806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Patient</a:t>
            </a:r>
            <a:r>
              <a:rPr lang="en-US" baseline="0"/>
              <a:t> #1</a:t>
            </a:r>
            <a:endParaRPr 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Intial</c:v>
                </c:pt>
              </c:strCache>
            </c:strRef>
          </c:tx>
          <c:spPr>
            <a:solidFill>
              <a:schemeClr val="accent1"/>
            </a:solidFill>
            <a:ln>
              <a:noFill/>
            </a:ln>
            <a:effectLst/>
          </c:spPr>
          <c:invertIfNegative val="0"/>
          <c:cat>
            <c:strRef>
              <c:f>Sheet1!$A$2:$A$5</c:f>
              <c:strCache>
                <c:ptCount val="3"/>
                <c:pt idx="0">
                  <c:v>Pain</c:v>
                </c:pt>
                <c:pt idx="1">
                  <c:v>QOL Interference </c:v>
                </c:pt>
                <c:pt idx="2">
                  <c:v>Functional Impairement</c:v>
                </c:pt>
              </c:strCache>
            </c:strRef>
          </c:cat>
          <c:val>
            <c:numRef>
              <c:f>Sheet1!$B$2:$B$5</c:f>
              <c:numCache>
                <c:formatCode>General</c:formatCode>
                <c:ptCount val="4"/>
                <c:pt idx="0">
                  <c:v>5.0</c:v>
                </c:pt>
                <c:pt idx="1">
                  <c:v>10.0</c:v>
                </c:pt>
                <c:pt idx="2">
                  <c:v>10.0</c:v>
                </c:pt>
              </c:numCache>
            </c:numRef>
          </c:val>
        </c:ser>
        <c:ser>
          <c:idx val="1"/>
          <c:order val="1"/>
          <c:tx>
            <c:strRef>
              <c:f>Sheet1!$C$1</c:f>
              <c:strCache>
                <c:ptCount val="1"/>
                <c:pt idx="0">
                  <c:v>6 months Later</c:v>
                </c:pt>
              </c:strCache>
            </c:strRef>
          </c:tx>
          <c:spPr>
            <a:solidFill>
              <a:schemeClr val="accent2"/>
            </a:solidFill>
            <a:ln>
              <a:noFill/>
            </a:ln>
            <a:effectLst/>
          </c:spPr>
          <c:invertIfNegative val="0"/>
          <c:cat>
            <c:strRef>
              <c:f>Sheet1!$A$2:$A$5</c:f>
              <c:strCache>
                <c:ptCount val="3"/>
                <c:pt idx="0">
                  <c:v>Pain</c:v>
                </c:pt>
                <c:pt idx="1">
                  <c:v>QOL Interference </c:v>
                </c:pt>
                <c:pt idx="2">
                  <c:v>Functional Impairement</c:v>
                </c:pt>
              </c:strCache>
            </c:strRef>
          </c:cat>
          <c:val>
            <c:numRef>
              <c:f>Sheet1!$C$2:$C$5</c:f>
              <c:numCache>
                <c:formatCode>General</c:formatCode>
                <c:ptCount val="4"/>
                <c:pt idx="0">
                  <c:v>3.0</c:v>
                </c:pt>
                <c:pt idx="1">
                  <c:v>3.0</c:v>
                </c:pt>
                <c:pt idx="2">
                  <c:v>6.0</c:v>
                </c:pt>
              </c:numCache>
            </c:numRef>
          </c:val>
        </c:ser>
        <c:dLbls>
          <c:showLegendKey val="0"/>
          <c:showVal val="0"/>
          <c:showCatName val="0"/>
          <c:showSerName val="0"/>
          <c:showPercent val="0"/>
          <c:showBubbleSize val="0"/>
        </c:dLbls>
        <c:gapWidth val="150"/>
        <c:axId val="2111425424"/>
        <c:axId val="2111428784"/>
      </c:barChart>
      <c:catAx>
        <c:axId val="2111425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11428784"/>
        <c:crosses val="autoZero"/>
        <c:auto val="1"/>
        <c:lblAlgn val="ctr"/>
        <c:lblOffset val="100"/>
        <c:noMultiLvlLbl val="0"/>
      </c:catAx>
      <c:valAx>
        <c:axId val="21114287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1142542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Patient</a:t>
            </a:r>
            <a:r>
              <a:rPr lang="en-US" baseline="0"/>
              <a:t> #3</a:t>
            </a:r>
            <a:endParaRPr 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Intial</c:v>
                </c:pt>
              </c:strCache>
            </c:strRef>
          </c:tx>
          <c:spPr>
            <a:solidFill>
              <a:schemeClr val="accent1"/>
            </a:solidFill>
            <a:ln>
              <a:noFill/>
            </a:ln>
            <a:effectLst/>
          </c:spPr>
          <c:invertIfNegative val="0"/>
          <c:cat>
            <c:strRef>
              <c:f>Sheet1!$A$2:$A$5</c:f>
              <c:strCache>
                <c:ptCount val="3"/>
                <c:pt idx="0">
                  <c:v>Pain</c:v>
                </c:pt>
                <c:pt idx="1">
                  <c:v>QOL Interference </c:v>
                </c:pt>
                <c:pt idx="2">
                  <c:v>Functional Impairement</c:v>
                </c:pt>
              </c:strCache>
            </c:strRef>
          </c:cat>
          <c:val>
            <c:numRef>
              <c:f>Sheet1!$B$2:$B$5</c:f>
              <c:numCache>
                <c:formatCode>General</c:formatCode>
                <c:ptCount val="4"/>
                <c:pt idx="0">
                  <c:v>4.0</c:v>
                </c:pt>
                <c:pt idx="1">
                  <c:v>10.0</c:v>
                </c:pt>
                <c:pt idx="2">
                  <c:v>10.0</c:v>
                </c:pt>
              </c:numCache>
            </c:numRef>
          </c:val>
        </c:ser>
        <c:ser>
          <c:idx val="1"/>
          <c:order val="1"/>
          <c:tx>
            <c:strRef>
              <c:f>Sheet1!$C$1</c:f>
              <c:strCache>
                <c:ptCount val="1"/>
                <c:pt idx="0">
                  <c:v>6 months Later</c:v>
                </c:pt>
              </c:strCache>
            </c:strRef>
          </c:tx>
          <c:spPr>
            <a:solidFill>
              <a:schemeClr val="accent2"/>
            </a:solidFill>
            <a:ln>
              <a:noFill/>
            </a:ln>
            <a:effectLst/>
          </c:spPr>
          <c:invertIfNegative val="0"/>
          <c:cat>
            <c:strRef>
              <c:f>Sheet1!$A$2:$A$5</c:f>
              <c:strCache>
                <c:ptCount val="3"/>
                <c:pt idx="0">
                  <c:v>Pain</c:v>
                </c:pt>
                <c:pt idx="1">
                  <c:v>QOL Interference </c:v>
                </c:pt>
                <c:pt idx="2">
                  <c:v>Functional Impairement</c:v>
                </c:pt>
              </c:strCache>
            </c:strRef>
          </c:cat>
          <c:val>
            <c:numRef>
              <c:f>Sheet1!$C$2:$C$5</c:f>
              <c:numCache>
                <c:formatCode>General</c:formatCode>
                <c:ptCount val="4"/>
                <c:pt idx="0">
                  <c:v>1.0</c:v>
                </c:pt>
                <c:pt idx="1">
                  <c:v>0.1</c:v>
                </c:pt>
                <c:pt idx="2">
                  <c:v>1.0</c:v>
                </c:pt>
              </c:numCache>
            </c:numRef>
          </c:val>
        </c:ser>
        <c:dLbls>
          <c:showLegendKey val="0"/>
          <c:showVal val="0"/>
          <c:showCatName val="0"/>
          <c:showSerName val="0"/>
          <c:showPercent val="0"/>
          <c:showBubbleSize val="0"/>
        </c:dLbls>
        <c:gapWidth val="150"/>
        <c:axId val="2111147472"/>
        <c:axId val="2111150832"/>
      </c:barChart>
      <c:catAx>
        <c:axId val="2111147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11150832"/>
        <c:crosses val="autoZero"/>
        <c:auto val="1"/>
        <c:lblAlgn val="ctr"/>
        <c:lblOffset val="100"/>
        <c:noMultiLvlLbl val="0"/>
      </c:catAx>
      <c:valAx>
        <c:axId val="21111508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1114747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Morphine Equivalent Starting Dose </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Morphine Equivalent </c:v>
                </c:pt>
              </c:strCache>
            </c:strRef>
          </c:tx>
          <c:spPr>
            <a:pattFill prst="wdUpDiag">
              <a:fgClr>
                <a:schemeClr val="accent1"/>
              </a:fgClr>
              <a:bgClr>
                <a:schemeClr val="bg1"/>
              </a:bgClr>
            </a:pattFill>
            <a:ln>
              <a:solidFill>
                <a:schemeClr val="accent1"/>
              </a:solidFill>
            </a:ln>
            <a:effectLst/>
          </c:spPr>
          <c:invertIfNegative val="0"/>
          <c:cat>
            <c:strRef>
              <c:f>Sheet1!$A$2:$A$5</c:f>
              <c:strCache>
                <c:ptCount val="3"/>
                <c:pt idx="0">
                  <c:v>Patient 1</c:v>
                </c:pt>
                <c:pt idx="1">
                  <c:v>Patient 2</c:v>
                </c:pt>
                <c:pt idx="2">
                  <c:v>Patient 3</c:v>
                </c:pt>
              </c:strCache>
            </c:strRef>
          </c:cat>
          <c:val>
            <c:numRef>
              <c:f>Sheet1!$B$2:$B$5</c:f>
              <c:numCache>
                <c:formatCode>General</c:formatCode>
                <c:ptCount val="4"/>
                <c:pt idx="0">
                  <c:v>130.0</c:v>
                </c:pt>
                <c:pt idx="1">
                  <c:v>150.0</c:v>
                </c:pt>
                <c:pt idx="2">
                  <c:v>230.0</c:v>
                </c:pt>
              </c:numCache>
            </c:numRef>
          </c:val>
        </c:ser>
        <c:dLbls>
          <c:showLegendKey val="0"/>
          <c:showVal val="0"/>
          <c:showCatName val="0"/>
          <c:showSerName val="0"/>
          <c:showPercent val="0"/>
          <c:showBubbleSize val="0"/>
        </c:dLbls>
        <c:gapWidth val="219"/>
        <c:overlap val="-27"/>
        <c:axId val="-2146506736"/>
        <c:axId val="2123662336"/>
      </c:barChart>
      <c:catAx>
        <c:axId val="-2146506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23662336"/>
        <c:crosses val="autoZero"/>
        <c:auto val="1"/>
        <c:lblAlgn val="ctr"/>
        <c:lblOffset val="100"/>
        <c:noMultiLvlLbl val="0"/>
      </c:catAx>
      <c:valAx>
        <c:axId val="21236623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465067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E4CA33-FA1C-4FC4-B772-E49E2F824BC6}" type="doc">
      <dgm:prSet loTypeId="urn:microsoft.com/office/officeart/2005/8/layout/chevron2" loCatId="process" qsTypeId="urn:microsoft.com/office/officeart/2005/8/quickstyle/simple3" qsCatId="simple" csTypeId="urn:microsoft.com/office/officeart/2005/8/colors/colorful1" csCatId="colorful" phldr="1"/>
      <dgm:spPr/>
      <dgm:t>
        <a:bodyPr/>
        <a:lstStyle/>
        <a:p>
          <a:endParaRPr lang="en-US"/>
        </a:p>
      </dgm:t>
    </dgm:pt>
    <dgm:pt modelId="{E4FA397E-2A29-4C70-8C5E-40C500F3DB9E}">
      <dgm:prSet phldrT="[Text]"/>
      <dgm:spPr/>
      <dgm:t>
        <a:bodyPr/>
        <a:lstStyle/>
        <a:p>
          <a:r>
            <a:rPr lang="en-US" dirty="0"/>
            <a:t>Consult</a:t>
          </a:r>
          <a:r>
            <a:rPr lang="en-US" baseline="0" dirty="0"/>
            <a:t> Visit</a:t>
          </a:r>
          <a:endParaRPr lang="en-US" dirty="0"/>
        </a:p>
      </dgm:t>
    </dgm:pt>
    <dgm:pt modelId="{7348A010-00FF-431B-9824-2D538028A699}" type="parTrans" cxnId="{3276E9BC-5249-4BAC-A02F-75024D680D7F}">
      <dgm:prSet/>
      <dgm:spPr/>
      <dgm:t>
        <a:bodyPr/>
        <a:lstStyle/>
        <a:p>
          <a:endParaRPr lang="en-US"/>
        </a:p>
      </dgm:t>
    </dgm:pt>
    <dgm:pt modelId="{EC33AF04-5C66-4F88-851E-B9E1137DF2B0}" type="sibTrans" cxnId="{3276E9BC-5249-4BAC-A02F-75024D680D7F}">
      <dgm:prSet/>
      <dgm:spPr/>
      <dgm:t>
        <a:bodyPr/>
        <a:lstStyle/>
        <a:p>
          <a:endParaRPr lang="en-US"/>
        </a:p>
      </dgm:t>
    </dgm:pt>
    <dgm:pt modelId="{0141EB31-8A33-47FF-8610-EB21FBA24A6D}">
      <dgm:prSet phldrT="[Text]"/>
      <dgm:spPr/>
      <dgm:t>
        <a:bodyPr/>
        <a:lstStyle/>
        <a:p>
          <a:endParaRPr lang="en-US"/>
        </a:p>
      </dgm:t>
    </dgm:pt>
    <dgm:pt modelId="{2B132D8A-4E0E-43B4-BA5C-5B2AAD853542}" type="parTrans" cxnId="{89D10B7C-D0C1-4CF2-A741-0B04D0E1A4E9}">
      <dgm:prSet/>
      <dgm:spPr/>
      <dgm:t>
        <a:bodyPr/>
        <a:lstStyle/>
        <a:p>
          <a:endParaRPr lang="en-US"/>
        </a:p>
      </dgm:t>
    </dgm:pt>
    <dgm:pt modelId="{7CC499D6-98CA-4BEE-B288-C46EC74B9AEF}" type="sibTrans" cxnId="{89D10B7C-D0C1-4CF2-A741-0B04D0E1A4E9}">
      <dgm:prSet/>
      <dgm:spPr/>
      <dgm:t>
        <a:bodyPr/>
        <a:lstStyle/>
        <a:p>
          <a:endParaRPr lang="en-US"/>
        </a:p>
      </dgm:t>
    </dgm:pt>
    <dgm:pt modelId="{61852CD5-C412-4BAA-AB23-610736D108F3}">
      <dgm:prSet phldrT="[Text]"/>
      <dgm:spPr/>
      <dgm:t>
        <a:bodyPr/>
        <a:lstStyle/>
        <a:p>
          <a:r>
            <a:rPr lang="en-US"/>
            <a:t>Visit occurs only after referral from PCP recieved </a:t>
          </a:r>
        </a:p>
      </dgm:t>
    </dgm:pt>
    <dgm:pt modelId="{422E9116-6835-44F5-A30F-065EB22912FD}" type="parTrans" cxnId="{2CD95209-05CE-474F-B060-BC16BF1ACF3B}">
      <dgm:prSet/>
      <dgm:spPr/>
      <dgm:t>
        <a:bodyPr/>
        <a:lstStyle/>
        <a:p>
          <a:endParaRPr lang="en-US"/>
        </a:p>
      </dgm:t>
    </dgm:pt>
    <dgm:pt modelId="{12E45510-375A-43A3-B930-7F317863CAB5}" type="sibTrans" cxnId="{2CD95209-05CE-474F-B060-BC16BF1ACF3B}">
      <dgm:prSet/>
      <dgm:spPr/>
      <dgm:t>
        <a:bodyPr/>
        <a:lstStyle/>
        <a:p>
          <a:endParaRPr lang="en-US"/>
        </a:p>
      </dgm:t>
    </dgm:pt>
    <dgm:pt modelId="{B73AAB8C-A589-46EA-8327-4110D2199ED7}">
      <dgm:prSet phldrT="[Text]"/>
      <dgm:spPr/>
      <dgm:t>
        <a:bodyPr/>
        <a:lstStyle/>
        <a:p>
          <a:r>
            <a:rPr lang="en-US"/>
            <a:t>Induction Visit </a:t>
          </a:r>
        </a:p>
      </dgm:t>
    </dgm:pt>
    <dgm:pt modelId="{4DE7CE1F-197E-40B7-B112-FBF9195189D1}" type="parTrans" cxnId="{D4211AE5-036C-4BC0-A49D-0FB58104D0E7}">
      <dgm:prSet/>
      <dgm:spPr/>
      <dgm:t>
        <a:bodyPr/>
        <a:lstStyle/>
        <a:p>
          <a:endParaRPr lang="en-US"/>
        </a:p>
      </dgm:t>
    </dgm:pt>
    <dgm:pt modelId="{B9D48933-7AAF-4B28-AF46-45B42FFC1E07}" type="sibTrans" cxnId="{D4211AE5-036C-4BC0-A49D-0FB58104D0E7}">
      <dgm:prSet/>
      <dgm:spPr/>
      <dgm:t>
        <a:bodyPr/>
        <a:lstStyle/>
        <a:p>
          <a:endParaRPr lang="en-US"/>
        </a:p>
      </dgm:t>
    </dgm:pt>
    <dgm:pt modelId="{4F91628C-CEA7-4DB6-AA39-28CAA2BAB6AB}">
      <dgm:prSet phldrT="[Text]"/>
      <dgm:spPr/>
      <dgm:t>
        <a:bodyPr/>
        <a:lstStyle/>
        <a:p>
          <a:pPr marL="114300" lvl="1" indent="0" algn="l" defTabSz="533400">
            <a:lnSpc>
              <a:spcPct val="90000"/>
            </a:lnSpc>
            <a:spcBef>
              <a:spcPct val="0"/>
            </a:spcBef>
            <a:spcAft>
              <a:spcPct val="15000"/>
            </a:spcAft>
            <a:buNone/>
          </a:pPr>
          <a:r>
            <a:rPr lang="en-US"/>
            <a:t>Patient assessed for readiness </a:t>
          </a:r>
        </a:p>
      </dgm:t>
    </dgm:pt>
    <dgm:pt modelId="{D8FB9DBB-4F23-45DB-B3A1-7B954367BB8B}" type="parTrans" cxnId="{EE194B65-B478-43D0-AF28-3A9DBCFC647A}">
      <dgm:prSet/>
      <dgm:spPr/>
      <dgm:t>
        <a:bodyPr/>
        <a:lstStyle/>
        <a:p>
          <a:endParaRPr lang="en-US"/>
        </a:p>
      </dgm:t>
    </dgm:pt>
    <dgm:pt modelId="{475B7E69-414D-4873-B21C-6EA9EA81F7D4}" type="sibTrans" cxnId="{EE194B65-B478-43D0-AF28-3A9DBCFC647A}">
      <dgm:prSet/>
      <dgm:spPr/>
      <dgm:t>
        <a:bodyPr/>
        <a:lstStyle/>
        <a:p>
          <a:endParaRPr lang="en-US"/>
        </a:p>
      </dgm:t>
    </dgm:pt>
    <dgm:pt modelId="{12863820-562D-4B49-AC2A-6B0635960674}">
      <dgm:prSet phldrT="[Text]"/>
      <dgm:spPr/>
      <dgm:t>
        <a:bodyPr/>
        <a:lstStyle/>
        <a:p>
          <a:pPr marL="114300" lvl="1" indent="0" algn="l" defTabSz="533400">
            <a:lnSpc>
              <a:spcPct val="90000"/>
            </a:lnSpc>
            <a:spcBef>
              <a:spcPct val="0"/>
            </a:spcBef>
            <a:spcAft>
              <a:spcPct val="15000"/>
            </a:spcAft>
            <a:buNone/>
          </a:pPr>
          <a:r>
            <a:rPr lang="en-US"/>
            <a:t>Evaluate with</a:t>
          </a:r>
          <a:r>
            <a:rPr lang="en-US" baseline="0"/>
            <a:t> clinical opiate withdrawal scale for degree of withdrawl </a:t>
          </a:r>
          <a:endParaRPr lang="en-US"/>
        </a:p>
      </dgm:t>
    </dgm:pt>
    <dgm:pt modelId="{02D30475-71C9-4DCD-BA7A-57B19C7C83D4}" type="parTrans" cxnId="{CE79640A-14C7-439D-A98C-CC6A4C702603}">
      <dgm:prSet/>
      <dgm:spPr/>
      <dgm:t>
        <a:bodyPr/>
        <a:lstStyle/>
        <a:p>
          <a:endParaRPr lang="en-US"/>
        </a:p>
      </dgm:t>
    </dgm:pt>
    <dgm:pt modelId="{B83394F6-877B-4C92-A141-DE2CBF25E6E1}" type="sibTrans" cxnId="{CE79640A-14C7-439D-A98C-CC6A4C702603}">
      <dgm:prSet/>
      <dgm:spPr/>
      <dgm:t>
        <a:bodyPr/>
        <a:lstStyle/>
        <a:p>
          <a:endParaRPr lang="en-US"/>
        </a:p>
      </dgm:t>
    </dgm:pt>
    <dgm:pt modelId="{B1CF792C-F1D4-4784-B56B-8580E2AC24B5}">
      <dgm:prSet phldrT="[Text]"/>
      <dgm:spPr/>
      <dgm:t>
        <a:bodyPr/>
        <a:lstStyle/>
        <a:p>
          <a:r>
            <a:rPr lang="en-US"/>
            <a:t>Follow-Up</a:t>
          </a:r>
        </a:p>
      </dgm:t>
    </dgm:pt>
    <dgm:pt modelId="{A17CCF6D-80D5-478F-887E-B6B81FB92438}" type="parTrans" cxnId="{7652678C-54A0-4FE6-91CE-1CBA31711E44}">
      <dgm:prSet/>
      <dgm:spPr/>
      <dgm:t>
        <a:bodyPr/>
        <a:lstStyle/>
        <a:p>
          <a:endParaRPr lang="en-US"/>
        </a:p>
      </dgm:t>
    </dgm:pt>
    <dgm:pt modelId="{F99D7060-F057-42FE-BB6F-462BB51410C8}" type="sibTrans" cxnId="{7652678C-54A0-4FE6-91CE-1CBA31711E44}">
      <dgm:prSet/>
      <dgm:spPr/>
      <dgm:t>
        <a:bodyPr/>
        <a:lstStyle/>
        <a:p>
          <a:endParaRPr lang="en-US"/>
        </a:p>
      </dgm:t>
    </dgm:pt>
    <dgm:pt modelId="{2579DEC2-69C8-41E4-B338-619FEBAE41F0}">
      <dgm:prSet phldrT="[Text]"/>
      <dgm:spPr/>
      <dgm:t>
        <a:bodyPr/>
        <a:lstStyle/>
        <a:p>
          <a:r>
            <a:rPr lang="en-US"/>
            <a:t>1 day and 3 days following induction Telephone follow-up with Nurse </a:t>
          </a:r>
        </a:p>
      </dgm:t>
    </dgm:pt>
    <dgm:pt modelId="{A45519A8-FE34-415A-96BD-5104FEB75FCC}" type="parTrans" cxnId="{19C374A7-3C15-4EF5-B2B5-31DA7FF63BFB}">
      <dgm:prSet/>
      <dgm:spPr/>
      <dgm:t>
        <a:bodyPr/>
        <a:lstStyle/>
        <a:p>
          <a:endParaRPr lang="en-US"/>
        </a:p>
      </dgm:t>
    </dgm:pt>
    <dgm:pt modelId="{B9DAC238-B19D-44FB-85F7-2AEF0FC00342}" type="sibTrans" cxnId="{19C374A7-3C15-4EF5-B2B5-31DA7FF63BFB}">
      <dgm:prSet/>
      <dgm:spPr/>
      <dgm:t>
        <a:bodyPr/>
        <a:lstStyle/>
        <a:p>
          <a:endParaRPr lang="en-US"/>
        </a:p>
      </dgm:t>
    </dgm:pt>
    <dgm:pt modelId="{204A1A91-C2A2-44CF-BB66-3E4F90CD2AF8}">
      <dgm:prSet phldrT="[Text]"/>
      <dgm:spPr/>
      <dgm:t>
        <a:bodyPr/>
        <a:lstStyle/>
        <a:p>
          <a:r>
            <a:rPr lang="en-US"/>
            <a:t>2 week follow up visit- patient assessed and dose adjusted </a:t>
          </a:r>
        </a:p>
      </dgm:t>
    </dgm:pt>
    <dgm:pt modelId="{5A10FD01-774F-4856-B9DE-3537BF82FDED}" type="parTrans" cxnId="{4D687E1A-F52A-4D82-A578-C6686C7D24C0}">
      <dgm:prSet/>
      <dgm:spPr/>
      <dgm:t>
        <a:bodyPr/>
        <a:lstStyle/>
        <a:p>
          <a:endParaRPr lang="en-US"/>
        </a:p>
      </dgm:t>
    </dgm:pt>
    <dgm:pt modelId="{F38BB443-04E5-4C48-8092-3004B4D49EA0}" type="sibTrans" cxnId="{4D687E1A-F52A-4D82-A578-C6686C7D24C0}">
      <dgm:prSet/>
      <dgm:spPr/>
      <dgm:t>
        <a:bodyPr/>
        <a:lstStyle/>
        <a:p>
          <a:endParaRPr lang="en-US"/>
        </a:p>
      </dgm:t>
    </dgm:pt>
    <dgm:pt modelId="{A139DBDC-8A48-4C9C-B495-373A63BFAD43}">
      <dgm:prSet phldrT="[Text]"/>
      <dgm:spPr/>
      <dgm:t>
        <a:bodyPr/>
        <a:lstStyle/>
        <a:p>
          <a:r>
            <a:rPr lang="en-US"/>
            <a:t>Explore history of opioid dependency and chronic pain management</a:t>
          </a:r>
        </a:p>
      </dgm:t>
    </dgm:pt>
    <dgm:pt modelId="{FD08D8EC-F613-4072-BB47-F201F097AC29}" type="parTrans" cxnId="{3F0D66A2-A4A3-45C3-8BC6-B187EF239B3F}">
      <dgm:prSet/>
      <dgm:spPr/>
      <dgm:t>
        <a:bodyPr/>
        <a:lstStyle/>
        <a:p>
          <a:endParaRPr lang="en-US"/>
        </a:p>
      </dgm:t>
    </dgm:pt>
    <dgm:pt modelId="{8A391111-ACB9-4A01-96D4-B971C5254DCA}" type="sibTrans" cxnId="{3F0D66A2-A4A3-45C3-8BC6-B187EF239B3F}">
      <dgm:prSet/>
      <dgm:spPr/>
      <dgm:t>
        <a:bodyPr/>
        <a:lstStyle/>
        <a:p>
          <a:endParaRPr lang="en-US"/>
        </a:p>
      </dgm:t>
    </dgm:pt>
    <dgm:pt modelId="{DB881F70-4BE3-4B9B-918B-A84D68611B66}">
      <dgm:prSet phldrT="[Text]"/>
      <dgm:spPr/>
      <dgm:t>
        <a:bodyPr/>
        <a:lstStyle/>
        <a:p>
          <a:r>
            <a:rPr lang="en-US"/>
            <a:t>Educate patient regarding bupenorphine as option for managment </a:t>
          </a:r>
        </a:p>
      </dgm:t>
    </dgm:pt>
    <dgm:pt modelId="{4C0616FE-E4F3-4E3B-8D78-0F85A840EBFB}" type="parTrans" cxnId="{5342E5BE-EBD9-4EA1-947E-69C046956D26}">
      <dgm:prSet/>
      <dgm:spPr/>
      <dgm:t>
        <a:bodyPr/>
        <a:lstStyle/>
        <a:p>
          <a:endParaRPr lang="en-US"/>
        </a:p>
      </dgm:t>
    </dgm:pt>
    <dgm:pt modelId="{23C9ED6F-D4EF-4AB8-AC05-1C47D05EEB61}" type="sibTrans" cxnId="{5342E5BE-EBD9-4EA1-947E-69C046956D26}">
      <dgm:prSet/>
      <dgm:spPr/>
      <dgm:t>
        <a:bodyPr/>
        <a:lstStyle/>
        <a:p>
          <a:endParaRPr lang="en-US"/>
        </a:p>
      </dgm:t>
    </dgm:pt>
    <dgm:pt modelId="{BBB42378-EC78-4191-AD4E-699A0FC89BF5}">
      <dgm:prSet phldrT="[Text]"/>
      <dgm:spPr/>
      <dgm:t>
        <a:bodyPr/>
        <a:lstStyle/>
        <a:p>
          <a:r>
            <a:rPr lang="en-US"/>
            <a:t>Establish plan for initating buprenorphine </a:t>
          </a:r>
        </a:p>
      </dgm:t>
    </dgm:pt>
    <dgm:pt modelId="{826EB665-EB7A-4DD7-83DF-C1CC8DB86F07}" type="parTrans" cxnId="{BB132B80-AD5E-4E35-96A2-06A0B05BD6BB}">
      <dgm:prSet/>
      <dgm:spPr/>
      <dgm:t>
        <a:bodyPr/>
        <a:lstStyle/>
        <a:p>
          <a:endParaRPr lang="en-US"/>
        </a:p>
      </dgm:t>
    </dgm:pt>
    <dgm:pt modelId="{D546E6B2-CE4D-489F-A60D-46F55779A574}" type="sibTrans" cxnId="{BB132B80-AD5E-4E35-96A2-06A0B05BD6BB}">
      <dgm:prSet/>
      <dgm:spPr/>
      <dgm:t>
        <a:bodyPr/>
        <a:lstStyle/>
        <a:p>
          <a:endParaRPr lang="en-US"/>
        </a:p>
      </dgm:t>
    </dgm:pt>
    <dgm:pt modelId="{25A07597-F8A2-493F-A50E-335E58F4FE19}">
      <dgm:prSet phldrT="[Text]"/>
      <dgm:spPr/>
      <dgm:t>
        <a:bodyPr/>
        <a:lstStyle/>
        <a:p>
          <a:pPr marL="114300" lvl="1" indent="0" algn="l" defTabSz="533400">
            <a:lnSpc>
              <a:spcPct val="90000"/>
            </a:lnSpc>
            <a:spcBef>
              <a:spcPct val="0"/>
            </a:spcBef>
            <a:spcAft>
              <a:spcPct val="15000"/>
            </a:spcAft>
            <a:buNone/>
          </a:pPr>
          <a:r>
            <a:rPr lang="en-US"/>
            <a:t>Buprenorphine</a:t>
          </a:r>
          <a:r>
            <a:rPr lang="en-US" baseline="0"/>
            <a:t> dosed under direct observation in office in 3 seperate doses over at least 1-2 hour duration</a:t>
          </a:r>
          <a:endParaRPr lang="en-US"/>
        </a:p>
      </dgm:t>
    </dgm:pt>
    <dgm:pt modelId="{A9AEB42E-986F-464D-858E-A778590E6AF7}" type="parTrans" cxnId="{8DCDE3B4-DFE1-4614-8860-F21D9181D228}">
      <dgm:prSet/>
      <dgm:spPr/>
      <dgm:t>
        <a:bodyPr/>
        <a:lstStyle/>
        <a:p>
          <a:endParaRPr lang="en-US"/>
        </a:p>
      </dgm:t>
    </dgm:pt>
    <dgm:pt modelId="{212D7886-F169-4570-A592-0DABBC1D5D86}" type="sibTrans" cxnId="{8DCDE3B4-DFE1-4614-8860-F21D9181D228}">
      <dgm:prSet/>
      <dgm:spPr/>
      <dgm:t>
        <a:bodyPr/>
        <a:lstStyle/>
        <a:p>
          <a:endParaRPr lang="en-US"/>
        </a:p>
      </dgm:t>
    </dgm:pt>
    <dgm:pt modelId="{38E00E1E-AACF-4573-9486-B212411E8A96}">
      <dgm:prSet phldrT="[Text]"/>
      <dgm:spPr/>
      <dgm:t>
        <a:bodyPr/>
        <a:lstStyle/>
        <a:p>
          <a:pPr marL="114300" marR="0" lvl="1" indent="-114300" algn="l" defTabSz="533400" rtl="0" eaLnBrk="1" fontAlgn="auto" latinLnBrk="0" hangingPunct="1">
            <a:lnSpc>
              <a:spcPct val="90000"/>
            </a:lnSpc>
            <a:spcBef>
              <a:spcPct val="0"/>
            </a:spcBef>
            <a:spcAft>
              <a:spcPct val="15000"/>
            </a:spcAft>
            <a:buClrTx/>
            <a:buSzTx/>
            <a:buFontTx/>
            <a:buNone/>
            <a:tabLst/>
            <a:defRPr/>
          </a:pPr>
          <a:r>
            <a:rPr lang="en-US"/>
            <a:t>Medication</a:t>
          </a:r>
          <a:r>
            <a:rPr lang="en-US" baseline="0"/>
            <a:t> prescribed for up to 4 weeks </a:t>
          </a:r>
          <a:endParaRPr lang="en-US"/>
        </a:p>
      </dgm:t>
    </dgm:pt>
    <dgm:pt modelId="{25C6998D-8C83-411D-A925-0709E0EF50C1}" type="parTrans" cxnId="{D01A9793-6251-4CD9-8CB3-F680328F9B62}">
      <dgm:prSet/>
      <dgm:spPr/>
      <dgm:t>
        <a:bodyPr/>
        <a:lstStyle/>
        <a:p>
          <a:endParaRPr lang="en-US"/>
        </a:p>
      </dgm:t>
    </dgm:pt>
    <dgm:pt modelId="{90916F9B-EAA0-44D7-BE98-186A99AE4B7A}" type="sibTrans" cxnId="{D01A9793-6251-4CD9-8CB3-F680328F9B62}">
      <dgm:prSet/>
      <dgm:spPr/>
      <dgm:t>
        <a:bodyPr/>
        <a:lstStyle/>
        <a:p>
          <a:endParaRPr lang="en-US"/>
        </a:p>
      </dgm:t>
    </dgm:pt>
    <dgm:pt modelId="{52689D20-40EE-4C79-8DB5-2844167BB626}">
      <dgm:prSet phldrT="[Text]"/>
      <dgm:spPr/>
      <dgm:t>
        <a:bodyPr/>
        <a:lstStyle/>
        <a:p>
          <a:r>
            <a:rPr lang="en-US" dirty="0"/>
            <a:t>Recommend increasing in no more than 4mg increments </a:t>
          </a:r>
        </a:p>
      </dgm:t>
    </dgm:pt>
    <dgm:pt modelId="{206BF366-9522-4113-B67F-06C8BAECF82B}" type="parTrans" cxnId="{3AB5973C-08C9-48C8-B5A3-98BD4786B436}">
      <dgm:prSet/>
      <dgm:spPr/>
      <dgm:t>
        <a:bodyPr/>
        <a:lstStyle/>
        <a:p>
          <a:endParaRPr lang="en-US"/>
        </a:p>
      </dgm:t>
    </dgm:pt>
    <dgm:pt modelId="{26D656AF-E4AA-463F-8D8B-1C31E44C0EFA}" type="sibTrans" cxnId="{3AB5973C-08C9-48C8-B5A3-98BD4786B436}">
      <dgm:prSet/>
      <dgm:spPr/>
      <dgm:t>
        <a:bodyPr/>
        <a:lstStyle/>
        <a:p>
          <a:endParaRPr lang="en-US"/>
        </a:p>
      </dgm:t>
    </dgm:pt>
    <dgm:pt modelId="{F3FE0678-42D8-4325-90E9-BAB79FEFF44C}">
      <dgm:prSet/>
      <dgm:spPr/>
      <dgm:t>
        <a:bodyPr/>
        <a:lstStyle/>
        <a:p>
          <a:r>
            <a:rPr lang="en-US"/>
            <a:t>Monthly Follow-Up</a:t>
          </a:r>
        </a:p>
      </dgm:t>
    </dgm:pt>
    <dgm:pt modelId="{68BF2169-5068-4AAB-B003-946C90483719}" type="parTrans" cxnId="{4BD4E09D-7A02-4AE5-87CE-3DE6AD7101FE}">
      <dgm:prSet/>
      <dgm:spPr/>
      <dgm:t>
        <a:bodyPr/>
        <a:lstStyle/>
        <a:p>
          <a:endParaRPr lang="en-US"/>
        </a:p>
      </dgm:t>
    </dgm:pt>
    <dgm:pt modelId="{C066FC3E-3359-4594-8D09-D539B514CF99}" type="sibTrans" cxnId="{4BD4E09D-7A02-4AE5-87CE-3DE6AD7101FE}">
      <dgm:prSet/>
      <dgm:spPr/>
      <dgm:t>
        <a:bodyPr/>
        <a:lstStyle/>
        <a:p>
          <a:endParaRPr lang="en-US"/>
        </a:p>
      </dgm:t>
    </dgm:pt>
    <dgm:pt modelId="{D92304D4-08AE-430D-832E-7583254CE91D}">
      <dgm:prSet/>
      <dgm:spPr/>
      <dgm:t>
        <a:bodyPr/>
        <a:lstStyle/>
        <a:p>
          <a:r>
            <a:rPr lang="en-US"/>
            <a:t>Patient assessed monthly for first 6 months. </a:t>
          </a:r>
        </a:p>
      </dgm:t>
    </dgm:pt>
    <dgm:pt modelId="{B53DF3BD-5D4B-4685-9F7D-EED8FCCF0B98}" type="parTrans" cxnId="{222FA91B-73A3-4806-A562-20FA46686A73}">
      <dgm:prSet/>
      <dgm:spPr/>
      <dgm:t>
        <a:bodyPr/>
        <a:lstStyle/>
        <a:p>
          <a:endParaRPr lang="en-US"/>
        </a:p>
      </dgm:t>
    </dgm:pt>
    <dgm:pt modelId="{9618A6C3-86EC-443F-B219-03F166286D14}" type="sibTrans" cxnId="{222FA91B-73A3-4806-A562-20FA46686A73}">
      <dgm:prSet/>
      <dgm:spPr/>
      <dgm:t>
        <a:bodyPr/>
        <a:lstStyle/>
        <a:p>
          <a:endParaRPr lang="en-US"/>
        </a:p>
      </dgm:t>
    </dgm:pt>
    <dgm:pt modelId="{7AB54B6E-8F3A-473C-BA90-B4ECE303CA97}">
      <dgm:prSet/>
      <dgm:spPr/>
      <dgm:t>
        <a:bodyPr/>
        <a:lstStyle/>
        <a:p>
          <a:r>
            <a:rPr lang="en-US"/>
            <a:t>Guidance and support provided in clinic with provider, LCSW, nurse and group visits </a:t>
          </a:r>
        </a:p>
      </dgm:t>
    </dgm:pt>
    <dgm:pt modelId="{0E36D0F2-8324-4A3D-ABA7-22611A641DFE}" type="parTrans" cxnId="{6428E3E0-E5DD-4C78-905B-46A254F1FAF0}">
      <dgm:prSet/>
      <dgm:spPr/>
      <dgm:t>
        <a:bodyPr/>
        <a:lstStyle/>
        <a:p>
          <a:endParaRPr lang="en-US"/>
        </a:p>
      </dgm:t>
    </dgm:pt>
    <dgm:pt modelId="{833860CD-F200-499C-B1E5-97121B04F67E}" type="sibTrans" cxnId="{6428E3E0-E5DD-4C78-905B-46A254F1FAF0}">
      <dgm:prSet/>
      <dgm:spPr/>
      <dgm:t>
        <a:bodyPr/>
        <a:lstStyle/>
        <a:p>
          <a:endParaRPr lang="en-US"/>
        </a:p>
      </dgm:t>
    </dgm:pt>
    <dgm:pt modelId="{26CA8E75-3F2D-4E1D-BA51-50BF0455E22A}">
      <dgm:prSet/>
      <dgm:spPr/>
      <dgm:t>
        <a:bodyPr/>
        <a:lstStyle/>
        <a:p>
          <a:endParaRPr lang="en-US"/>
        </a:p>
      </dgm:t>
    </dgm:pt>
    <dgm:pt modelId="{660E4389-B22D-43B1-ACD7-8375129B87AA}" type="parTrans" cxnId="{8E04C5DD-EB61-4985-854A-8226D6C2C131}">
      <dgm:prSet/>
      <dgm:spPr/>
      <dgm:t>
        <a:bodyPr/>
        <a:lstStyle/>
        <a:p>
          <a:endParaRPr lang="en-US"/>
        </a:p>
      </dgm:t>
    </dgm:pt>
    <dgm:pt modelId="{209AF911-09DF-4F71-B401-26E624C77A26}" type="sibTrans" cxnId="{8E04C5DD-EB61-4985-854A-8226D6C2C131}">
      <dgm:prSet/>
      <dgm:spPr/>
      <dgm:t>
        <a:bodyPr/>
        <a:lstStyle/>
        <a:p>
          <a:endParaRPr lang="en-US"/>
        </a:p>
      </dgm:t>
    </dgm:pt>
    <dgm:pt modelId="{1A136A01-6CB7-41D5-B0AF-0061C4F18CB9}">
      <dgm:prSet/>
      <dgm:spPr/>
      <dgm:t>
        <a:bodyPr/>
        <a:lstStyle/>
        <a:p>
          <a:r>
            <a:rPr lang="en-US"/>
            <a:t>Consider extending to 2-3 month visits for patients who have been stable on dosing for at least 6 months. </a:t>
          </a:r>
        </a:p>
      </dgm:t>
    </dgm:pt>
    <dgm:pt modelId="{8B96E947-69CD-4DAF-A598-4F9E46A0A652}" type="parTrans" cxnId="{2A502404-B93E-439C-95FC-708563CCC37B}">
      <dgm:prSet/>
      <dgm:spPr/>
      <dgm:t>
        <a:bodyPr/>
        <a:lstStyle/>
        <a:p>
          <a:endParaRPr lang="en-US"/>
        </a:p>
      </dgm:t>
    </dgm:pt>
    <dgm:pt modelId="{6A4ACF12-1198-4FB1-8EE9-EDC106888047}" type="sibTrans" cxnId="{2A502404-B93E-439C-95FC-708563CCC37B}">
      <dgm:prSet/>
      <dgm:spPr/>
      <dgm:t>
        <a:bodyPr/>
        <a:lstStyle/>
        <a:p>
          <a:endParaRPr lang="en-US"/>
        </a:p>
      </dgm:t>
    </dgm:pt>
    <dgm:pt modelId="{40733235-E431-43C8-85AE-2B05EEFD6E0E}" type="pres">
      <dgm:prSet presAssocID="{89E4CA33-FA1C-4FC4-B772-E49E2F824BC6}" presName="linearFlow" presStyleCnt="0">
        <dgm:presLayoutVars>
          <dgm:dir/>
          <dgm:animLvl val="lvl"/>
          <dgm:resizeHandles val="exact"/>
        </dgm:presLayoutVars>
      </dgm:prSet>
      <dgm:spPr/>
      <dgm:t>
        <a:bodyPr/>
        <a:lstStyle/>
        <a:p>
          <a:endParaRPr lang="en-US"/>
        </a:p>
      </dgm:t>
    </dgm:pt>
    <dgm:pt modelId="{F6F65287-298C-4E4E-90FC-5BF7956519B8}" type="pres">
      <dgm:prSet presAssocID="{E4FA397E-2A29-4C70-8C5E-40C500F3DB9E}" presName="composite" presStyleCnt="0"/>
      <dgm:spPr/>
    </dgm:pt>
    <dgm:pt modelId="{7C27C435-C4BD-457E-9846-49E493A86F7E}" type="pres">
      <dgm:prSet presAssocID="{E4FA397E-2A29-4C70-8C5E-40C500F3DB9E}" presName="parentText" presStyleLbl="alignNode1" presStyleIdx="0" presStyleCnt="4">
        <dgm:presLayoutVars>
          <dgm:chMax val="1"/>
          <dgm:bulletEnabled val="1"/>
        </dgm:presLayoutVars>
      </dgm:prSet>
      <dgm:spPr/>
      <dgm:t>
        <a:bodyPr/>
        <a:lstStyle/>
        <a:p>
          <a:endParaRPr lang="en-US"/>
        </a:p>
      </dgm:t>
    </dgm:pt>
    <dgm:pt modelId="{77397A47-9F4D-4217-9EDF-638230E732B4}" type="pres">
      <dgm:prSet presAssocID="{E4FA397E-2A29-4C70-8C5E-40C500F3DB9E}" presName="descendantText" presStyleLbl="alignAcc1" presStyleIdx="0" presStyleCnt="4" custLinFactNeighborX="-416" custLinFactNeighborY="-4306">
        <dgm:presLayoutVars>
          <dgm:bulletEnabled val="1"/>
        </dgm:presLayoutVars>
      </dgm:prSet>
      <dgm:spPr/>
      <dgm:t>
        <a:bodyPr/>
        <a:lstStyle/>
        <a:p>
          <a:endParaRPr lang="en-US"/>
        </a:p>
      </dgm:t>
    </dgm:pt>
    <dgm:pt modelId="{F3AC484B-DCD4-4C3E-9025-A1E52A2B0C61}" type="pres">
      <dgm:prSet presAssocID="{EC33AF04-5C66-4F88-851E-B9E1137DF2B0}" presName="sp" presStyleCnt="0"/>
      <dgm:spPr/>
    </dgm:pt>
    <dgm:pt modelId="{26CE197A-31E3-43BD-A1BB-E9425F29B4C0}" type="pres">
      <dgm:prSet presAssocID="{B73AAB8C-A589-46EA-8327-4110D2199ED7}" presName="composite" presStyleCnt="0"/>
      <dgm:spPr/>
    </dgm:pt>
    <dgm:pt modelId="{B0715846-12AA-4F89-8887-2A7CCD57F5BB}" type="pres">
      <dgm:prSet presAssocID="{B73AAB8C-A589-46EA-8327-4110D2199ED7}" presName="parentText" presStyleLbl="alignNode1" presStyleIdx="1" presStyleCnt="4">
        <dgm:presLayoutVars>
          <dgm:chMax val="1"/>
          <dgm:bulletEnabled val="1"/>
        </dgm:presLayoutVars>
      </dgm:prSet>
      <dgm:spPr/>
      <dgm:t>
        <a:bodyPr/>
        <a:lstStyle/>
        <a:p>
          <a:endParaRPr lang="en-US"/>
        </a:p>
      </dgm:t>
    </dgm:pt>
    <dgm:pt modelId="{8BD2A995-927B-4F18-AA14-C42675D2FCB3}" type="pres">
      <dgm:prSet presAssocID="{B73AAB8C-A589-46EA-8327-4110D2199ED7}" presName="descendantText" presStyleLbl="alignAcc1" presStyleIdx="1" presStyleCnt="4">
        <dgm:presLayoutVars>
          <dgm:bulletEnabled val="1"/>
        </dgm:presLayoutVars>
      </dgm:prSet>
      <dgm:spPr/>
      <dgm:t>
        <a:bodyPr/>
        <a:lstStyle/>
        <a:p>
          <a:endParaRPr lang="en-US"/>
        </a:p>
      </dgm:t>
    </dgm:pt>
    <dgm:pt modelId="{7B8B747C-AD12-472C-849E-273D7B971080}" type="pres">
      <dgm:prSet presAssocID="{B9D48933-7AAF-4B28-AF46-45B42FFC1E07}" presName="sp" presStyleCnt="0"/>
      <dgm:spPr/>
    </dgm:pt>
    <dgm:pt modelId="{4680DF5C-C5AF-4FE5-9FCB-80111847208F}" type="pres">
      <dgm:prSet presAssocID="{B1CF792C-F1D4-4784-B56B-8580E2AC24B5}" presName="composite" presStyleCnt="0"/>
      <dgm:spPr/>
    </dgm:pt>
    <dgm:pt modelId="{2F912318-8B40-403F-A0F0-746078C14074}" type="pres">
      <dgm:prSet presAssocID="{B1CF792C-F1D4-4784-B56B-8580E2AC24B5}" presName="parentText" presStyleLbl="alignNode1" presStyleIdx="2" presStyleCnt="4">
        <dgm:presLayoutVars>
          <dgm:chMax val="1"/>
          <dgm:bulletEnabled val="1"/>
        </dgm:presLayoutVars>
      </dgm:prSet>
      <dgm:spPr/>
      <dgm:t>
        <a:bodyPr/>
        <a:lstStyle/>
        <a:p>
          <a:endParaRPr lang="en-US"/>
        </a:p>
      </dgm:t>
    </dgm:pt>
    <dgm:pt modelId="{7B73B627-B3EB-4209-86CB-8F6D0F1C9146}" type="pres">
      <dgm:prSet presAssocID="{B1CF792C-F1D4-4784-B56B-8580E2AC24B5}" presName="descendantText" presStyleLbl="alignAcc1" presStyleIdx="2" presStyleCnt="4">
        <dgm:presLayoutVars>
          <dgm:bulletEnabled val="1"/>
        </dgm:presLayoutVars>
      </dgm:prSet>
      <dgm:spPr/>
      <dgm:t>
        <a:bodyPr/>
        <a:lstStyle/>
        <a:p>
          <a:endParaRPr lang="en-US"/>
        </a:p>
      </dgm:t>
    </dgm:pt>
    <dgm:pt modelId="{7B31EEE2-CB4E-4223-850F-E99A564D3AA6}" type="pres">
      <dgm:prSet presAssocID="{F99D7060-F057-42FE-BB6F-462BB51410C8}" presName="sp" presStyleCnt="0"/>
      <dgm:spPr/>
    </dgm:pt>
    <dgm:pt modelId="{DFF941B7-1DCF-4BCE-B702-5B0B4D4EFEB3}" type="pres">
      <dgm:prSet presAssocID="{F3FE0678-42D8-4325-90E9-BAB79FEFF44C}" presName="composite" presStyleCnt="0"/>
      <dgm:spPr/>
    </dgm:pt>
    <dgm:pt modelId="{8255BF24-BDB2-4372-96D7-5FAD8743DFBC}" type="pres">
      <dgm:prSet presAssocID="{F3FE0678-42D8-4325-90E9-BAB79FEFF44C}" presName="parentText" presStyleLbl="alignNode1" presStyleIdx="3" presStyleCnt="4">
        <dgm:presLayoutVars>
          <dgm:chMax val="1"/>
          <dgm:bulletEnabled val="1"/>
        </dgm:presLayoutVars>
      </dgm:prSet>
      <dgm:spPr/>
      <dgm:t>
        <a:bodyPr/>
        <a:lstStyle/>
        <a:p>
          <a:endParaRPr lang="en-US"/>
        </a:p>
      </dgm:t>
    </dgm:pt>
    <dgm:pt modelId="{7DB7ED38-6044-46D6-B1B5-FA48DBFE4CDD}" type="pres">
      <dgm:prSet presAssocID="{F3FE0678-42D8-4325-90E9-BAB79FEFF44C}" presName="descendantText" presStyleLbl="alignAcc1" presStyleIdx="3" presStyleCnt="4">
        <dgm:presLayoutVars>
          <dgm:bulletEnabled val="1"/>
        </dgm:presLayoutVars>
      </dgm:prSet>
      <dgm:spPr/>
      <dgm:t>
        <a:bodyPr/>
        <a:lstStyle/>
        <a:p>
          <a:endParaRPr lang="en-US"/>
        </a:p>
      </dgm:t>
    </dgm:pt>
  </dgm:ptLst>
  <dgm:cxnLst>
    <dgm:cxn modelId="{6428E3E0-E5DD-4C78-905B-46A254F1FAF0}" srcId="{F3FE0678-42D8-4325-90E9-BAB79FEFF44C}" destId="{7AB54B6E-8F3A-473C-BA90-B4ECE303CA97}" srcOrd="1" destOrd="0" parTransId="{0E36D0F2-8324-4A3D-ABA7-22611A641DFE}" sibTransId="{833860CD-F200-499C-B1E5-97121B04F67E}"/>
    <dgm:cxn modelId="{3F0D66A2-A4A3-45C3-8BC6-B187EF239B3F}" srcId="{E4FA397E-2A29-4C70-8C5E-40C500F3DB9E}" destId="{A139DBDC-8A48-4C9C-B495-373A63BFAD43}" srcOrd="2" destOrd="0" parTransId="{FD08D8EC-F613-4072-BB47-F201F097AC29}" sibTransId="{8A391111-ACB9-4A01-96D4-B971C5254DCA}"/>
    <dgm:cxn modelId="{4BD4E09D-7A02-4AE5-87CE-3DE6AD7101FE}" srcId="{89E4CA33-FA1C-4FC4-B772-E49E2F824BC6}" destId="{F3FE0678-42D8-4325-90E9-BAB79FEFF44C}" srcOrd="3" destOrd="0" parTransId="{68BF2169-5068-4AAB-B003-946C90483719}" sibTransId="{C066FC3E-3359-4594-8D09-D539B514CF99}"/>
    <dgm:cxn modelId="{9834D152-BD25-064F-AE7D-E4F0F177E9D6}" type="presOf" srcId="{2579DEC2-69C8-41E4-B338-619FEBAE41F0}" destId="{7B73B627-B3EB-4209-86CB-8F6D0F1C9146}" srcOrd="0" destOrd="0" presId="urn:microsoft.com/office/officeart/2005/8/layout/chevron2"/>
    <dgm:cxn modelId="{CE79640A-14C7-439D-A98C-CC6A4C702603}" srcId="{B73AAB8C-A589-46EA-8327-4110D2199ED7}" destId="{12863820-562D-4B49-AC2A-6B0635960674}" srcOrd="1" destOrd="0" parTransId="{02D30475-71C9-4DCD-BA7A-57B19C7C83D4}" sibTransId="{B83394F6-877B-4C92-A141-DE2CBF25E6E1}"/>
    <dgm:cxn modelId="{BBC0C6EB-F9E5-9742-B5B9-70DBE205E873}" type="presOf" srcId="{1A136A01-6CB7-41D5-B0AF-0061C4F18CB9}" destId="{7DB7ED38-6044-46D6-B1B5-FA48DBFE4CDD}" srcOrd="0" destOrd="2" presId="urn:microsoft.com/office/officeart/2005/8/layout/chevron2"/>
    <dgm:cxn modelId="{CA49F106-B043-A949-B54A-5ABF20BD2CBC}" type="presOf" srcId="{F3FE0678-42D8-4325-90E9-BAB79FEFF44C}" destId="{8255BF24-BDB2-4372-96D7-5FAD8743DFBC}" srcOrd="0" destOrd="0" presId="urn:microsoft.com/office/officeart/2005/8/layout/chevron2"/>
    <dgm:cxn modelId="{89D10B7C-D0C1-4CF2-A741-0B04D0E1A4E9}" srcId="{E4FA397E-2A29-4C70-8C5E-40C500F3DB9E}" destId="{0141EB31-8A33-47FF-8610-EB21FBA24A6D}" srcOrd="0" destOrd="0" parTransId="{2B132D8A-4E0E-43B4-BA5C-5B2AAD853542}" sibTransId="{7CC499D6-98CA-4BEE-B288-C46EC74B9AEF}"/>
    <dgm:cxn modelId="{260EBD92-3FBB-F54D-AACD-16F005270DD6}" type="presOf" srcId="{A139DBDC-8A48-4C9C-B495-373A63BFAD43}" destId="{77397A47-9F4D-4217-9EDF-638230E732B4}" srcOrd="0" destOrd="2" presId="urn:microsoft.com/office/officeart/2005/8/layout/chevron2"/>
    <dgm:cxn modelId="{7652678C-54A0-4FE6-91CE-1CBA31711E44}" srcId="{89E4CA33-FA1C-4FC4-B772-E49E2F824BC6}" destId="{B1CF792C-F1D4-4784-B56B-8580E2AC24B5}" srcOrd="2" destOrd="0" parTransId="{A17CCF6D-80D5-478F-887E-B6B81FB92438}" sibTransId="{F99D7060-F057-42FE-BB6F-462BB51410C8}"/>
    <dgm:cxn modelId="{19C374A7-3C15-4EF5-B2B5-31DA7FF63BFB}" srcId="{B1CF792C-F1D4-4784-B56B-8580E2AC24B5}" destId="{2579DEC2-69C8-41E4-B338-619FEBAE41F0}" srcOrd="0" destOrd="0" parTransId="{A45519A8-FE34-415A-96BD-5104FEB75FCC}" sibTransId="{B9DAC238-B19D-44FB-85F7-2AEF0FC00342}"/>
    <dgm:cxn modelId="{3AB5973C-08C9-48C8-B5A3-98BD4786B436}" srcId="{B1CF792C-F1D4-4784-B56B-8580E2AC24B5}" destId="{52689D20-40EE-4C79-8DB5-2844167BB626}" srcOrd="2" destOrd="0" parTransId="{206BF366-9522-4113-B67F-06C8BAECF82B}" sibTransId="{26D656AF-E4AA-463F-8D8B-1C31E44C0EFA}"/>
    <dgm:cxn modelId="{EE194B65-B478-43D0-AF28-3A9DBCFC647A}" srcId="{B73AAB8C-A589-46EA-8327-4110D2199ED7}" destId="{4F91628C-CEA7-4DB6-AA39-28CAA2BAB6AB}" srcOrd="0" destOrd="0" parTransId="{D8FB9DBB-4F23-45DB-B3A1-7B954367BB8B}" sibTransId="{475B7E69-414D-4873-B21C-6EA9EA81F7D4}"/>
    <dgm:cxn modelId="{213E2AF1-858B-2F45-B638-F22D1A2EEB9A}" type="presOf" srcId="{4F91628C-CEA7-4DB6-AA39-28CAA2BAB6AB}" destId="{8BD2A995-927B-4F18-AA14-C42675D2FCB3}" srcOrd="0" destOrd="0" presId="urn:microsoft.com/office/officeart/2005/8/layout/chevron2"/>
    <dgm:cxn modelId="{BB132B80-AD5E-4E35-96A2-06A0B05BD6BB}" srcId="{E4FA397E-2A29-4C70-8C5E-40C500F3DB9E}" destId="{BBB42378-EC78-4191-AD4E-699A0FC89BF5}" srcOrd="4" destOrd="0" parTransId="{826EB665-EB7A-4DD7-83DF-C1CC8DB86F07}" sibTransId="{D546E6B2-CE4D-489F-A60D-46F55779A574}"/>
    <dgm:cxn modelId="{5C2F4F66-2754-5E4E-8363-87DA0CEA9250}" type="presOf" srcId="{B1CF792C-F1D4-4784-B56B-8580E2AC24B5}" destId="{2F912318-8B40-403F-A0F0-746078C14074}" srcOrd="0" destOrd="0" presId="urn:microsoft.com/office/officeart/2005/8/layout/chevron2"/>
    <dgm:cxn modelId="{222FA91B-73A3-4806-A562-20FA46686A73}" srcId="{F3FE0678-42D8-4325-90E9-BAB79FEFF44C}" destId="{D92304D4-08AE-430D-832E-7583254CE91D}" srcOrd="0" destOrd="0" parTransId="{B53DF3BD-5D4B-4685-9F7D-EED8FCCF0B98}" sibTransId="{9618A6C3-86EC-443F-B219-03F166286D14}"/>
    <dgm:cxn modelId="{DFF213BA-9393-E541-9FDF-5B180950F494}" type="presOf" srcId="{DB881F70-4BE3-4B9B-918B-A84D68611B66}" destId="{77397A47-9F4D-4217-9EDF-638230E732B4}" srcOrd="0" destOrd="3" presId="urn:microsoft.com/office/officeart/2005/8/layout/chevron2"/>
    <dgm:cxn modelId="{D01A9793-6251-4CD9-8CB3-F680328F9B62}" srcId="{B73AAB8C-A589-46EA-8327-4110D2199ED7}" destId="{38E00E1E-AACF-4573-9486-B212411E8A96}" srcOrd="3" destOrd="0" parTransId="{25C6998D-8C83-411D-A925-0709E0EF50C1}" sibTransId="{90916F9B-EAA0-44D7-BE98-186A99AE4B7A}"/>
    <dgm:cxn modelId="{617D6849-59CD-0B47-BDE0-E0AFF130125B}" type="presOf" srcId="{B73AAB8C-A589-46EA-8327-4110D2199ED7}" destId="{B0715846-12AA-4F89-8887-2A7CCD57F5BB}" srcOrd="0" destOrd="0" presId="urn:microsoft.com/office/officeart/2005/8/layout/chevron2"/>
    <dgm:cxn modelId="{2A502404-B93E-439C-95FC-708563CCC37B}" srcId="{F3FE0678-42D8-4325-90E9-BAB79FEFF44C}" destId="{1A136A01-6CB7-41D5-B0AF-0061C4F18CB9}" srcOrd="2" destOrd="0" parTransId="{8B96E947-69CD-4DAF-A598-4F9E46A0A652}" sibTransId="{6A4ACF12-1198-4FB1-8EE9-EDC106888047}"/>
    <dgm:cxn modelId="{D4211AE5-036C-4BC0-A49D-0FB58104D0E7}" srcId="{89E4CA33-FA1C-4FC4-B772-E49E2F824BC6}" destId="{B73AAB8C-A589-46EA-8327-4110D2199ED7}" srcOrd="1" destOrd="0" parTransId="{4DE7CE1F-197E-40B7-B112-FBF9195189D1}" sibTransId="{B9D48933-7AAF-4B28-AF46-45B42FFC1E07}"/>
    <dgm:cxn modelId="{09E59F11-788D-B441-9B87-D325A128A0E1}" type="presOf" srcId="{E4FA397E-2A29-4C70-8C5E-40C500F3DB9E}" destId="{7C27C435-C4BD-457E-9846-49E493A86F7E}" srcOrd="0" destOrd="0" presId="urn:microsoft.com/office/officeart/2005/8/layout/chevron2"/>
    <dgm:cxn modelId="{3276E9BC-5249-4BAC-A02F-75024D680D7F}" srcId="{89E4CA33-FA1C-4FC4-B772-E49E2F824BC6}" destId="{E4FA397E-2A29-4C70-8C5E-40C500F3DB9E}" srcOrd="0" destOrd="0" parTransId="{7348A010-00FF-431B-9824-2D538028A699}" sibTransId="{EC33AF04-5C66-4F88-851E-B9E1137DF2B0}"/>
    <dgm:cxn modelId="{21CBFE57-3FE2-1C46-8837-EA69B60D426D}" type="presOf" srcId="{89E4CA33-FA1C-4FC4-B772-E49E2F824BC6}" destId="{40733235-E431-43C8-85AE-2B05EEFD6E0E}" srcOrd="0" destOrd="0" presId="urn:microsoft.com/office/officeart/2005/8/layout/chevron2"/>
    <dgm:cxn modelId="{8E04C5DD-EB61-4985-854A-8226D6C2C131}" srcId="{F3FE0678-42D8-4325-90E9-BAB79FEFF44C}" destId="{26CA8E75-3F2D-4E1D-BA51-50BF0455E22A}" srcOrd="3" destOrd="0" parTransId="{660E4389-B22D-43B1-ACD7-8375129B87AA}" sibTransId="{209AF911-09DF-4F71-B401-26E624C77A26}"/>
    <dgm:cxn modelId="{3399FEBC-C071-DD43-9E8E-5A76200AF708}" type="presOf" srcId="{D92304D4-08AE-430D-832E-7583254CE91D}" destId="{7DB7ED38-6044-46D6-B1B5-FA48DBFE4CDD}" srcOrd="0" destOrd="0" presId="urn:microsoft.com/office/officeart/2005/8/layout/chevron2"/>
    <dgm:cxn modelId="{40C86109-FE3C-9342-912F-ABACE8A32BE1}" type="presOf" srcId="{25A07597-F8A2-493F-A50E-335E58F4FE19}" destId="{8BD2A995-927B-4F18-AA14-C42675D2FCB3}" srcOrd="0" destOrd="2" presId="urn:microsoft.com/office/officeart/2005/8/layout/chevron2"/>
    <dgm:cxn modelId="{8EB609F7-7E98-6049-96E3-A2DEB453262F}" type="presOf" srcId="{61852CD5-C412-4BAA-AB23-610736D108F3}" destId="{77397A47-9F4D-4217-9EDF-638230E732B4}" srcOrd="0" destOrd="1" presId="urn:microsoft.com/office/officeart/2005/8/layout/chevron2"/>
    <dgm:cxn modelId="{B91D97C9-1D38-8C47-9B20-25C9889E7DFC}" type="presOf" srcId="{12863820-562D-4B49-AC2A-6B0635960674}" destId="{8BD2A995-927B-4F18-AA14-C42675D2FCB3}" srcOrd="0" destOrd="1" presId="urn:microsoft.com/office/officeart/2005/8/layout/chevron2"/>
    <dgm:cxn modelId="{01C88D8D-00CB-5C49-9ED8-708FAB74DDD3}" type="presOf" srcId="{52689D20-40EE-4C79-8DB5-2844167BB626}" destId="{7B73B627-B3EB-4209-86CB-8F6D0F1C9146}" srcOrd="0" destOrd="2" presId="urn:microsoft.com/office/officeart/2005/8/layout/chevron2"/>
    <dgm:cxn modelId="{851AD9B2-C2C5-B043-8EC1-1D082D008F3C}" type="presOf" srcId="{26CA8E75-3F2D-4E1D-BA51-50BF0455E22A}" destId="{7DB7ED38-6044-46D6-B1B5-FA48DBFE4CDD}" srcOrd="0" destOrd="3" presId="urn:microsoft.com/office/officeart/2005/8/layout/chevron2"/>
    <dgm:cxn modelId="{E56A0AE1-B19C-C548-8ACF-5555D4CCD07F}" type="presOf" srcId="{BBB42378-EC78-4191-AD4E-699A0FC89BF5}" destId="{77397A47-9F4D-4217-9EDF-638230E732B4}" srcOrd="0" destOrd="4" presId="urn:microsoft.com/office/officeart/2005/8/layout/chevron2"/>
    <dgm:cxn modelId="{E7B8A1C6-7713-4842-BB02-573DCEB9E22B}" type="presOf" srcId="{204A1A91-C2A2-44CF-BB66-3E4F90CD2AF8}" destId="{7B73B627-B3EB-4209-86CB-8F6D0F1C9146}" srcOrd="0" destOrd="1" presId="urn:microsoft.com/office/officeart/2005/8/layout/chevron2"/>
    <dgm:cxn modelId="{CE01160E-5481-444A-992D-BF3A46B4E98E}" type="presOf" srcId="{7AB54B6E-8F3A-473C-BA90-B4ECE303CA97}" destId="{7DB7ED38-6044-46D6-B1B5-FA48DBFE4CDD}" srcOrd="0" destOrd="1" presId="urn:microsoft.com/office/officeart/2005/8/layout/chevron2"/>
    <dgm:cxn modelId="{8DCDE3B4-DFE1-4614-8860-F21D9181D228}" srcId="{B73AAB8C-A589-46EA-8327-4110D2199ED7}" destId="{25A07597-F8A2-493F-A50E-335E58F4FE19}" srcOrd="2" destOrd="0" parTransId="{A9AEB42E-986F-464D-858E-A778590E6AF7}" sibTransId="{212D7886-F169-4570-A592-0DABBC1D5D86}"/>
    <dgm:cxn modelId="{2CD95209-05CE-474F-B060-BC16BF1ACF3B}" srcId="{E4FA397E-2A29-4C70-8C5E-40C500F3DB9E}" destId="{61852CD5-C412-4BAA-AB23-610736D108F3}" srcOrd="1" destOrd="0" parTransId="{422E9116-6835-44F5-A30F-065EB22912FD}" sibTransId="{12E45510-375A-43A3-B930-7F317863CAB5}"/>
    <dgm:cxn modelId="{5342E5BE-EBD9-4EA1-947E-69C046956D26}" srcId="{E4FA397E-2A29-4C70-8C5E-40C500F3DB9E}" destId="{DB881F70-4BE3-4B9B-918B-A84D68611B66}" srcOrd="3" destOrd="0" parTransId="{4C0616FE-E4F3-4E3B-8D78-0F85A840EBFB}" sibTransId="{23C9ED6F-D4EF-4AB8-AC05-1C47D05EEB61}"/>
    <dgm:cxn modelId="{4D687E1A-F52A-4D82-A578-C6686C7D24C0}" srcId="{B1CF792C-F1D4-4784-B56B-8580E2AC24B5}" destId="{204A1A91-C2A2-44CF-BB66-3E4F90CD2AF8}" srcOrd="1" destOrd="0" parTransId="{5A10FD01-774F-4856-B9DE-3537BF82FDED}" sibTransId="{F38BB443-04E5-4C48-8092-3004B4D49EA0}"/>
    <dgm:cxn modelId="{60F3B0C0-4F20-344E-9C0B-973F8CC605EB}" type="presOf" srcId="{38E00E1E-AACF-4573-9486-B212411E8A96}" destId="{8BD2A995-927B-4F18-AA14-C42675D2FCB3}" srcOrd="0" destOrd="3" presId="urn:microsoft.com/office/officeart/2005/8/layout/chevron2"/>
    <dgm:cxn modelId="{6A868056-BBB1-B145-9754-2FD7D45E6126}" type="presOf" srcId="{0141EB31-8A33-47FF-8610-EB21FBA24A6D}" destId="{77397A47-9F4D-4217-9EDF-638230E732B4}" srcOrd="0" destOrd="0" presId="urn:microsoft.com/office/officeart/2005/8/layout/chevron2"/>
    <dgm:cxn modelId="{BD84C70D-F864-D742-A236-CEA96DFED1C0}" type="presParOf" srcId="{40733235-E431-43C8-85AE-2B05EEFD6E0E}" destId="{F6F65287-298C-4E4E-90FC-5BF7956519B8}" srcOrd="0" destOrd="0" presId="urn:microsoft.com/office/officeart/2005/8/layout/chevron2"/>
    <dgm:cxn modelId="{42F454D8-EEDF-6D43-8C15-A6322DE3411D}" type="presParOf" srcId="{F6F65287-298C-4E4E-90FC-5BF7956519B8}" destId="{7C27C435-C4BD-457E-9846-49E493A86F7E}" srcOrd="0" destOrd="0" presId="urn:microsoft.com/office/officeart/2005/8/layout/chevron2"/>
    <dgm:cxn modelId="{E7C4D78F-13D5-F643-ADCD-8814D1A13C17}" type="presParOf" srcId="{F6F65287-298C-4E4E-90FC-5BF7956519B8}" destId="{77397A47-9F4D-4217-9EDF-638230E732B4}" srcOrd="1" destOrd="0" presId="urn:microsoft.com/office/officeart/2005/8/layout/chevron2"/>
    <dgm:cxn modelId="{54B07DCF-1C46-CA49-800F-ACA2E379CA1C}" type="presParOf" srcId="{40733235-E431-43C8-85AE-2B05EEFD6E0E}" destId="{F3AC484B-DCD4-4C3E-9025-A1E52A2B0C61}" srcOrd="1" destOrd="0" presId="urn:microsoft.com/office/officeart/2005/8/layout/chevron2"/>
    <dgm:cxn modelId="{3EC82EDF-56A4-3D4A-82FC-C66FEB06BC5F}" type="presParOf" srcId="{40733235-E431-43C8-85AE-2B05EEFD6E0E}" destId="{26CE197A-31E3-43BD-A1BB-E9425F29B4C0}" srcOrd="2" destOrd="0" presId="urn:microsoft.com/office/officeart/2005/8/layout/chevron2"/>
    <dgm:cxn modelId="{26E4220A-162D-D241-9F50-C72185EB92DE}" type="presParOf" srcId="{26CE197A-31E3-43BD-A1BB-E9425F29B4C0}" destId="{B0715846-12AA-4F89-8887-2A7CCD57F5BB}" srcOrd="0" destOrd="0" presId="urn:microsoft.com/office/officeart/2005/8/layout/chevron2"/>
    <dgm:cxn modelId="{683BB303-2FEE-AC45-9056-DEDE285D87C0}" type="presParOf" srcId="{26CE197A-31E3-43BD-A1BB-E9425F29B4C0}" destId="{8BD2A995-927B-4F18-AA14-C42675D2FCB3}" srcOrd="1" destOrd="0" presId="urn:microsoft.com/office/officeart/2005/8/layout/chevron2"/>
    <dgm:cxn modelId="{F3514432-20BB-DC4D-BF7A-F12DCE9DCD91}" type="presParOf" srcId="{40733235-E431-43C8-85AE-2B05EEFD6E0E}" destId="{7B8B747C-AD12-472C-849E-273D7B971080}" srcOrd="3" destOrd="0" presId="urn:microsoft.com/office/officeart/2005/8/layout/chevron2"/>
    <dgm:cxn modelId="{0A755471-5DC2-D142-B3AC-C11A8A724366}" type="presParOf" srcId="{40733235-E431-43C8-85AE-2B05EEFD6E0E}" destId="{4680DF5C-C5AF-4FE5-9FCB-80111847208F}" srcOrd="4" destOrd="0" presId="urn:microsoft.com/office/officeart/2005/8/layout/chevron2"/>
    <dgm:cxn modelId="{EB7C2107-98D4-1445-87D3-8C7789A7EC32}" type="presParOf" srcId="{4680DF5C-C5AF-4FE5-9FCB-80111847208F}" destId="{2F912318-8B40-403F-A0F0-746078C14074}" srcOrd="0" destOrd="0" presId="urn:microsoft.com/office/officeart/2005/8/layout/chevron2"/>
    <dgm:cxn modelId="{0998A486-5172-814F-9E3C-DB7D22C3B487}" type="presParOf" srcId="{4680DF5C-C5AF-4FE5-9FCB-80111847208F}" destId="{7B73B627-B3EB-4209-86CB-8F6D0F1C9146}" srcOrd="1" destOrd="0" presId="urn:microsoft.com/office/officeart/2005/8/layout/chevron2"/>
    <dgm:cxn modelId="{47F18D34-D385-854C-BA99-ADF5053598A0}" type="presParOf" srcId="{40733235-E431-43C8-85AE-2B05EEFD6E0E}" destId="{7B31EEE2-CB4E-4223-850F-E99A564D3AA6}" srcOrd="5" destOrd="0" presId="urn:microsoft.com/office/officeart/2005/8/layout/chevron2"/>
    <dgm:cxn modelId="{E8F6F359-1797-084F-B474-B1796F11BEC1}" type="presParOf" srcId="{40733235-E431-43C8-85AE-2B05EEFD6E0E}" destId="{DFF941B7-1DCF-4BCE-B702-5B0B4D4EFEB3}" srcOrd="6" destOrd="0" presId="urn:microsoft.com/office/officeart/2005/8/layout/chevron2"/>
    <dgm:cxn modelId="{1AE1F501-555D-5D44-850E-3E4B5B633D6A}" type="presParOf" srcId="{DFF941B7-1DCF-4BCE-B702-5B0B4D4EFEB3}" destId="{8255BF24-BDB2-4372-96D7-5FAD8743DFBC}" srcOrd="0" destOrd="0" presId="urn:microsoft.com/office/officeart/2005/8/layout/chevron2"/>
    <dgm:cxn modelId="{A39F51CE-A908-C74B-B6A2-141F247A6123}" type="presParOf" srcId="{DFF941B7-1DCF-4BCE-B702-5B0B4D4EFEB3}" destId="{7DB7ED38-6044-46D6-B1B5-FA48DBFE4CDD}" srcOrd="1" destOrd="0" presId="urn:microsoft.com/office/officeart/2005/8/layout/chevron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27C435-C4BD-457E-9846-49E493A86F7E}">
      <dsp:nvSpPr>
        <dsp:cNvPr id="0" name=""/>
        <dsp:cNvSpPr/>
      </dsp:nvSpPr>
      <dsp:spPr>
        <a:xfrm rot="5400000">
          <a:off x="-200866" y="203028"/>
          <a:ext cx="1339109" cy="937376"/>
        </a:xfrm>
        <a:prstGeom prst="chevron">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w="9525" cap="flat" cmpd="sng" algn="ctr">
          <a:solidFill>
            <a:schemeClr val="accent2">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a:t>Consult</a:t>
          </a:r>
          <a:r>
            <a:rPr lang="en-US" sz="1400" kern="1200" baseline="0" dirty="0"/>
            <a:t> Visit</a:t>
          </a:r>
          <a:endParaRPr lang="en-US" sz="1400" kern="1200" dirty="0"/>
        </a:p>
      </dsp:txBody>
      <dsp:txXfrm rot="-5400000">
        <a:off x="1" y="470849"/>
        <a:ext cx="937376" cy="401733"/>
      </dsp:txXfrm>
    </dsp:sp>
    <dsp:sp modelId="{77397A47-9F4D-4217-9EDF-638230E732B4}">
      <dsp:nvSpPr>
        <dsp:cNvPr id="0" name=""/>
        <dsp:cNvSpPr/>
      </dsp:nvSpPr>
      <dsp:spPr>
        <a:xfrm rot="5400000">
          <a:off x="2994600" y="-2078135"/>
          <a:ext cx="870421" cy="5026691"/>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endParaRPr lang="en-US" sz="1000" kern="1200"/>
        </a:p>
        <a:p>
          <a:pPr marL="57150" lvl="1" indent="-57150" algn="l" defTabSz="444500">
            <a:lnSpc>
              <a:spcPct val="90000"/>
            </a:lnSpc>
            <a:spcBef>
              <a:spcPct val="0"/>
            </a:spcBef>
            <a:spcAft>
              <a:spcPct val="15000"/>
            </a:spcAft>
            <a:buChar char="••"/>
          </a:pPr>
          <a:r>
            <a:rPr lang="en-US" sz="1000" kern="1200"/>
            <a:t>Visit occurs only after referral from PCP recieved </a:t>
          </a:r>
        </a:p>
        <a:p>
          <a:pPr marL="57150" lvl="1" indent="-57150" algn="l" defTabSz="444500">
            <a:lnSpc>
              <a:spcPct val="90000"/>
            </a:lnSpc>
            <a:spcBef>
              <a:spcPct val="0"/>
            </a:spcBef>
            <a:spcAft>
              <a:spcPct val="15000"/>
            </a:spcAft>
            <a:buChar char="••"/>
          </a:pPr>
          <a:r>
            <a:rPr lang="en-US" sz="1000" kern="1200"/>
            <a:t>Explore history of opioid dependency and chronic pain management</a:t>
          </a:r>
        </a:p>
        <a:p>
          <a:pPr marL="57150" lvl="1" indent="-57150" algn="l" defTabSz="444500">
            <a:lnSpc>
              <a:spcPct val="90000"/>
            </a:lnSpc>
            <a:spcBef>
              <a:spcPct val="0"/>
            </a:spcBef>
            <a:spcAft>
              <a:spcPct val="15000"/>
            </a:spcAft>
            <a:buChar char="••"/>
          </a:pPr>
          <a:r>
            <a:rPr lang="en-US" sz="1000" kern="1200"/>
            <a:t>Educate patient regarding bupenorphine as option for managment </a:t>
          </a:r>
        </a:p>
        <a:p>
          <a:pPr marL="57150" lvl="1" indent="-57150" algn="l" defTabSz="444500">
            <a:lnSpc>
              <a:spcPct val="90000"/>
            </a:lnSpc>
            <a:spcBef>
              <a:spcPct val="0"/>
            </a:spcBef>
            <a:spcAft>
              <a:spcPct val="15000"/>
            </a:spcAft>
            <a:buChar char="••"/>
          </a:pPr>
          <a:r>
            <a:rPr lang="en-US" sz="1000" kern="1200"/>
            <a:t>Establish plan for initating buprenorphine </a:t>
          </a:r>
        </a:p>
      </dsp:txBody>
      <dsp:txXfrm rot="-5400000">
        <a:off x="916465" y="42490"/>
        <a:ext cx="4984201" cy="785441"/>
      </dsp:txXfrm>
    </dsp:sp>
    <dsp:sp modelId="{B0715846-12AA-4F89-8887-2A7CCD57F5BB}">
      <dsp:nvSpPr>
        <dsp:cNvPr id="0" name=""/>
        <dsp:cNvSpPr/>
      </dsp:nvSpPr>
      <dsp:spPr>
        <a:xfrm rot="5400000">
          <a:off x="-200866" y="1396448"/>
          <a:ext cx="1339109" cy="937376"/>
        </a:xfrm>
        <a:prstGeom prst="chevron">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w="9525" cap="flat" cmpd="sng" algn="ctr">
          <a:solidFill>
            <a:schemeClr val="accent3">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a:t>Induction Visit </a:t>
          </a:r>
        </a:p>
      </dsp:txBody>
      <dsp:txXfrm rot="-5400000">
        <a:off x="1" y="1664269"/>
        <a:ext cx="937376" cy="401733"/>
      </dsp:txXfrm>
    </dsp:sp>
    <dsp:sp modelId="{8BD2A995-927B-4F18-AA14-C42675D2FCB3}">
      <dsp:nvSpPr>
        <dsp:cNvPr id="0" name=""/>
        <dsp:cNvSpPr/>
      </dsp:nvSpPr>
      <dsp:spPr>
        <a:xfrm rot="5400000">
          <a:off x="3015511" y="-882553"/>
          <a:ext cx="870421" cy="5026691"/>
        </a:xfrm>
        <a:prstGeom prst="round2Same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114300" lvl="1" indent="0" algn="l" defTabSz="533400">
            <a:lnSpc>
              <a:spcPct val="90000"/>
            </a:lnSpc>
            <a:spcBef>
              <a:spcPct val="0"/>
            </a:spcBef>
            <a:spcAft>
              <a:spcPct val="15000"/>
            </a:spcAft>
            <a:buChar char="••"/>
          </a:pPr>
          <a:r>
            <a:rPr lang="en-US" sz="1000" kern="1200"/>
            <a:t>Patient assessed for readiness </a:t>
          </a:r>
        </a:p>
        <a:p>
          <a:pPr marL="114300" lvl="1" indent="0" algn="l" defTabSz="533400">
            <a:lnSpc>
              <a:spcPct val="90000"/>
            </a:lnSpc>
            <a:spcBef>
              <a:spcPct val="0"/>
            </a:spcBef>
            <a:spcAft>
              <a:spcPct val="15000"/>
            </a:spcAft>
            <a:buChar char="••"/>
          </a:pPr>
          <a:r>
            <a:rPr lang="en-US" sz="1000" kern="1200"/>
            <a:t>Evaluate with</a:t>
          </a:r>
          <a:r>
            <a:rPr lang="en-US" sz="1000" kern="1200" baseline="0"/>
            <a:t> clinical opiate withdrawal scale for degree of withdrawl </a:t>
          </a:r>
          <a:endParaRPr lang="en-US" sz="1000" kern="1200"/>
        </a:p>
        <a:p>
          <a:pPr marL="114300" lvl="1" indent="0" algn="l" defTabSz="533400">
            <a:lnSpc>
              <a:spcPct val="90000"/>
            </a:lnSpc>
            <a:spcBef>
              <a:spcPct val="0"/>
            </a:spcBef>
            <a:spcAft>
              <a:spcPct val="15000"/>
            </a:spcAft>
            <a:buChar char="••"/>
          </a:pPr>
          <a:r>
            <a:rPr lang="en-US" sz="1000" kern="1200"/>
            <a:t>Buprenorphine</a:t>
          </a:r>
          <a:r>
            <a:rPr lang="en-US" sz="1000" kern="1200" baseline="0"/>
            <a:t> dosed under direct observation in office in 3 seperate doses over at least 1-2 hour duration</a:t>
          </a:r>
          <a:endParaRPr lang="en-US" sz="1000" kern="1200"/>
        </a:p>
        <a:p>
          <a:pPr marL="114300" marR="0" lvl="1" indent="-114300" algn="l" defTabSz="533400" rtl="0" eaLnBrk="1" fontAlgn="auto" latinLnBrk="0" hangingPunct="1">
            <a:lnSpc>
              <a:spcPct val="90000"/>
            </a:lnSpc>
            <a:spcBef>
              <a:spcPct val="0"/>
            </a:spcBef>
            <a:spcAft>
              <a:spcPct val="15000"/>
            </a:spcAft>
            <a:buClrTx/>
            <a:buSzTx/>
            <a:buFontTx/>
            <a:buChar char="••"/>
            <a:tabLst/>
            <a:defRPr/>
          </a:pPr>
          <a:r>
            <a:rPr lang="en-US" sz="1000" kern="1200"/>
            <a:t>Medication</a:t>
          </a:r>
          <a:r>
            <a:rPr lang="en-US" sz="1000" kern="1200" baseline="0"/>
            <a:t> prescribed for up to 4 weeks </a:t>
          </a:r>
          <a:endParaRPr lang="en-US" sz="1000" kern="1200"/>
        </a:p>
      </dsp:txBody>
      <dsp:txXfrm rot="-5400000">
        <a:off x="937376" y="1238072"/>
        <a:ext cx="4984201" cy="785441"/>
      </dsp:txXfrm>
    </dsp:sp>
    <dsp:sp modelId="{2F912318-8B40-403F-A0F0-746078C14074}">
      <dsp:nvSpPr>
        <dsp:cNvPr id="0" name=""/>
        <dsp:cNvSpPr/>
      </dsp:nvSpPr>
      <dsp:spPr>
        <a:xfrm rot="5400000">
          <a:off x="-200866" y="2589867"/>
          <a:ext cx="1339109" cy="937376"/>
        </a:xfrm>
        <a:prstGeom prst="chevron">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w="9525" cap="flat" cmpd="sng" algn="ctr">
          <a:solidFill>
            <a:schemeClr val="accent4">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a:t>Follow-Up</a:t>
          </a:r>
        </a:p>
      </dsp:txBody>
      <dsp:txXfrm rot="-5400000">
        <a:off x="1" y="2857688"/>
        <a:ext cx="937376" cy="401733"/>
      </dsp:txXfrm>
    </dsp:sp>
    <dsp:sp modelId="{7B73B627-B3EB-4209-86CB-8F6D0F1C9146}">
      <dsp:nvSpPr>
        <dsp:cNvPr id="0" name=""/>
        <dsp:cNvSpPr/>
      </dsp:nvSpPr>
      <dsp:spPr>
        <a:xfrm rot="5400000">
          <a:off x="3015511" y="310865"/>
          <a:ext cx="870421" cy="5026691"/>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kern="1200"/>
            <a:t>1 day and 3 days following induction Telephone follow-up with Nurse </a:t>
          </a:r>
        </a:p>
        <a:p>
          <a:pPr marL="57150" lvl="1" indent="-57150" algn="l" defTabSz="444500">
            <a:lnSpc>
              <a:spcPct val="90000"/>
            </a:lnSpc>
            <a:spcBef>
              <a:spcPct val="0"/>
            </a:spcBef>
            <a:spcAft>
              <a:spcPct val="15000"/>
            </a:spcAft>
            <a:buChar char="••"/>
          </a:pPr>
          <a:r>
            <a:rPr lang="en-US" sz="1000" kern="1200"/>
            <a:t>2 week follow up visit- patient assessed and dose adjusted </a:t>
          </a:r>
        </a:p>
        <a:p>
          <a:pPr marL="57150" lvl="1" indent="-57150" algn="l" defTabSz="444500">
            <a:lnSpc>
              <a:spcPct val="90000"/>
            </a:lnSpc>
            <a:spcBef>
              <a:spcPct val="0"/>
            </a:spcBef>
            <a:spcAft>
              <a:spcPct val="15000"/>
            </a:spcAft>
            <a:buChar char="••"/>
          </a:pPr>
          <a:r>
            <a:rPr lang="en-US" sz="1000" kern="1200" dirty="0"/>
            <a:t>Recommend increasing in no more than 4mg increments </a:t>
          </a:r>
        </a:p>
      </dsp:txBody>
      <dsp:txXfrm rot="-5400000">
        <a:off x="937376" y="2431490"/>
        <a:ext cx="4984201" cy="785441"/>
      </dsp:txXfrm>
    </dsp:sp>
    <dsp:sp modelId="{8255BF24-BDB2-4372-96D7-5FAD8743DFBC}">
      <dsp:nvSpPr>
        <dsp:cNvPr id="0" name=""/>
        <dsp:cNvSpPr/>
      </dsp:nvSpPr>
      <dsp:spPr>
        <a:xfrm rot="5400000">
          <a:off x="-200866" y="3783286"/>
          <a:ext cx="1339109" cy="937376"/>
        </a:xfrm>
        <a:prstGeom prst="chevron">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w="9525" cap="flat" cmpd="sng" algn="ctr">
          <a:solidFill>
            <a:schemeClr val="accent5">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a:t>Monthly Follow-Up</a:t>
          </a:r>
        </a:p>
      </dsp:txBody>
      <dsp:txXfrm rot="-5400000">
        <a:off x="1" y="4051107"/>
        <a:ext cx="937376" cy="401733"/>
      </dsp:txXfrm>
    </dsp:sp>
    <dsp:sp modelId="{7DB7ED38-6044-46D6-B1B5-FA48DBFE4CDD}">
      <dsp:nvSpPr>
        <dsp:cNvPr id="0" name=""/>
        <dsp:cNvSpPr/>
      </dsp:nvSpPr>
      <dsp:spPr>
        <a:xfrm rot="5400000">
          <a:off x="3015511" y="1504285"/>
          <a:ext cx="870421" cy="5026691"/>
        </a:xfrm>
        <a:prstGeom prst="round2Same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kern="1200"/>
            <a:t>Patient assessed monthly for first 6 months. </a:t>
          </a:r>
        </a:p>
        <a:p>
          <a:pPr marL="57150" lvl="1" indent="-57150" algn="l" defTabSz="444500">
            <a:lnSpc>
              <a:spcPct val="90000"/>
            </a:lnSpc>
            <a:spcBef>
              <a:spcPct val="0"/>
            </a:spcBef>
            <a:spcAft>
              <a:spcPct val="15000"/>
            </a:spcAft>
            <a:buChar char="••"/>
          </a:pPr>
          <a:r>
            <a:rPr lang="en-US" sz="1000" kern="1200"/>
            <a:t>Guidance and support provided in clinic with provider, LCSW, nurse and group visits </a:t>
          </a:r>
        </a:p>
        <a:p>
          <a:pPr marL="57150" lvl="1" indent="-57150" algn="l" defTabSz="444500">
            <a:lnSpc>
              <a:spcPct val="90000"/>
            </a:lnSpc>
            <a:spcBef>
              <a:spcPct val="0"/>
            </a:spcBef>
            <a:spcAft>
              <a:spcPct val="15000"/>
            </a:spcAft>
            <a:buChar char="••"/>
          </a:pPr>
          <a:r>
            <a:rPr lang="en-US" sz="1000" kern="1200"/>
            <a:t>Consider extending to 2-3 month visits for patients who have been stable on dosing for at least 6 months. </a:t>
          </a:r>
        </a:p>
        <a:p>
          <a:pPr marL="57150" lvl="1" indent="-57150" algn="l" defTabSz="444500">
            <a:lnSpc>
              <a:spcPct val="90000"/>
            </a:lnSpc>
            <a:spcBef>
              <a:spcPct val="0"/>
            </a:spcBef>
            <a:spcAft>
              <a:spcPct val="15000"/>
            </a:spcAft>
            <a:buChar char="••"/>
          </a:pPr>
          <a:endParaRPr lang="en-US" sz="1000" kern="1200"/>
        </a:p>
      </dsp:txBody>
      <dsp:txXfrm rot="-5400000">
        <a:off x="937376" y="3624910"/>
        <a:ext cx="4984201" cy="785441"/>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2/14/20</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1245241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76461" y="3341566"/>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6" name="Text Placeholder 5"/>
          <p:cNvSpPr>
            <a:spLocks noGrp="1"/>
          </p:cNvSpPr>
          <p:nvPr>
            <p:ph type="body" sz="quarter" idx="11" hasCustomPrompt="1"/>
          </p:nvPr>
        </p:nvSpPr>
        <p:spPr>
          <a:xfrm>
            <a:off x="576461"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defRPr>
            </a:lvl1pPr>
          </a:lstStyle>
          <a:p>
            <a:pPr lvl="0"/>
            <a:r>
              <a:rPr lang="en-US" dirty="0" smtClean="0"/>
              <a:t>(click to edit) INTRODUCTION or ABSTRACT</a:t>
            </a:r>
            <a:endParaRPr lang="en-US" dirty="0"/>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LOO</a:t>
            </a:r>
            <a:endParaRPr lang="en-US" dirty="0"/>
          </a:p>
        </p:txBody>
      </p:sp>
      <p:sp>
        <p:nvSpPr>
          <p:cNvPr id="20" name="Text Placeholder 5"/>
          <p:cNvSpPr>
            <a:spLocks noGrp="1"/>
          </p:cNvSpPr>
          <p:nvPr>
            <p:ph type="body" sz="quarter" idx="20" hasCustomPrompt="1"/>
          </p:nvPr>
        </p:nvSpPr>
        <p:spPr>
          <a:xfrm>
            <a:off x="576461" y="7674416"/>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7241978" y="3341566"/>
            <a:ext cx="628054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Tx/>
              <a:buNone/>
              <a:tabLst/>
              <a:defRPr sz="1400" baseline="0">
                <a:latin typeface="+mn-lt"/>
              </a:defRPr>
            </a:lvl1pPr>
            <a:lvl2pPr marL="1304925"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3906500" y="3341566"/>
            <a:ext cx="628650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563293" marR="0" indent="-342900" algn="l" defTabSz="2507943" rtl="0" eaLnBrk="1" fontAlgn="auto" latinLnBrk="0" hangingPunct="1">
              <a:lnSpc>
                <a:spcPct val="100000"/>
              </a:lnSpc>
              <a:spcBef>
                <a:spcPct val="20000"/>
              </a:spcBef>
              <a:spcAft>
                <a:spcPts val="0"/>
              </a:spcAft>
              <a:buClrTx/>
              <a:buSzTx/>
              <a:buFont typeface="+mj-lt"/>
              <a:buAutoNum type="romanUcPeriod"/>
              <a:tabLst/>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4" name="Text Placeholder 5"/>
          <p:cNvSpPr>
            <a:spLocks noGrp="1"/>
          </p:cNvSpPr>
          <p:nvPr>
            <p:ph type="body" sz="quarter" idx="24" hasCustomPrompt="1"/>
          </p:nvPr>
        </p:nvSpPr>
        <p:spPr>
          <a:xfrm>
            <a:off x="13906500" y="2948667"/>
            <a:ext cx="6286500"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20575984" y="2948667"/>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0572839" y="7709372"/>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7" name="Text Placeholder 5"/>
          <p:cNvSpPr>
            <a:spLocks noGrp="1"/>
          </p:cNvSpPr>
          <p:nvPr>
            <p:ph type="body" sz="quarter" idx="27" hasCustomPrompt="1"/>
          </p:nvPr>
        </p:nvSpPr>
        <p:spPr>
          <a:xfrm>
            <a:off x="20572839" y="7322011"/>
            <a:ext cx="628766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REFERENCES</a:t>
            </a:r>
            <a:endParaRPr lang="en-US" dirty="0"/>
          </a:p>
        </p:txBody>
      </p:sp>
      <p:sp>
        <p:nvSpPr>
          <p:cNvPr id="29" name="Text Placeholder 5"/>
          <p:cNvSpPr>
            <a:spLocks noGrp="1"/>
          </p:cNvSpPr>
          <p:nvPr>
            <p:ph type="body" sz="quarter" idx="29" hasCustomPrompt="1"/>
          </p:nvPr>
        </p:nvSpPr>
        <p:spPr>
          <a:xfrm>
            <a:off x="20575984" y="12921433"/>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ACKNOWLEDGEMENTS  or  CONTACT</a:t>
            </a:r>
            <a:endParaRPr lang="en-US" dirty="0"/>
          </a:p>
        </p:txBody>
      </p:sp>
      <p:sp>
        <p:nvSpPr>
          <p:cNvPr id="60" name="Text Placeholder 3"/>
          <p:cNvSpPr>
            <a:spLocks noGrp="1"/>
          </p:cNvSpPr>
          <p:nvPr>
            <p:ph type="body" sz="quarter" idx="96" hasCustomPrompt="1"/>
          </p:nvPr>
        </p:nvSpPr>
        <p:spPr>
          <a:xfrm>
            <a:off x="576460" y="8094153"/>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1373188"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103"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1"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2"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3"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4"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5"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6"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7"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8"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9"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1"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62" name="Text Placeholder 5"/>
          <p:cNvSpPr>
            <a:spLocks noGrp="1"/>
          </p:cNvSpPr>
          <p:nvPr>
            <p:ph type="body" sz="quarter" idx="13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3" name="Text Placeholder 5"/>
          <p:cNvSpPr>
            <a:spLocks noGrp="1"/>
          </p:cNvSpPr>
          <p:nvPr>
            <p:ph type="body" sz="quarter" idx="13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4" name="Text Placeholder 5"/>
          <p:cNvSpPr>
            <a:spLocks noGrp="1"/>
          </p:cNvSpPr>
          <p:nvPr>
            <p:ph type="body" sz="quarter" idx="13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5" name="Text Placeholder 5"/>
          <p:cNvSpPr>
            <a:spLocks noGrp="1"/>
          </p:cNvSpPr>
          <p:nvPr>
            <p:ph type="body" sz="quarter" idx="13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5"/>
          <p:cNvSpPr>
            <a:spLocks noGrp="1"/>
          </p:cNvSpPr>
          <p:nvPr>
            <p:ph type="body" sz="quarter" idx="140"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7" name="Text Placeholder 5"/>
          <p:cNvSpPr>
            <a:spLocks noGrp="1"/>
          </p:cNvSpPr>
          <p:nvPr>
            <p:ph type="body" sz="quarter" idx="141"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8" name="Text Placeholder 5"/>
          <p:cNvSpPr>
            <a:spLocks noGrp="1"/>
          </p:cNvSpPr>
          <p:nvPr>
            <p:ph type="body" sz="quarter" idx="142"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9" name="Text Placeholder 5"/>
          <p:cNvSpPr>
            <a:spLocks noGrp="1"/>
          </p:cNvSpPr>
          <p:nvPr>
            <p:ph type="body" sz="quarter" idx="143"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0" name="Text Placeholder 5"/>
          <p:cNvSpPr>
            <a:spLocks noGrp="1"/>
          </p:cNvSpPr>
          <p:nvPr>
            <p:ph type="body" sz="quarter" idx="144"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1" name="Text Placeholder 5"/>
          <p:cNvSpPr>
            <a:spLocks noGrp="1"/>
          </p:cNvSpPr>
          <p:nvPr>
            <p:ph type="body" sz="quarter" idx="145"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2" name="Text Placeholder 5"/>
          <p:cNvSpPr>
            <a:spLocks noGrp="1"/>
          </p:cNvSpPr>
          <p:nvPr>
            <p:ph type="body" sz="quarter" idx="14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3" name="Text Placeholder 5"/>
          <p:cNvSpPr>
            <a:spLocks noGrp="1"/>
          </p:cNvSpPr>
          <p:nvPr>
            <p:ph type="body" sz="quarter" idx="14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4" name="Text Placeholder 5"/>
          <p:cNvSpPr>
            <a:spLocks noGrp="1"/>
          </p:cNvSpPr>
          <p:nvPr>
            <p:ph type="body" sz="quarter" idx="14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5" name="Text Placeholder 5"/>
          <p:cNvSpPr>
            <a:spLocks noGrp="1"/>
          </p:cNvSpPr>
          <p:nvPr>
            <p:ph type="body" sz="quarter" idx="14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bg1"/>
                </a:solidFill>
              </a:defRPr>
            </a:lvl1pPr>
          </a:lstStyle>
          <a:p>
            <a:pPr lvl="0"/>
            <a:r>
              <a:rPr lang="en-US" dirty="0" smtClean="0"/>
              <a:t>SECTION HEADER PLACEHOLDER</a:t>
            </a:r>
            <a:endParaRPr lang="en-US" dirty="0"/>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9" name="Text Placeholder 3"/>
          <p:cNvSpPr>
            <a:spLocks noGrp="1"/>
          </p:cNvSpPr>
          <p:nvPr>
            <p:ph type="body" sz="quarter" idx="186" hasCustomPrompt="1"/>
          </p:nvPr>
        </p:nvSpPr>
        <p:spPr>
          <a:xfrm>
            <a:off x="20572840" y="3341566"/>
            <a:ext cx="628253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0" name="Text Placeholder 3"/>
          <p:cNvSpPr>
            <a:spLocks noGrp="1"/>
          </p:cNvSpPr>
          <p:nvPr>
            <p:ph type="body" sz="quarter" idx="187" hasCustomPrompt="1"/>
          </p:nvPr>
        </p:nvSpPr>
        <p:spPr>
          <a:xfrm>
            <a:off x="20572839" y="13303950"/>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1"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354109"/>
            <a:ext cx="849454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6461" y="2946900"/>
            <a:ext cx="8483204"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88799" y="8644569"/>
            <a:ext cx="8483203"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9471422" y="10309786"/>
            <a:ext cx="848220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9476384" y="3378398"/>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9471422" y="2946900"/>
            <a:ext cx="8487172"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18372337" y="2946900"/>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18372337" y="3354109"/>
            <a:ext cx="848501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18372337" y="8628515"/>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18372337" y="12862783"/>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0"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61"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Autofit/>
          </a:bodyPr>
          <a:lstStyle>
            <a:lvl1pPr algn="ctr">
              <a:buFontTx/>
              <a:buNone/>
              <a:defRPr sz="2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63"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66"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9"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8"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9"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0"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1"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4"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5"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8"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0"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1"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3"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4"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6"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7"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99"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0"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1"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2"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3"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4"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2"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3"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8308" y="3416455"/>
            <a:ext cx="628550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0789" y="3009246"/>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67812" y="7540814"/>
            <a:ext cx="628650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70293" y="7129339"/>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7241977" y="3432806"/>
            <a:ext cx="1295003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3009246"/>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7241977" y="10987984"/>
            <a:ext cx="129500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7241977" y="10560455"/>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0600583" y="3009246"/>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0600583" y="3436775"/>
            <a:ext cx="6279386"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0600583" y="7159451"/>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0599011" y="7586980"/>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0600583" y="12862784"/>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0599011" y="13290312"/>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59"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83"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84"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85"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0"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81"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8"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9"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90"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2"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3"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4"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5"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6"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7"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8"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9"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0"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1"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3"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4"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5"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6"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7"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8"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9"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6"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7"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8"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9"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0"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1"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www.facebook.com/pages/PosterPresentationscom/217914411419?v=app_4949752878&amp;ref=ts" TargetMode="External"/><Relationship Id="rId6" Type="http://schemas.openxmlformats.org/officeDocument/2006/relationships/image" Target="../media/image3.jpeg"/><Relationship Id="rId7"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facebook.com/pages/PosterPresentationscom/217914411419?v=app_4949752878&amp;ref=ts" TargetMode="External"/><Relationship Id="rId5" Type="http://schemas.openxmlformats.org/officeDocument/2006/relationships/image" Target="../media/image3.jpeg"/><Relationship Id="rId6" Type="http://schemas.openxmlformats.org/officeDocument/2006/relationships/image" Target="../media/image1.png"/><Relationship Id="rId7"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facebook.com/pages/PosterPresentationscom/217914411419?v=app_4949752878&amp;ref=ts" TargetMode="External"/><Relationship Id="rId5" Type="http://schemas.openxmlformats.org/officeDocument/2006/relationships/image" Target="../media/image3.jpeg"/><Relationship Id="rId6" Type="http://schemas.openxmlformats.org/officeDocument/2006/relationships/image" Target="../media/image1.png"/><Relationship Id="rId7" Type="http://schemas.openxmlformats.org/officeDocument/2006/relationships/image" Target="../media/image4.png"/><Relationship Id="rId1" Type="http://schemas.openxmlformats.org/officeDocument/2006/relationships/slideLayout" Target="../slideLayouts/slideLayout3.xml"/><Relationship Id="rId2"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9" name="Rectangle 28"/>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7"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sp>
        <p:nvSpPr>
          <p:cNvPr id="10" name="Text Box 14"/>
          <p:cNvSpPr txBox="1">
            <a:spLocks noChangeArrowheads="1"/>
          </p:cNvSpPr>
          <p:nvPr/>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5" name="Rectangle 33"/>
          <p:cNvSpPr>
            <a:spLocks noChangeArrowheads="1"/>
          </p:cNvSpPr>
          <p:nvPr/>
        </p:nvSpPr>
        <p:spPr bwMode="auto">
          <a:xfrm>
            <a:off x="576461"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20" name="Rectangle 19"/>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sp>
        <p:nvSpPr>
          <p:cNvPr id="34" name="Rectangle 33"/>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36" name="Picture 2"/>
          <p:cNvPicPr>
            <a:picLocks noChangeAspect="1" noChangeArrowheads="1"/>
          </p:cNvPicPr>
          <p:nvPr/>
        </p:nvPicPr>
        <p:blipFill>
          <a:blip r:embed="rId3" cstate="print"/>
          <a:srcRect/>
          <a:stretch>
            <a:fillRect/>
          </a:stretch>
        </p:blipFill>
        <p:spPr bwMode="auto">
          <a:xfrm>
            <a:off x="31307318" y="6276070"/>
            <a:ext cx="2438880" cy="1258463"/>
          </a:xfrm>
          <a:prstGeom prst="rect">
            <a:avLst/>
          </a:prstGeom>
          <a:noFill/>
          <a:ln w="9525">
            <a:noFill/>
            <a:miter lim="800000"/>
            <a:headEnd/>
            <a:tailEnd/>
          </a:ln>
          <a:effectLst/>
        </p:spPr>
      </p:pic>
      <p:pic>
        <p:nvPicPr>
          <p:cNvPr id="42" name="Picture 2"/>
          <p:cNvPicPr>
            <a:picLocks noChangeAspect="1" noChangeArrowheads="1"/>
          </p:cNvPicPr>
          <p:nvPr/>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sp>
        <p:nvSpPr>
          <p:cNvPr id="44" name="TextBox 43"/>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grpSp>
        <p:nvGrpSpPr>
          <p:cNvPr id="27" name="Group 26"/>
          <p:cNvGrpSpPr/>
          <p:nvPr/>
        </p:nvGrpSpPr>
        <p:grpSpPr>
          <a:xfrm>
            <a:off x="-6223790" y="15575235"/>
            <a:ext cx="5771525" cy="644181"/>
            <a:chOff x="44242388" y="28054064"/>
            <a:chExt cx="9771400" cy="1090621"/>
          </a:xfrm>
        </p:grpSpPr>
        <p:sp>
          <p:nvSpPr>
            <p:cNvPr id="28" name="Rounded Rectangle 27"/>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3" name="Picture 32"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35"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1" name="Straight Connector 40"/>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6491524" y="10199648"/>
            <a:ext cx="6261600" cy="388620"/>
          </a:xfrm>
          <a:prstGeom prst="rect">
            <a:avLst/>
          </a:prstGeom>
          <a:solidFill>
            <a:srgbClr val="002855"/>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solidFill>
                <a:schemeClr val="bg1"/>
              </a:solidFill>
            </a:endParaRPr>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65079" y="615971"/>
            <a:ext cx="2761491" cy="1261874"/>
          </a:xfrm>
          <a:prstGeom prst="rect">
            <a:avLst/>
          </a:prstGeom>
        </p:spPr>
      </p:pic>
      <p:sp>
        <p:nvSpPr>
          <p:cNvPr id="37" name="Rectangle 33"/>
          <p:cNvSpPr>
            <a:spLocks noChangeArrowheads="1"/>
          </p:cNvSpPr>
          <p:nvPr userDrawn="1"/>
        </p:nvSpPr>
        <p:spPr bwMode="auto">
          <a:xfrm>
            <a:off x="7241249"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8" name="Rectangle 33"/>
          <p:cNvSpPr>
            <a:spLocks noChangeArrowheads="1"/>
          </p:cNvSpPr>
          <p:nvPr userDrawn="1"/>
        </p:nvSpPr>
        <p:spPr bwMode="auto">
          <a:xfrm>
            <a:off x="13906037"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9" name="Rectangle 33"/>
          <p:cNvSpPr>
            <a:spLocks noChangeArrowheads="1"/>
          </p:cNvSpPr>
          <p:nvPr userDrawn="1"/>
        </p:nvSpPr>
        <p:spPr bwMode="auto">
          <a:xfrm>
            <a:off x="20570825"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 name="Text Box 14"/>
          <p:cNvSpPr txBox="1">
            <a:spLocks noChangeArrowheads="1"/>
          </p:cNvSpPr>
          <p:nvPr/>
        </p:nvSpPr>
        <p:spPr bwMode="auto">
          <a:xfrm>
            <a:off x="93869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2" name="Group 1"/>
          <p:cNvGrpSpPr/>
          <p:nvPr/>
        </p:nvGrpSpPr>
        <p:grpSpPr>
          <a:xfrm>
            <a:off x="572988" y="2628900"/>
            <a:ext cx="26286024" cy="13373100"/>
            <a:chOff x="571500" y="2628900"/>
            <a:chExt cx="26286024" cy="13373100"/>
          </a:xfrm>
        </p:grpSpPr>
        <p:sp>
          <p:nvSpPr>
            <p:cNvPr id="8" name="Rectangle 33"/>
            <p:cNvSpPr>
              <a:spLocks noChangeArrowheads="1"/>
            </p:cNvSpPr>
            <p:nvPr/>
          </p:nvSpPr>
          <p:spPr bwMode="auto">
            <a:xfrm>
              <a:off x="571500"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1" name="Rectangle 33"/>
            <p:cNvSpPr>
              <a:spLocks noChangeArrowheads="1"/>
            </p:cNvSpPr>
            <p:nvPr userDrawn="1"/>
          </p:nvSpPr>
          <p:spPr bwMode="auto">
            <a:xfrm>
              <a:off x="9469084"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18366667"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grpSp>
      <p:sp>
        <p:nvSpPr>
          <p:cNvPr id="23" name="Rectangle 22"/>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38" name="Group 37"/>
          <p:cNvGrpSpPr/>
          <p:nvPr/>
        </p:nvGrpSpPr>
        <p:grpSpPr>
          <a:xfrm>
            <a:off x="-6223790" y="15575235"/>
            <a:ext cx="5771525" cy="644181"/>
            <a:chOff x="44242388" y="28054064"/>
            <a:chExt cx="9771400" cy="1090621"/>
          </a:xfrm>
        </p:grpSpPr>
        <p:sp>
          <p:nvSpPr>
            <p:cNvPr id="40" name="Rounded Rectangle 39"/>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41" name="Picture 40"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42"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3" name="Picture 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8641" y="615971"/>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8" name="Rectangle 33"/>
          <p:cNvSpPr>
            <a:spLocks noChangeArrowheads="1"/>
          </p:cNvSpPr>
          <p:nvPr/>
        </p:nvSpPr>
        <p:spPr bwMode="auto">
          <a:xfrm>
            <a:off x="571500" y="2628900"/>
            <a:ext cx="6286500" cy="13373100"/>
          </a:xfrm>
          <a:prstGeom prst="roundRect">
            <a:avLst>
              <a:gd name="adj" fmla="val 4310"/>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1" name="Rectangle 33"/>
          <p:cNvSpPr>
            <a:spLocks noChangeArrowheads="1"/>
          </p:cNvSpPr>
          <p:nvPr/>
        </p:nvSpPr>
        <p:spPr bwMode="auto">
          <a:xfrm>
            <a:off x="7209790" y="2628900"/>
            <a:ext cx="13012420" cy="13373100"/>
          </a:xfrm>
          <a:prstGeom prst="roundRect">
            <a:avLst>
              <a:gd name="adj" fmla="val 227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p:nvSpPr>
        <p:spPr bwMode="auto">
          <a:xfrm>
            <a:off x="20574000" y="2628900"/>
            <a:ext cx="6286500" cy="13373100"/>
          </a:xfrm>
          <a:prstGeom prst="roundRect">
            <a:avLst>
              <a:gd name="adj" fmla="val 464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4" name="Rectangle 23"/>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29" name="Group 28"/>
          <p:cNvGrpSpPr/>
          <p:nvPr/>
        </p:nvGrpSpPr>
        <p:grpSpPr>
          <a:xfrm>
            <a:off x="-6223790" y="15575235"/>
            <a:ext cx="5771525" cy="644181"/>
            <a:chOff x="44242388" y="28054064"/>
            <a:chExt cx="9771400" cy="1090621"/>
          </a:xfrm>
        </p:grpSpPr>
        <p:sp>
          <p:nvSpPr>
            <p:cNvPr id="31" name="Rounded Rectangle 30"/>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2" name="Picture 31"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33"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3"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8641" y="612648"/>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diagramColors" Target="../diagrams/colors1.xml"/><Relationship Id="rId12" Type="http://schemas.microsoft.com/office/2007/relationships/diagramDrawing" Target="../diagrams/drawing1.xml"/><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cdc.gov/mmwr/volumes/67/wr/mm675152e1.htm?s_cid=mm675152e1_w" TargetMode="External"/><Relationship Id="rId4" Type="http://schemas.openxmlformats.org/officeDocument/2006/relationships/chart" Target="../charts/chart1.xml"/><Relationship Id="rId5" Type="http://schemas.openxmlformats.org/officeDocument/2006/relationships/chart" Target="../charts/chart2.xml"/><Relationship Id="rId6" Type="http://schemas.openxmlformats.org/officeDocument/2006/relationships/chart" Target="../charts/chart3.xml"/><Relationship Id="rId7" Type="http://schemas.openxmlformats.org/officeDocument/2006/relationships/chart" Target="../charts/chart4.xml"/><Relationship Id="rId8" Type="http://schemas.openxmlformats.org/officeDocument/2006/relationships/diagramData" Target="../diagrams/data1.xml"/><Relationship Id="rId9" Type="http://schemas.openxmlformats.org/officeDocument/2006/relationships/diagramLayout" Target="../diagrams/layout1.xml"/><Relationship Id="rId10"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76461" y="3341566"/>
            <a:ext cx="6274921" cy="7933587"/>
          </a:xfrm>
        </p:spPr>
        <p:txBody>
          <a:bodyPr/>
          <a:lstStyle/>
          <a:p>
            <a:r>
              <a:rPr lang="en-US" dirty="0" smtClean="0"/>
              <a:t>Many patients who are dependent on chronic, high dose opioids for pain control are abruptly being told that they will no longer be prescribed opioid medications. Primary care </a:t>
            </a:r>
            <a:r>
              <a:rPr lang="en-US" dirty="0" smtClean="0"/>
              <a:t>providers, are </a:t>
            </a:r>
            <a:r>
              <a:rPr lang="en-US" dirty="0" smtClean="0"/>
              <a:t>increasingly reducing opioid prescriptions as the devastating consequences of opioid misuse and related overdoses reached an all time high in </a:t>
            </a:r>
            <a:r>
              <a:rPr lang="en-US" dirty="0" smtClean="0"/>
              <a:t>2016 (1). </a:t>
            </a:r>
            <a:r>
              <a:rPr lang="en-US" dirty="0" smtClean="0"/>
              <a:t>Opioid overdoses accounted for more than 42,000 deaths in 2016 more than any previous year on record- 40 percent which involved a prescription opioids (2).  </a:t>
            </a:r>
          </a:p>
          <a:p>
            <a:endParaRPr lang="en-US" dirty="0" smtClean="0"/>
          </a:p>
          <a:p>
            <a:r>
              <a:rPr lang="en-US" dirty="0" smtClean="0"/>
              <a:t>Current literature has supported the use of buprenorphine transition for patients who suffer from substance use disorder from opioids as a means to decrease the incidence of mortality and improve functionality of patients (3). In addition, buprenorphine has a much safer profile for respiratory depression and it’s slow acting partial agonist activity has been shown to have a much lower addictive potential. Even at it’s maximum FDA approved prescribed dose, it has shown a very low likelihood of inducing sedating and euphoric effects (4). </a:t>
            </a:r>
          </a:p>
          <a:p>
            <a:endParaRPr lang="en-US" dirty="0" smtClean="0"/>
          </a:p>
          <a:p>
            <a:r>
              <a:rPr lang="en-US" dirty="0" smtClean="0"/>
              <a:t>Although</a:t>
            </a:r>
            <a:r>
              <a:rPr lang="en-US" dirty="0" smtClean="0"/>
              <a:t> sublingual Buprenorphine has been available for several decades, its use in treatment for chronic pain in current literature is limited. Though there are a few case studies and case series which have evaluated the efficacy of using sublingual buprenorphine </a:t>
            </a:r>
            <a:r>
              <a:rPr lang="en-US" dirty="0" smtClean="0"/>
              <a:t>in treating chronic pain in an outpatient primary care setting, a clinical trial as evidence to consider widespread use has yet to be finalized and considered. </a:t>
            </a:r>
          </a:p>
          <a:p>
            <a:endParaRPr lang="en-US" dirty="0"/>
          </a:p>
          <a:p>
            <a:r>
              <a:rPr lang="en-US" dirty="0" smtClean="0"/>
              <a:t>From 2015-present, Dr. Gabriel Belsky with the support of Sutter Health started a consult service to address the needs of patients who were chronically dependent on opioid medications (for the diagnosis of chronic pain)  who were previously resistant to tapering or failed a taper plan with their primary care physicians. As I worked with him longitudinally for a year to see these patients as part of my continuity clinic experience, I hypothesized that we would find data through a retrospective Sutter EPIC data search that supports the objectives outlined below.</a:t>
            </a:r>
          </a:p>
          <a:p>
            <a:endParaRPr lang="en-US" dirty="0"/>
          </a:p>
          <a:p>
            <a:endParaRPr lang="en-US" dirty="0" smtClean="0"/>
          </a:p>
        </p:txBody>
      </p:sp>
      <p:sp>
        <p:nvSpPr>
          <p:cNvPr id="3" name="Text Placeholder 2"/>
          <p:cNvSpPr>
            <a:spLocks noGrp="1"/>
          </p:cNvSpPr>
          <p:nvPr>
            <p:ph type="body" sz="quarter" idx="11"/>
          </p:nvPr>
        </p:nvSpPr>
        <p:spPr/>
        <p:txBody>
          <a:bodyPr/>
          <a:lstStyle/>
          <a:p>
            <a:r>
              <a:rPr lang="en-US" dirty="0" smtClean="0"/>
              <a:t>INTRODUCTION</a:t>
            </a:r>
            <a:endParaRPr lang="en-US" dirty="0"/>
          </a:p>
        </p:txBody>
      </p:sp>
      <p:sp>
        <p:nvSpPr>
          <p:cNvPr id="4" name="Picture Placeholder 3"/>
          <p:cNvSpPr>
            <a:spLocks noGrp="1"/>
          </p:cNvSpPr>
          <p:nvPr>
            <p:ph type="pic" sz="quarter" idx="18"/>
          </p:nvPr>
        </p:nvSpPr>
        <p:spPr/>
      </p:sp>
      <p:sp>
        <p:nvSpPr>
          <p:cNvPr id="5" name="Text Placeholder 4"/>
          <p:cNvSpPr>
            <a:spLocks noGrp="1"/>
          </p:cNvSpPr>
          <p:nvPr>
            <p:ph type="body" sz="quarter" idx="20"/>
          </p:nvPr>
        </p:nvSpPr>
        <p:spPr>
          <a:xfrm>
            <a:off x="583082" y="10908482"/>
            <a:ext cx="6274920" cy="382517"/>
          </a:xfrm>
        </p:spPr>
        <p:txBody>
          <a:bodyPr/>
          <a:lstStyle/>
          <a:p>
            <a:r>
              <a:rPr lang="en-US" dirty="0" smtClean="0"/>
              <a:t>OBJECTIVES</a:t>
            </a:r>
            <a:endParaRPr lang="en-US" dirty="0"/>
          </a:p>
        </p:txBody>
      </p:sp>
      <p:sp>
        <p:nvSpPr>
          <p:cNvPr id="6" name="Text Placeholder 5"/>
          <p:cNvSpPr>
            <a:spLocks noGrp="1"/>
          </p:cNvSpPr>
          <p:nvPr>
            <p:ph type="body" sz="quarter" idx="21"/>
          </p:nvPr>
        </p:nvSpPr>
        <p:spPr>
          <a:xfrm>
            <a:off x="7332895" y="3220319"/>
            <a:ext cx="5964068" cy="13319677"/>
          </a:xfrm>
        </p:spPr>
        <p:txBody>
          <a:bodyPr/>
          <a:lstStyle/>
          <a:p>
            <a:r>
              <a:rPr lang="en-US" dirty="0" smtClean="0"/>
              <a:t>With the assistance of EPIC specialists at Sutter Health, we performed a search of relevant consult codes as well as the data points outlined below. </a:t>
            </a:r>
            <a:endParaRPr lang="en-US" b="1" u="sng" dirty="0"/>
          </a:p>
          <a:p>
            <a:endParaRPr lang="en-US" b="1" u="sng" dirty="0"/>
          </a:p>
          <a:p>
            <a:r>
              <a:rPr lang="en-US" b="1" u="sng" dirty="0" smtClean="0"/>
              <a:t>Data Points Collected:</a:t>
            </a:r>
          </a:p>
          <a:p>
            <a:pPr fontAlgn="base"/>
            <a:r>
              <a:rPr lang="en-US" b="1" dirty="0" smtClean="0"/>
              <a:t>1. Peg </a:t>
            </a:r>
            <a:r>
              <a:rPr lang="en-US" b="1" dirty="0"/>
              <a:t>Scale answers </a:t>
            </a:r>
            <a:r>
              <a:rPr lang="en-US" b="1" dirty="0" smtClean="0"/>
              <a:t>(See Below) </a:t>
            </a:r>
            <a:endParaRPr lang="en-US" b="1" dirty="0"/>
          </a:p>
          <a:p>
            <a:pPr fontAlgn="base"/>
            <a:r>
              <a:rPr lang="en-US" dirty="0"/>
              <a:t>At consult visit, 1 month, 6 month, 1 year</a:t>
            </a:r>
          </a:p>
          <a:p>
            <a:pPr fontAlgn="base"/>
            <a:r>
              <a:rPr lang="en-US" b="1" dirty="0"/>
              <a:t>2</a:t>
            </a:r>
            <a:r>
              <a:rPr lang="en-US" b="1" dirty="0" smtClean="0"/>
              <a:t>.</a:t>
            </a:r>
            <a:r>
              <a:rPr lang="en-US" b="1" dirty="0"/>
              <a:t> </a:t>
            </a:r>
            <a:r>
              <a:rPr lang="en-US" b="1" dirty="0" smtClean="0"/>
              <a:t>Number of consult </a:t>
            </a:r>
            <a:r>
              <a:rPr lang="en-US" b="1" dirty="0"/>
              <a:t>visits</a:t>
            </a:r>
          </a:p>
          <a:p>
            <a:pPr fontAlgn="base"/>
            <a:r>
              <a:rPr lang="en-US" b="1" dirty="0"/>
              <a:t>3.  </a:t>
            </a:r>
            <a:r>
              <a:rPr lang="en-US" b="1" dirty="0" smtClean="0"/>
              <a:t>Number of consult visits/ percentage of consults </a:t>
            </a:r>
            <a:r>
              <a:rPr lang="en-US" dirty="0"/>
              <a:t>visits with </a:t>
            </a:r>
            <a:r>
              <a:rPr lang="en-US" dirty="0" smtClean="0"/>
              <a:t>Buprenorphine </a:t>
            </a:r>
            <a:r>
              <a:rPr lang="en-US" dirty="0"/>
              <a:t>prescribed within 3 months </a:t>
            </a:r>
          </a:p>
          <a:p>
            <a:pPr fontAlgn="base"/>
            <a:r>
              <a:rPr lang="en-US" dirty="0" smtClean="0"/>
              <a:t>4.</a:t>
            </a:r>
            <a:r>
              <a:rPr lang="en-US" dirty="0"/>
              <a:t> </a:t>
            </a:r>
            <a:r>
              <a:rPr lang="en-US" b="1" dirty="0" smtClean="0"/>
              <a:t>Number of </a:t>
            </a:r>
            <a:r>
              <a:rPr lang="en-US" b="1" dirty="0"/>
              <a:t>ER visits 1 year before and 1 year after </a:t>
            </a:r>
            <a:r>
              <a:rPr lang="en-US" dirty="0"/>
              <a:t>starting Buprenorphine </a:t>
            </a:r>
          </a:p>
          <a:p>
            <a:pPr fontAlgn="base"/>
            <a:r>
              <a:rPr lang="en-US" dirty="0"/>
              <a:t>5.   </a:t>
            </a:r>
            <a:r>
              <a:rPr lang="en-US" b="1" dirty="0" smtClean="0"/>
              <a:t>Average </a:t>
            </a:r>
            <a:r>
              <a:rPr lang="en-US" b="1" dirty="0"/>
              <a:t>O</a:t>
            </a:r>
            <a:r>
              <a:rPr lang="en-US" b="1" dirty="0" smtClean="0"/>
              <a:t>piate </a:t>
            </a:r>
            <a:r>
              <a:rPr lang="en-US" b="1" dirty="0"/>
              <a:t>D</a:t>
            </a:r>
            <a:r>
              <a:rPr lang="en-US" b="1" dirty="0" smtClean="0"/>
              <a:t>ose </a:t>
            </a:r>
            <a:r>
              <a:rPr lang="en-US" b="1" dirty="0" smtClean="0"/>
              <a:t>Reduction </a:t>
            </a:r>
            <a:r>
              <a:rPr lang="en-US" dirty="0" smtClean="0"/>
              <a:t>(measured as </a:t>
            </a:r>
            <a:r>
              <a:rPr lang="en-US" dirty="0" smtClean="0"/>
              <a:t>morphine equivalent dose before and after if a patient started buprenorphine and stopped)</a:t>
            </a:r>
            <a:endParaRPr lang="en-US" dirty="0" smtClean="0"/>
          </a:p>
          <a:p>
            <a:pPr fontAlgn="base"/>
            <a:r>
              <a:rPr lang="en-US" dirty="0" smtClean="0"/>
              <a:t>6</a:t>
            </a:r>
            <a:r>
              <a:rPr lang="en-US" dirty="0"/>
              <a:t>. </a:t>
            </a:r>
            <a:r>
              <a:rPr lang="en-US" b="1" dirty="0"/>
              <a:t> </a:t>
            </a:r>
            <a:r>
              <a:rPr lang="en-US" b="1" dirty="0" smtClean="0"/>
              <a:t>Number of of </a:t>
            </a:r>
            <a:r>
              <a:rPr lang="en-US" b="1" dirty="0"/>
              <a:t>PCP </a:t>
            </a:r>
            <a:r>
              <a:rPr lang="en-US" b="1" dirty="0" smtClean="0"/>
              <a:t>visits 1 </a:t>
            </a:r>
            <a:r>
              <a:rPr lang="en-US" b="1" dirty="0"/>
              <a:t>year </a:t>
            </a:r>
            <a:r>
              <a:rPr lang="en-US" b="1" dirty="0" smtClean="0"/>
              <a:t>before</a:t>
            </a:r>
            <a:r>
              <a:rPr lang="en-US" b="1" dirty="0" smtClean="0"/>
              <a:t> and 1 year </a:t>
            </a:r>
            <a:r>
              <a:rPr lang="en-US" dirty="0" smtClean="0"/>
              <a:t>after starting Buprenorphine</a:t>
            </a:r>
            <a:endParaRPr lang="en-US" b="1" u="sng" dirty="0" smtClean="0"/>
          </a:p>
          <a:p>
            <a:endParaRPr lang="en-US" dirty="0" smtClean="0"/>
          </a:p>
          <a:p>
            <a:r>
              <a:rPr lang="en-US" b="1" u="sng" dirty="0" smtClean="0"/>
              <a:t>PEG SCALE QUESTIONARE: </a:t>
            </a:r>
            <a:endParaRPr lang="en-US" dirty="0"/>
          </a:p>
          <a:p>
            <a:r>
              <a:rPr lang="en-US" dirty="0" smtClean="0"/>
              <a:t>1. What </a:t>
            </a:r>
            <a:r>
              <a:rPr lang="en-US" dirty="0"/>
              <a:t>number from 0-10 best describes your pain in the past week</a:t>
            </a:r>
            <a:r>
              <a:rPr lang="en-US" dirty="0" smtClean="0"/>
              <a:t>?</a:t>
            </a:r>
            <a:endParaRPr lang="en-US" dirty="0"/>
          </a:p>
          <a:p>
            <a:r>
              <a:rPr lang="en-US" dirty="0" smtClean="0"/>
              <a:t>2. What </a:t>
            </a:r>
            <a:r>
              <a:rPr lang="en-US" dirty="0"/>
              <a:t>number from 0-10 describes how, during the past week, pain has interfered with your enjoyment of life? </a:t>
            </a:r>
          </a:p>
          <a:p>
            <a:r>
              <a:rPr lang="en-US" dirty="0" smtClean="0"/>
              <a:t>3. What </a:t>
            </a:r>
            <a:r>
              <a:rPr lang="en-US" dirty="0"/>
              <a:t>number from 0-10 describes how during the past week, pain has interfered with your general activity? </a:t>
            </a:r>
          </a:p>
          <a:p>
            <a:r>
              <a:rPr lang="en-US" dirty="0"/>
              <a:t/>
            </a:r>
            <a:br>
              <a:rPr lang="en-US" dirty="0"/>
            </a:br>
            <a:r>
              <a:rPr lang="en-US" dirty="0" smtClean="0"/>
              <a:t>The graphs presented in the </a:t>
            </a:r>
            <a:r>
              <a:rPr lang="en-US" b="1" dirty="0" smtClean="0"/>
              <a:t>results section </a:t>
            </a:r>
            <a:r>
              <a:rPr lang="en-US" dirty="0" smtClean="0"/>
              <a:t>portray a numerical representation of question 1 of the PEG scale as “pain”, question 2 of the PEG scale as “QOL Interference”, and question 3 as “functional impairment”. </a:t>
            </a:r>
          </a:p>
          <a:p>
            <a:r>
              <a:rPr lang="en-US" dirty="0" smtClean="0"/>
              <a:t>_________________________________________________________</a:t>
            </a:r>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b="1" dirty="0" smtClean="0"/>
          </a:p>
          <a:p>
            <a:r>
              <a:rPr lang="en-US" b="1" dirty="0" smtClean="0"/>
              <a:t>Figure 1</a:t>
            </a:r>
            <a:r>
              <a:rPr lang="en-US" dirty="0" smtClean="0"/>
              <a:t>. The process of initial consult visit, office induction and follow up </a:t>
            </a:r>
          </a:p>
          <a:p>
            <a:endParaRPr lang="en-US" dirty="0"/>
          </a:p>
          <a:p>
            <a:endParaRPr lang="en-US" dirty="0" smtClean="0"/>
          </a:p>
        </p:txBody>
      </p:sp>
      <p:sp>
        <p:nvSpPr>
          <p:cNvPr id="7" name="Text Placeholder 6"/>
          <p:cNvSpPr>
            <a:spLocks noGrp="1"/>
          </p:cNvSpPr>
          <p:nvPr>
            <p:ph type="body" sz="quarter" idx="22"/>
          </p:nvPr>
        </p:nvSpPr>
        <p:spPr/>
        <p:txBody>
          <a:bodyPr/>
          <a:lstStyle/>
          <a:p>
            <a:r>
              <a:rPr lang="en-US" dirty="0" smtClean="0"/>
              <a:t>MATERIALS and METHODS</a:t>
            </a:r>
            <a:endParaRPr lang="en-US" dirty="0"/>
          </a:p>
        </p:txBody>
      </p:sp>
      <p:sp>
        <p:nvSpPr>
          <p:cNvPr id="8" name="Text Placeholder 7"/>
          <p:cNvSpPr>
            <a:spLocks noGrp="1"/>
          </p:cNvSpPr>
          <p:nvPr>
            <p:ph type="body" sz="quarter" idx="23"/>
          </p:nvPr>
        </p:nvSpPr>
        <p:spPr>
          <a:xfrm>
            <a:off x="14005166" y="3139925"/>
            <a:ext cx="6286500" cy="11509951"/>
          </a:xfrm>
        </p:spPr>
        <p:txBody>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Figure </a:t>
            </a:r>
            <a:r>
              <a:rPr lang="en-US" dirty="0" smtClean="0"/>
              <a:t>2. </a:t>
            </a:r>
            <a:r>
              <a:rPr lang="en-US" dirty="0" smtClean="0"/>
              <a:t>Patient 1,2,3’s starting Morphine </a:t>
            </a:r>
            <a:r>
              <a:rPr lang="en-US" dirty="0"/>
              <a:t>E</a:t>
            </a:r>
            <a:r>
              <a:rPr lang="en-US" dirty="0" smtClean="0"/>
              <a:t>quivalent </a:t>
            </a:r>
            <a:r>
              <a:rPr lang="en-US" dirty="0"/>
              <a:t>D</a:t>
            </a:r>
            <a:r>
              <a:rPr lang="en-US" dirty="0" smtClean="0"/>
              <a:t>ose in Milligrams</a:t>
            </a:r>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smtClean="0"/>
              <a:t>Figure </a:t>
            </a:r>
            <a:r>
              <a:rPr lang="en-US" dirty="0" smtClean="0"/>
              <a:t>3. </a:t>
            </a:r>
            <a:r>
              <a:rPr lang="en-US" dirty="0"/>
              <a:t>Patient 1’s pain, QOL interference and function impairment scores before transition to sublingual buprenorphine and 6 months into treatment. </a:t>
            </a:r>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Figure </a:t>
            </a:r>
            <a:r>
              <a:rPr lang="en-US" dirty="0" smtClean="0"/>
              <a:t>4. </a:t>
            </a:r>
            <a:r>
              <a:rPr lang="en-US" dirty="0"/>
              <a:t>Patient </a:t>
            </a:r>
            <a:r>
              <a:rPr lang="en-US" dirty="0" smtClean="0"/>
              <a:t>2’s </a:t>
            </a:r>
            <a:r>
              <a:rPr lang="en-US" dirty="0"/>
              <a:t>pain, QOL interference and function impairment scores before transition to sublingual buprenorphine and 6 months into treatment. </a:t>
            </a:r>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9" name="Text Placeholder 8"/>
          <p:cNvSpPr>
            <a:spLocks noGrp="1"/>
          </p:cNvSpPr>
          <p:nvPr>
            <p:ph type="body" sz="quarter" idx="24"/>
          </p:nvPr>
        </p:nvSpPr>
        <p:spPr>
          <a:xfrm>
            <a:off x="13906500" y="3073667"/>
            <a:ext cx="6286500" cy="382517"/>
          </a:xfrm>
        </p:spPr>
        <p:txBody>
          <a:bodyPr/>
          <a:lstStyle/>
          <a:p>
            <a:r>
              <a:rPr lang="en-US" dirty="0" smtClean="0"/>
              <a:t>RESULTS: Preliminary Data</a:t>
            </a:r>
            <a:endParaRPr lang="en-US" dirty="0"/>
          </a:p>
        </p:txBody>
      </p:sp>
      <p:sp>
        <p:nvSpPr>
          <p:cNvPr id="10" name="Text Placeholder 9"/>
          <p:cNvSpPr>
            <a:spLocks noGrp="1"/>
          </p:cNvSpPr>
          <p:nvPr>
            <p:ph type="body" sz="quarter" idx="25"/>
          </p:nvPr>
        </p:nvSpPr>
        <p:spPr/>
        <p:txBody>
          <a:bodyPr/>
          <a:lstStyle/>
          <a:p>
            <a:r>
              <a:rPr lang="en-US" dirty="0" smtClean="0"/>
              <a:t>CONCLUSIONS</a:t>
            </a:r>
            <a:endParaRPr lang="en-US" dirty="0"/>
          </a:p>
        </p:txBody>
      </p:sp>
      <p:sp>
        <p:nvSpPr>
          <p:cNvPr id="11" name="Text Placeholder 10"/>
          <p:cNvSpPr>
            <a:spLocks noGrp="1"/>
          </p:cNvSpPr>
          <p:nvPr>
            <p:ph type="body" sz="quarter" idx="26"/>
          </p:nvPr>
        </p:nvSpPr>
        <p:spPr>
          <a:xfrm>
            <a:off x="20572839" y="8382928"/>
            <a:ext cx="6279386" cy="4745022"/>
          </a:xfrm>
        </p:spPr>
        <p:txBody>
          <a:bodyPr/>
          <a:lstStyle/>
          <a:p>
            <a:endParaRPr lang="en-US" dirty="0" smtClean="0"/>
          </a:p>
          <a:p>
            <a:r>
              <a:rPr lang="en-US" dirty="0" smtClean="0"/>
              <a:t>1</a:t>
            </a:r>
            <a:r>
              <a:rPr lang="en-US" dirty="0" smtClean="0"/>
              <a:t>. </a:t>
            </a:r>
            <a:r>
              <a:rPr lang="en-US" dirty="0"/>
              <a:t>Multiple Cause of Death 1999–2017 on CDC Wide-ranging Online Data for Epidemiologic Research (CDC WONDER). Atlanta, GA: CDC, National Center for Health Statistics. 2018. Available at http://</a:t>
            </a:r>
            <a:r>
              <a:rPr lang="en-US" dirty="0" err="1"/>
              <a:t>wonder.cdc.gov</a:t>
            </a:r>
            <a:r>
              <a:rPr lang="en-US" dirty="0"/>
              <a:t>.</a:t>
            </a:r>
            <a:endParaRPr lang="en-US" dirty="0" smtClean="0"/>
          </a:p>
          <a:p>
            <a:endParaRPr lang="en-US" dirty="0"/>
          </a:p>
          <a:p>
            <a:r>
              <a:rPr lang="en-US" dirty="0" smtClean="0"/>
              <a:t>2</a:t>
            </a:r>
            <a:r>
              <a:rPr lang="en-US" dirty="0" smtClean="0"/>
              <a:t>. </a:t>
            </a:r>
            <a:r>
              <a:rPr lang="en-US" dirty="0"/>
              <a:t>Scholl L, Seth P, </a:t>
            </a:r>
            <a:r>
              <a:rPr lang="en-US" dirty="0" err="1"/>
              <a:t>Kariisa</a:t>
            </a:r>
            <a:r>
              <a:rPr lang="en-US" dirty="0"/>
              <a:t> M, Wilson N, Baldwin G. </a:t>
            </a:r>
            <a:r>
              <a:rPr lang="en-US" u="sng" dirty="0">
                <a:hlinkClick r:id="rId3"/>
              </a:rPr>
              <a:t>Drug and Opioid-Involved Overdose Deaths – United States, 2013-2017</a:t>
            </a:r>
            <a:r>
              <a:rPr lang="en-US" dirty="0"/>
              <a:t>. </a:t>
            </a:r>
            <a:r>
              <a:rPr lang="en-US" dirty="0" err="1"/>
              <a:t>Morb</a:t>
            </a:r>
            <a:r>
              <a:rPr lang="en-US" dirty="0"/>
              <a:t> Mortal </a:t>
            </a:r>
            <a:r>
              <a:rPr lang="en-US" dirty="0" err="1"/>
              <a:t>Wkly</a:t>
            </a:r>
            <a:r>
              <a:rPr lang="en-US" dirty="0"/>
              <a:t> Rep. </a:t>
            </a:r>
            <a:r>
              <a:rPr lang="en-US" dirty="0" err="1"/>
              <a:t>ePub</a:t>
            </a:r>
            <a:r>
              <a:rPr lang="en-US" dirty="0"/>
              <a:t>: 21 December 2018.</a:t>
            </a:r>
            <a:endParaRPr lang="en-US" dirty="0" smtClean="0"/>
          </a:p>
          <a:p>
            <a:endParaRPr lang="en-US" dirty="0"/>
          </a:p>
          <a:p>
            <a:r>
              <a:rPr lang="en-US" dirty="0" smtClean="0"/>
              <a:t>3</a:t>
            </a:r>
            <a:r>
              <a:rPr lang="en-US" dirty="0" smtClean="0"/>
              <a:t>. </a:t>
            </a:r>
            <a:r>
              <a:rPr lang="en-US" dirty="0" err="1"/>
              <a:t>Daitch</a:t>
            </a:r>
            <a:r>
              <a:rPr lang="en-US" dirty="0"/>
              <a:t>, Danielle, et al. “Conversion from High-Dose Full-Opioid Agonists to Sublingual Buprenorphine Reduces Pain Scores and Improves Quality of Life for Chronic Pain Patients.” </a:t>
            </a:r>
            <a:r>
              <a:rPr lang="en-US" i="1" dirty="0"/>
              <a:t>Pain Medicine</a:t>
            </a:r>
            <a:r>
              <a:rPr lang="en-US" dirty="0"/>
              <a:t>, vol. 15, no. 12, 2014, pp. 2087–2094., doi:10.1111/pme.12520.</a:t>
            </a:r>
          </a:p>
          <a:p>
            <a:endParaRPr lang="en-US" dirty="0"/>
          </a:p>
          <a:p>
            <a:r>
              <a:rPr lang="en-US" dirty="0" smtClean="0"/>
              <a:t>4</a:t>
            </a:r>
            <a:r>
              <a:rPr lang="en-US" dirty="0" smtClean="0"/>
              <a:t>. </a:t>
            </a:r>
            <a:r>
              <a:rPr lang="en-US" dirty="0" err="1"/>
              <a:t>Malinoff</a:t>
            </a:r>
            <a:r>
              <a:rPr lang="en-US" dirty="0"/>
              <a:t>, Herbert L, et al. “Sublingual Buprenorphine Is Effective in the Treatment of Chronic Pain Syndrome.” </a:t>
            </a:r>
            <a:r>
              <a:rPr lang="en-US" i="1" dirty="0"/>
              <a:t>American Journal of Therapeutics</a:t>
            </a:r>
            <a:r>
              <a:rPr lang="en-US" dirty="0"/>
              <a:t>, vol. 12, no. 5, 2005, pp. 379–384., doi:10.1097/01.mjt.0000160935.62883.ff</a:t>
            </a:r>
            <a:r>
              <a:rPr lang="en-US" dirty="0" smtClean="0"/>
              <a:t>.</a:t>
            </a:r>
            <a:endParaRPr lang="en-US" dirty="0" smtClean="0"/>
          </a:p>
          <a:p>
            <a:endParaRPr lang="en-US" dirty="0"/>
          </a:p>
          <a:p>
            <a:endParaRPr lang="en-US" dirty="0"/>
          </a:p>
        </p:txBody>
      </p:sp>
      <p:sp>
        <p:nvSpPr>
          <p:cNvPr id="12" name="Text Placeholder 11"/>
          <p:cNvSpPr>
            <a:spLocks noGrp="1"/>
          </p:cNvSpPr>
          <p:nvPr>
            <p:ph type="body" sz="quarter" idx="27"/>
          </p:nvPr>
        </p:nvSpPr>
        <p:spPr>
          <a:xfrm>
            <a:off x="20564564" y="8022959"/>
            <a:ext cx="6287661" cy="382517"/>
          </a:xfrm>
        </p:spPr>
        <p:txBody>
          <a:bodyPr/>
          <a:lstStyle/>
          <a:p>
            <a:r>
              <a:rPr lang="en-US" dirty="0" smtClean="0"/>
              <a:t>REFERENCES</a:t>
            </a:r>
            <a:endParaRPr lang="en-US" dirty="0"/>
          </a:p>
        </p:txBody>
      </p:sp>
      <p:sp>
        <p:nvSpPr>
          <p:cNvPr id="13" name="Text Placeholder 12"/>
          <p:cNvSpPr>
            <a:spLocks noGrp="1"/>
          </p:cNvSpPr>
          <p:nvPr>
            <p:ph type="body" sz="quarter" idx="29"/>
          </p:nvPr>
        </p:nvSpPr>
        <p:spPr/>
        <p:txBody>
          <a:bodyPr/>
          <a:lstStyle/>
          <a:p>
            <a:r>
              <a:rPr lang="en-US" dirty="0" smtClean="0"/>
              <a:t>ACKOWLEDGEMENTS</a:t>
            </a:r>
            <a:endParaRPr lang="en-US" dirty="0"/>
          </a:p>
        </p:txBody>
      </p:sp>
      <p:sp>
        <p:nvSpPr>
          <p:cNvPr id="14" name="Text Placeholder 13"/>
          <p:cNvSpPr>
            <a:spLocks noGrp="1"/>
          </p:cNvSpPr>
          <p:nvPr>
            <p:ph type="body" sz="quarter" idx="96"/>
          </p:nvPr>
        </p:nvSpPr>
        <p:spPr>
          <a:xfrm>
            <a:off x="534102" y="11290999"/>
            <a:ext cx="6223362" cy="4394478"/>
          </a:xfrm>
        </p:spPr>
        <p:txBody>
          <a:bodyPr/>
          <a:lstStyle/>
          <a:p>
            <a:r>
              <a:rPr lang="en-US" dirty="0" smtClean="0"/>
              <a:t>The purpose of this study is to show: </a:t>
            </a:r>
          </a:p>
          <a:p>
            <a:endParaRPr lang="en-US" dirty="0"/>
          </a:p>
          <a:p>
            <a:pPr marL="285750" indent="-285750">
              <a:buFontTx/>
              <a:buChar char="-"/>
            </a:pPr>
            <a:r>
              <a:rPr lang="en-US" dirty="0" smtClean="0"/>
              <a:t>Patients </a:t>
            </a:r>
            <a:r>
              <a:rPr lang="en-US" dirty="0"/>
              <a:t>who are dependent </a:t>
            </a:r>
            <a:r>
              <a:rPr lang="en-US" dirty="0" smtClean="0"/>
              <a:t>on </a:t>
            </a:r>
            <a:r>
              <a:rPr lang="en-US" dirty="0"/>
              <a:t>opioid </a:t>
            </a:r>
            <a:r>
              <a:rPr lang="en-US" dirty="0" smtClean="0"/>
              <a:t>prescriptions </a:t>
            </a:r>
            <a:r>
              <a:rPr lang="en-US" dirty="0"/>
              <a:t>for </a:t>
            </a:r>
            <a:r>
              <a:rPr lang="en-US" dirty="0" smtClean="0"/>
              <a:t>chronic pain </a:t>
            </a:r>
            <a:r>
              <a:rPr lang="en-US" dirty="0"/>
              <a:t>that </a:t>
            </a:r>
            <a:r>
              <a:rPr lang="en-US" dirty="0" smtClean="0"/>
              <a:t>transition to Buprenorphine in clinic </a:t>
            </a:r>
            <a:r>
              <a:rPr lang="en-US" dirty="0"/>
              <a:t>will experience better pain control within 6 months </a:t>
            </a:r>
            <a:endParaRPr lang="en-US" dirty="0" smtClean="0"/>
          </a:p>
          <a:p>
            <a:pPr marL="285750" indent="-285750">
              <a:buFontTx/>
              <a:buChar char="-"/>
            </a:pPr>
            <a:r>
              <a:rPr lang="en-US" dirty="0" smtClean="0"/>
              <a:t>Patients who are dependent on opioid prescriptions for chronic pain that transition to Buprenorphine in clinic will  report functional improvement post transition. </a:t>
            </a:r>
          </a:p>
          <a:p>
            <a:pPr marL="285750" indent="-285750">
              <a:buFontTx/>
              <a:buChar char="-"/>
            </a:pPr>
            <a:r>
              <a:rPr lang="en-US" dirty="0" smtClean="0"/>
              <a:t>Patients who are dependent on opioid prescriptions for pain that transition to Buprenorphine in clinic will have less ER visits for medical problems related to chronic pain, such as opioid withdrawal in a 1 year period post transition than a 1 year period prior to transition. </a:t>
            </a:r>
          </a:p>
          <a:p>
            <a:pPr marL="285750" indent="-285750">
              <a:buFontTx/>
              <a:buChar char="-"/>
            </a:pPr>
            <a:r>
              <a:rPr lang="en-US" dirty="0"/>
              <a:t>Patients who are dependent on opioid prescriptions for pain that transition to Buprenorphine in clinic will have less </a:t>
            </a:r>
            <a:r>
              <a:rPr lang="en-US" dirty="0" smtClean="0"/>
              <a:t>PCP visits </a:t>
            </a:r>
            <a:r>
              <a:rPr lang="en-US" dirty="0"/>
              <a:t>for medical problems related to chronic pain, such as opioid withdrawal in a </a:t>
            </a:r>
            <a:r>
              <a:rPr lang="en-US" dirty="0" smtClean="0"/>
              <a:t>1 </a:t>
            </a:r>
            <a:r>
              <a:rPr lang="en-US" dirty="0"/>
              <a:t>year period post transition than a </a:t>
            </a:r>
            <a:r>
              <a:rPr lang="en-US" dirty="0" smtClean="0"/>
              <a:t>1 year </a:t>
            </a:r>
            <a:r>
              <a:rPr lang="en-US" dirty="0"/>
              <a:t>period prior to transition. </a:t>
            </a:r>
          </a:p>
          <a:p>
            <a:pPr marL="285750" indent="-285750">
              <a:buFontTx/>
              <a:buChar char="-"/>
            </a:pPr>
            <a:endParaRPr lang="en-US" dirty="0" smtClean="0"/>
          </a:p>
          <a:p>
            <a:endParaRPr lang="en-US" dirty="0" smtClean="0"/>
          </a:p>
          <a:p>
            <a:pPr marL="285750" indent="-285750">
              <a:buFontTx/>
              <a:buChar char="-"/>
            </a:pPr>
            <a:endParaRPr lang="en-US" dirty="0" smtClean="0"/>
          </a:p>
          <a:p>
            <a:r>
              <a:rPr lang="en-US" dirty="0" smtClean="0"/>
              <a:t> </a:t>
            </a:r>
            <a:endParaRPr lang="en-US" dirty="0"/>
          </a:p>
          <a:p>
            <a:endParaRPr lang="en-US" dirty="0"/>
          </a:p>
        </p:txBody>
      </p:sp>
      <p:sp>
        <p:nvSpPr>
          <p:cNvPr id="15" name="Text Placeholder 14"/>
          <p:cNvSpPr>
            <a:spLocks noGrp="1"/>
          </p:cNvSpPr>
          <p:nvPr>
            <p:ph type="body" sz="quarter" idx="107"/>
          </p:nvPr>
        </p:nvSpPr>
        <p:spPr/>
        <p:txBody>
          <a:bodyPr/>
          <a:lstStyle/>
          <a:p>
            <a:endParaRPr lang="en-US"/>
          </a:p>
        </p:txBody>
      </p:sp>
      <p:sp>
        <p:nvSpPr>
          <p:cNvPr id="16" name="Text Placeholder 15"/>
          <p:cNvSpPr>
            <a:spLocks noGrp="1"/>
          </p:cNvSpPr>
          <p:nvPr>
            <p:ph type="body" sz="quarter" idx="116"/>
          </p:nvPr>
        </p:nvSpPr>
        <p:spPr/>
        <p:txBody>
          <a:bodyPr/>
          <a:lstStyle/>
          <a:p>
            <a:endParaRPr lang="en-US"/>
          </a:p>
        </p:txBody>
      </p:sp>
      <p:sp>
        <p:nvSpPr>
          <p:cNvPr id="17" name="Text Placeholder 16"/>
          <p:cNvSpPr>
            <a:spLocks noGrp="1"/>
          </p:cNvSpPr>
          <p:nvPr>
            <p:ph type="body" sz="quarter" idx="117"/>
          </p:nvPr>
        </p:nvSpPr>
        <p:spPr/>
        <p:txBody>
          <a:bodyPr/>
          <a:lstStyle/>
          <a:p>
            <a:endParaRPr lang="en-US"/>
          </a:p>
        </p:txBody>
      </p:sp>
      <p:sp>
        <p:nvSpPr>
          <p:cNvPr id="18" name="Text Placeholder 17"/>
          <p:cNvSpPr>
            <a:spLocks noGrp="1"/>
          </p:cNvSpPr>
          <p:nvPr>
            <p:ph type="body" sz="quarter" idx="118"/>
          </p:nvPr>
        </p:nvSpPr>
        <p:spPr/>
        <p:txBody>
          <a:bodyPr/>
          <a:lstStyle/>
          <a:p>
            <a:endParaRPr lang="en-US"/>
          </a:p>
        </p:txBody>
      </p:sp>
      <p:sp>
        <p:nvSpPr>
          <p:cNvPr id="19" name="Text Placeholder 18"/>
          <p:cNvSpPr>
            <a:spLocks noGrp="1"/>
          </p:cNvSpPr>
          <p:nvPr>
            <p:ph type="body" sz="quarter" idx="119"/>
          </p:nvPr>
        </p:nvSpPr>
        <p:spPr/>
        <p:txBody>
          <a:bodyPr/>
          <a:lstStyle/>
          <a:p>
            <a:endParaRPr lang="en-US"/>
          </a:p>
        </p:txBody>
      </p:sp>
      <p:sp>
        <p:nvSpPr>
          <p:cNvPr id="20" name="Text Placeholder 19"/>
          <p:cNvSpPr>
            <a:spLocks noGrp="1"/>
          </p:cNvSpPr>
          <p:nvPr>
            <p:ph type="body" sz="quarter" idx="120"/>
          </p:nvPr>
        </p:nvSpPr>
        <p:spPr/>
        <p:txBody>
          <a:bodyPr/>
          <a:lstStyle/>
          <a:p>
            <a:endParaRPr lang="en-US"/>
          </a:p>
        </p:txBody>
      </p:sp>
      <p:sp>
        <p:nvSpPr>
          <p:cNvPr id="21" name="Text Placeholder 20"/>
          <p:cNvSpPr>
            <a:spLocks noGrp="1"/>
          </p:cNvSpPr>
          <p:nvPr>
            <p:ph type="body" sz="quarter" idx="121"/>
          </p:nvPr>
        </p:nvSpPr>
        <p:spPr/>
        <p:txBody>
          <a:bodyPr/>
          <a:lstStyle/>
          <a:p>
            <a:endParaRPr lang="en-US"/>
          </a:p>
        </p:txBody>
      </p:sp>
      <p:sp>
        <p:nvSpPr>
          <p:cNvPr id="22" name="Text Placeholder 21"/>
          <p:cNvSpPr>
            <a:spLocks noGrp="1"/>
          </p:cNvSpPr>
          <p:nvPr>
            <p:ph type="body" sz="quarter" idx="122"/>
          </p:nvPr>
        </p:nvSpPr>
        <p:spPr/>
        <p:txBody>
          <a:bodyPr/>
          <a:lstStyle/>
          <a:p>
            <a:endParaRPr lang="en-US"/>
          </a:p>
        </p:txBody>
      </p:sp>
      <p:sp>
        <p:nvSpPr>
          <p:cNvPr id="23" name="Text Placeholder 22"/>
          <p:cNvSpPr>
            <a:spLocks noGrp="1"/>
          </p:cNvSpPr>
          <p:nvPr>
            <p:ph type="body" sz="quarter" idx="123"/>
          </p:nvPr>
        </p:nvSpPr>
        <p:spPr/>
        <p:txBody>
          <a:bodyPr/>
          <a:lstStyle/>
          <a:p>
            <a:endParaRPr lang="en-US"/>
          </a:p>
        </p:txBody>
      </p:sp>
      <p:sp>
        <p:nvSpPr>
          <p:cNvPr id="24" name="Text Placeholder 23"/>
          <p:cNvSpPr>
            <a:spLocks noGrp="1"/>
          </p:cNvSpPr>
          <p:nvPr>
            <p:ph type="body" sz="quarter" idx="124"/>
          </p:nvPr>
        </p:nvSpPr>
        <p:spPr/>
        <p:txBody>
          <a:bodyPr/>
          <a:lstStyle/>
          <a:p>
            <a:endParaRPr lang="en-US"/>
          </a:p>
        </p:txBody>
      </p:sp>
      <p:sp>
        <p:nvSpPr>
          <p:cNvPr id="25" name="Text Placeholder 24"/>
          <p:cNvSpPr>
            <a:spLocks noGrp="1"/>
          </p:cNvSpPr>
          <p:nvPr>
            <p:ph type="body" sz="quarter" idx="125"/>
          </p:nvPr>
        </p:nvSpPr>
        <p:spPr/>
        <p:txBody>
          <a:bodyPr/>
          <a:lstStyle/>
          <a:p>
            <a:endParaRPr lang="en-US"/>
          </a:p>
        </p:txBody>
      </p:sp>
      <p:sp>
        <p:nvSpPr>
          <p:cNvPr id="26" name="Picture Placeholder 25"/>
          <p:cNvSpPr>
            <a:spLocks noGrp="1"/>
          </p:cNvSpPr>
          <p:nvPr>
            <p:ph type="pic" sz="quarter" idx="115"/>
          </p:nvPr>
        </p:nvSpPr>
        <p:spPr/>
      </p:sp>
      <p:sp>
        <p:nvSpPr>
          <p:cNvPr id="27" name="Picture Placeholder 26"/>
          <p:cNvSpPr>
            <a:spLocks noGrp="1"/>
          </p:cNvSpPr>
          <p:nvPr>
            <p:ph type="pic" sz="quarter" idx="126"/>
          </p:nvPr>
        </p:nvSpPr>
        <p:spPr/>
      </p:sp>
      <p:sp>
        <p:nvSpPr>
          <p:cNvPr id="28" name="Picture Placeholder 27"/>
          <p:cNvSpPr>
            <a:spLocks noGrp="1"/>
          </p:cNvSpPr>
          <p:nvPr>
            <p:ph type="pic" sz="quarter" idx="127"/>
          </p:nvPr>
        </p:nvSpPr>
        <p:spPr/>
      </p:sp>
      <p:sp>
        <p:nvSpPr>
          <p:cNvPr id="29" name="Picture Placeholder 28"/>
          <p:cNvSpPr>
            <a:spLocks noGrp="1"/>
          </p:cNvSpPr>
          <p:nvPr>
            <p:ph type="pic" sz="quarter" idx="128"/>
          </p:nvPr>
        </p:nvSpPr>
        <p:spPr/>
      </p:sp>
      <p:sp>
        <p:nvSpPr>
          <p:cNvPr id="30" name="Picture Placeholder 29"/>
          <p:cNvSpPr>
            <a:spLocks noGrp="1"/>
          </p:cNvSpPr>
          <p:nvPr>
            <p:ph type="pic" sz="quarter" idx="129"/>
          </p:nvPr>
        </p:nvSpPr>
        <p:spPr/>
      </p:sp>
      <p:sp>
        <p:nvSpPr>
          <p:cNvPr id="31" name="Picture Placeholder 30"/>
          <p:cNvSpPr>
            <a:spLocks noGrp="1"/>
          </p:cNvSpPr>
          <p:nvPr>
            <p:ph type="pic" sz="quarter" idx="130"/>
          </p:nvPr>
        </p:nvSpPr>
        <p:spPr/>
      </p:sp>
      <p:sp>
        <p:nvSpPr>
          <p:cNvPr id="32" name="Picture Placeholder 31"/>
          <p:cNvSpPr>
            <a:spLocks noGrp="1"/>
          </p:cNvSpPr>
          <p:nvPr>
            <p:ph type="pic" sz="quarter" idx="131"/>
          </p:nvPr>
        </p:nvSpPr>
        <p:spPr/>
      </p:sp>
      <p:sp>
        <p:nvSpPr>
          <p:cNvPr id="33" name="Picture Placeholder 32"/>
          <p:cNvSpPr>
            <a:spLocks noGrp="1"/>
          </p:cNvSpPr>
          <p:nvPr>
            <p:ph type="pic" sz="quarter" idx="132"/>
          </p:nvPr>
        </p:nvSpPr>
        <p:spPr/>
      </p:sp>
      <p:sp>
        <p:nvSpPr>
          <p:cNvPr id="34" name="Picture Placeholder 33"/>
          <p:cNvSpPr>
            <a:spLocks noGrp="1"/>
          </p:cNvSpPr>
          <p:nvPr>
            <p:ph type="pic" sz="quarter" idx="133"/>
          </p:nvPr>
        </p:nvSpPr>
        <p:spPr/>
      </p:sp>
      <p:sp>
        <p:nvSpPr>
          <p:cNvPr id="35" name="Picture Placeholder 34"/>
          <p:cNvSpPr>
            <a:spLocks noGrp="1"/>
          </p:cNvSpPr>
          <p:nvPr>
            <p:ph type="pic" sz="quarter" idx="134"/>
          </p:nvPr>
        </p:nvSpPr>
        <p:spPr/>
      </p:sp>
      <p:sp>
        <p:nvSpPr>
          <p:cNvPr id="36" name="Text Placeholder 35"/>
          <p:cNvSpPr>
            <a:spLocks noGrp="1"/>
          </p:cNvSpPr>
          <p:nvPr>
            <p:ph type="body" sz="quarter" idx="136"/>
          </p:nvPr>
        </p:nvSpPr>
        <p:spPr/>
        <p:txBody>
          <a:bodyPr/>
          <a:lstStyle/>
          <a:p>
            <a:endParaRPr lang="en-US"/>
          </a:p>
        </p:txBody>
      </p:sp>
      <p:sp>
        <p:nvSpPr>
          <p:cNvPr id="37" name="Text Placeholder 36"/>
          <p:cNvSpPr>
            <a:spLocks noGrp="1"/>
          </p:cNvSpPr>
          <p:nvPr>
            <p:ph type="body" sz="quarter" idx="137"/>
          </p:nvPr>
        </p:nvSpPr>
        <p:spPr/>
        <p:txBody>
          <a:bodyPr/>
          <a:lstStyle/>
          <a:p>
            <a:endParaRPr lang="en-US"/>
          </a:p>
        </p:txBody>
      </p:sp>
      <p:sp>
        <p:nvSpPr>
          <p:cNvPr id="38" name="Text Placeholder 37"/>
          <p:cNvSpPr>
            <a:spLocks noGrp="1"/>
          </p:cNvSpPr>
          <p:nvPr>
            <p:ph type="body" sz="quarter" idx="138"/>
          </p:nvPr>
        </p:nvSpPr>
        <p:spPr/>
        <p:txBody>
          <a:bodyPr/>
          <a:lstStyle/>
          <a:p>
            <a:endParaRPr lang="en-US"/>
          </a:p>
        </p:txBody>
      </p:sp>
      <p:sp>
        <p:nvSpPr>
          <p:cNvPr id="39" name="Text Placeholder 38"/>
          <p:cNvSpPr>
            <a:spLocks noGrp="1"/>
          </p:cNvSpPr>
          <p:nvPr>
            <p:ph type="body" sz="quarter" idx="139"/>
          </p:nvPr>
        </p:nvSpPr>
        <p:spPr/>
        <p:txBody>
          <a:bodyPr/>
          <a:lstStyle/>
          <a:p>
            <a:endParaRPr lang="en-US"/>
          </a:p>
        </p:txBody>
      </p:sp>
      <p:sp>
        <p:nvSpPr>
          <p:cNvPr id="40" name="Text Placeholder 39"/>
          <p:cNvSpPr>
            <a:spLocks noGrp="1"/>
          </p:cNvSpPr>
          <p:nvPr>
            <p:ph type="body" sz="quarter" idx="140"/>
          </p:nvPr>
        </p:nvSpPr>
        <p:spPr/>
        <p:txBody>
          <a:bodyPr/>
          <a:lstStyle/>
          <a:p>
            <a:endParaRPr lang="en-US"/>
          </a:p>
        </p:txBody>
      </p:sp>
      <p:sp>
        <p:nvSpPr>
          <p:cNvPr id="41" name="Text Placeholder 40"/>
          <p:cNvSpPr>
            <a:spLocks noGrp="1"/>
          </p:cNvSpPr>
          <p:nvPr>
            <p:ph type="body" sz="quarter" idx="141"/>
          </p:nvPr>
        </p:nvSpPr>
        <p:spPr/>
        <p:txBody>
          <a:bodyPr/>
          <a:lstStyle/>
          <a:p>
            <a:endParaRPr lang="en-US"/>
          </a:p>
        </p:txBody>
      </p:sp>
      <p:sp>
        <p:nvSpPr>
          <p:cNvPr id="42" name="Text Placeholder 41"/>
          <p:cNvSpPr>
            <a:spLocks noGrp="1"/>
          </p:cNvSpPr>
          <p:nvPr>
            <p:ph type="body" sz="quarter" idx="142"/>
          </p:nvPr>
        </p:nvSpPr>
        <p:spPr/>
        <p:txBody>
          <a:bodyPr/>
          <a:lstStyle/>
          <a:p>
            <a:endParaRPr lang="en-US"/>
          </a:p>
        </p:txBody>
      </p:sp>
      <p:sp>
        <p:nvSpPr>
          <p:cNvPr id="43" name="Text Placeholder 42"/>
          <p:cNvSpPr>
            <a:spLocks noGrp="1"/>
          </p:cNvSpPr>
          <p:nvPr>
            <p:ph type="body" sz="quarter" idx="143"/>
          </p:nvPr>
        </p:nvSpPr>
        <p:spPr/>
        <p:txBody>
          <a:bodyPr/>
          <a:lstStyle/>
          <a:p>
            <a:endParaRPr lang="en-US"/>
          </a:p>
        </p:txBody>
      </p:sp>
      <p:sp>
        <p:nvSpPr>
          <p:cNvPr id="44" name="Text Placeholder 43"/>
          <p:cNvSpPr>
            <a:spLocks noGrp="1"/>
          </p:cNvSpPr>
          <p:nvPr>
            <p:ph type="body" sz="quarter" idx="144"/>
          </p:nvPr>
        </p:nvSpPr>
        <p:spPr/>
        <p:txBody>
          <a:bodyPr/>
          <a:lstStyle/>
          <a:p>
            <a:endParaRPr lang="en-US"/>
          </a:p>
        </p:txBody>
      </p:sp>
      <p:sp>
        <p:nvSpPr>
          <p:cNvPr id="45" name="Text Placeholder 44"/>
          <p:cNvSpPr>
            <a:spLocks noGrp="1"/>
          </p:cNvSpPr>
          <p:nvPr>
            <p:ph type="body" sz="quarter" idx="145"/>
          </p:nvPr>
        </p:nvSpPr>
        <p:spPr/>
        <p:txBody>
          <a:bodyPr/>
          <a:lstStyle/>
          <a:p>
            <a:endParaRPr lang="en-US"/>
          </a:p>
        </p:txBody>
      </p:sp>
      <p:sp>
        <p:nvSpPr>
          <p:cNvPr id="46" name="Text Placeholder 45"/>
          <p:cNvSpPr>
            <a:spLocks noGrp="1"/>
          </p:cNvSpPr>
          <p:nvPr>
            <p:ph type="body" sz="quarter" idx="146"/>
          </p:nvPr>
        </p:nvSpPr>
        <p:spPr/>
        <p:txBody>
          <a:bodyPr/>
          <a:lstStyle/>
          <a:p>
            <a:endParaRPr lang="en-US"/>
          </a:p>
        </p:txBody>
      </p:sp>
      <p:sp>
        <p:nvSpPr>
          <p:cNvPr id="47" name="Text Placeholder 46"/>
          <p:cNvSpPr>
            <a:spLocks noGrp="1"/>
          </p:cNvSpPr>
          <p:nvPr>
            <p:ph type="body" sz="quarter" idx="147"/>
          </p:nvPr>
        </p:nvSpPr>
        <p:spPr/>
        <p:txBody>
          <a:bodyPr/>
          <a:lstStyle/>
          <a:p>
            <a:endParaRPr lang="en-US"/>
          </a:p>
        </p:txBody>
      </p:sp>
      <p:sp>
        <p:nvSpPr>
          <p:cNvPr id="48" name="Text Placeholder 47"/>
          <p:cNvSpPr>
            <a:spLocks noGrp="1"/>
          </p:cNvSpPr>
          <p:nvPr>
            <p:ph type="body" sz="quarter" idx="148"/>
          </p:nvPr>
        </p:nvSpPr>
        <p:spPr/>
        <p:txBody>
          <a:bodyPr/>
          <a:lstStyle/>
          <a:p>
            <a:endParaRPr lang="en-US"/>
          </a:p>
        </p:txBody>
      </p:sp>
      <p:sp>
        <p:nvSpPr>
          <p:cNvPr id="49" name="Text Placeholder 48"/>
          <p:cNvSpPr>
            <a:spLocks noGrp="1"/>
          </p:cNvSpPr>
          <p:nvPr>
            <p:ph type="body" sz="quarter" idx="149"/>
          </p:nvPr>
        </p:nvSpPr>
        <p:spPr/>
        <p:txBody>
          <a:bodyPr/>
          <a:lstStyle/>
          <a:p>
            <a:endParaRPr lang="en-US"/>
          </a:p>
        </p:txBody>
      </p:sp>
      <p:sp>
        <p:nvSpPr>
          <p:cNvPr id="50" name="Text Placeholder 49"/>
          <p:cNvSpPr>
            <a:spLocks noGrp="1"/>
          </p:cNvSpPr>
          <p:nvPr>
            <p:ph type="body" sz="quarter" idx="150"/>
          </p:nvPr>
        </p:nvSpPr>
        <p:spPr/>
        <p:txBody>
          <a:bodyPr>
            <a:normAutofit lnSpcReduction="10000"/>
          </a:bodyPr>
          <a:lstStyle/>
          <a:p>
            <a:r>
              <a:rPr lang="en-US" dirty="0" smtClean="0"/>
              <a:t>Sarah Yang MS4, </a:t>
            </a:r>
            <a:r>
              <a:rPr lang="en-US" dirty="0" smtClean="0"/>
              <a:t>Gabriel </a:t>
            </a:r>
            <a:r>
              <a:rPr lang="en-US" dirty="0" smtClean="0"/>
              <a:t>Belsky DO, Alicia Agnoli MD, MPH, MHS </a:t>
            </a:r>
            <a:endParaRPr lang="en-US" dirty="0"/>
          </a:p>
        </p:txBody>
      </p:sp>
      <p:sp>
        <p:nvSpPr>
          <p:cNvPr id="51" name="Text Placeholder 50"/>
          <p:cNvSpPr>
            <a:spLocks noGrp="1"/>
          </p:cNvSpPr>
          <p:nvPr>
            <p:ph type="body" sz="quarter" idx="184"/>
          </p:nvPr>
        </p:nvSpPr>
        <p:spPr/>
        <p:txBody>
          <a:bodyPr/>
          <a:lstStyle/>
          <a:p>
            <a:r>
              <a:rPr lang="en-US" dirty="0" smtClean="0"/>
              <a:t>UCDavis School of Medicine, UCDavis Department of Family and Community Medicine, Sutter Health</a:t>
            </a:r>
            <a:endParaRPr lang="en-US" dirty="0"/>
          </a:p>
        </p:txBody>
      </p:sp>
      <p:sp>
        <p:nvSpPr>
          <p:cNvPr id="52" name="Text Placeholder 51"/>
          <p:cNvSpPr>
            <a:spLocks noGrp="1"/>
          </p:cNvSpPr>
          <p:nvPr>
            <p:ph type="body" sz="quarter" idx="185"/>
          </p:nvPr>
        </p:nvSpPr>
        <p:spPr/>
        <p:txBody>
          <a:bodyPr>
            <a:normAutofit fontScale="77500" lnSpcReduction="20000"/>
          </a:bodyPr>
          <a:lstStyle/>
          <a:p>
            <a:r>
              <a:rPr lang="en-US" dirty="0" smtClean="0"/>
              <a:t>Evaluating the Effectiveness of Buprenorphine Consults in a Primary Care Outpatient Setting </a:t>
            </a:r>
            <a:endParaRPr lang="en-US" dirty="0"/>
          </a:p>
        </p:txBody>
      </p:sp>
      <p:sp>
        <p:nvSpPr>
          <p:cNvPr id="53" name="Text Placeholder 52"/>
          <p:cNvSpPr>
            <a:spLocks noGrp="1"/>
          </p:cNvSpPr>
          <p:nvPr>
            <p:ph type="body" sz="quarter" idx="186"/>
          </p:nvPr>
        </p:nvSpPr>
        <p:spPr>
          <a:xfrm>
            <a:off x="20572840" y="3341566"/>
            <a:ext cx="6282530" cy="4658845"/>
          </a:xfrm>
        </p:spPr>
        <p:txBody>
          <a:bodyPr/>
          <a:lstStyle/>
          <a:p>
            <a:r>
              <a:rPr lang="en-US" dirty="0" smtClean="0"/>
              <a:t>Preliminary results with a small group of 3 patients show a significant improvement in perceived pain management as well as functional improvement. Even with the variant morphine equivalent starting doses, all three patients experienced less pain and an noted less functional impairment 6 months after transition. Patients had a 40,42 and 75% decrease in overall pain scores, with an average of 52% overall decrease 6 months post transition. Similarly, patients had a 40, 57, 90% decrease in functional impairment, with an average of 62% decrease. QOL interference (due to pain) showed an average decrease of 70, 50,100 % with an average of 73% overall decrease. </a:t>
            </a:r>
          </a:p>
          <a:p>
            <a:endParaRPr lang="en-US" dirty="0" smtClean="0"/>
          </a:p>
          <a:p>
            <a:r>
              <a:rPr lang="en-US" dirty="0" smtClean="0"/>
              <a:t>This preliminary data suggests that the potential for sublingual buprenorphine use for chronic pain is significant, even within the first 6 months. Further data with all patients transitioning from 2016-present will be needed to eliminate sampling bias and strengthen the data to support the trends observed. Data not presented in the results section are # of ED visits and PCP visits before and after transition which may show variant results given the short time frame of change. Other considerations for analysis are whether group therapy and social support plays a role in patient subjective patient pain scores and functionality. </a:t>
            </a:r>
          </a:p>
        </p:txBody>
      </p:sp>
      <p:sp>
        <p:nvSpPr>
          <p:cNvPr id="54" name="Text Placeholder 53"/>
          <p:cNvSpPr>
            <a:spLocks noGrp="1"/>
          </p:cNvSpPr>
          <p:nvPr>
            <p:ph type="body" sz="quarter" idx="187"/>
          </p:nvPr>
        </p:nvSpPr>
        <p:spPr>
          <a:xfrm>
            <a:off x="20572839" y="13303950"/>
            <a:ext cx="6279386" cy="2030433"/>
          </a:xfrm>
        </p:spPr>
        <p:txBody>
          <a:bodyPr/>
          <a:lstStyle/>
          <a:p>
            <a:r>
              <a:rPr lang="en-US" dirty="0" smtClean="0"/>
              <a:t>Gabriel Belsky DO </a:t>
            </a:r>
          </a:p>
          <a:p>
            <a:r>
              <a:rPr lang="en-US" dirty="0" smtClean="0"/>
              <a:t>Sutter Medical Foundation </a:t>
            </a:r>
            <a:r>
              <a:rPr lang="mr-IN" dirty="0" smtClean="0"/>
              <a:t>–</a:t>
            </a:r>
            <a:r>
              <a:rPr lang="en-US" dirty="0" smtClean="0"/>
              <a:t> Sutter Medical Group</a:t>
            </a:r>
          </a:p>
          <a:p>
            <a:endParaRPr lang="en-US" dirty="0" smtClean="0"/>
          </a:p>
          <a:p>
            <a:endParaRPr lang="en-US" dirty="0"/>
          </a:p>
          <a:p>
            <a:r>
              <a:rPr lang="en-US" dirty="0" smtClean="0"/>
              <a:t>Alicia Agnoli MD, MPH, MHS</a:t>
            </a:r>
          </a:p>
          <a:p>
            <a:r>
              <a:rPr lang="en-US" dirty="0" smtClean="0"/>
              <a:t>Department of Family and Community Medicine </a:t>
            </a:r>
            <a:endParaRPr lang="en-US" dirty="0"/>
          </a:p>
          <a:p>
            <a:r>
              <a:rPr lang="en-US" dirty="0" smtClean="0"/>
              <a:t> </a:t>
            </a:r>
            <a:endParaRPr lang="en-US" dirty="0" smtClean="0"/>
          </a:p>
        </p:txBody>
      </p:sp>
      <p:graphicFrame>
        <p:nvGraphicFramePr>
          <p:cNvPr id="59" name="Chart 58"/>
          <p:cNvGraphicFramePr/>
          <p:nvPr>
            <p:extLst>
              <p:ext uri="{D42A27DB-BD31-4B8C-83A1-F6EECF244321}">
                <p14:modId xmlns:p14="http://schemas.microsoft.com/office/powerpoint/2010/main" val="121597833"/>
              </p:ext>
            </p:extLst>
          </p:nvPr>
        </p:nvGraphicFramePr>
        <p:xfrm>
          <a:off x="15087377" y="9385284"/>
          <a:ext cx="3820173" cy="263406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0" name="Chart 59"/>
          <p:cNvGraphicFramePr/>
          <p:nvPr>
            <p:extLst>
              <p:ext uri="{D42A27DB-BD31-4B8C-83A1-F6EECF244321}">
                <p14:modId xmlns:p14="http://schemas.microsoft.com/office/powerpoint/2010/main" val="1251406139"/>
              </p:ext>
            </p:extLst>
          </p:nvPr>
        </p:nvGraphicFramePr>
        <p:xfrm>
          <a:off x="15106550" y="6271428"/>
          <a:ext cx="3801000" cy="234094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61" name="Chart 60"/>
          <p:cNvGraphicFramePr/>
          <p:nvPr>
            <p:extLst>
              <p:ext uri="{D42A27DB-BD31-4B8C-83A1-F6EECF244321}">
                <p14:modId xmlns:p14="http://schemas.microsoft.com/office/powerpoint/2010/main" val="24783845"/>
              </p:ext>
            </p:extLst>
          </p:nvPr>
        </p:nvGraphicFramePr>
        <p:xfrm>
          <a:off x="15106550" y="12471630"/>
          <a:ext cx="3781827" cy="2618270"/>
        </p:xfrm>
        <a:graphic>
          <a:graphicData uri="http://schemas.openxmlformats.org/drawingml/2006/chart">
            <c:chart xmlns:c="http://schemas.openxmlformats.org/drawingml/2006/chart" xmlns:r="http://schemas.openxmlformats.org/officeDocument/2006/relationships" r:id="rId6"/>
          </a:graphicData>
        </a:graphic>
      </p:graphicFrame>
      <p:sp>
        <p:nvSpPr>
          <p:cNvPr id="65" name="Rectangle 64"/>
          <p:cNvSpPr/>
          <p:nvPr/>
        </p:nvSpPr>
        <p:spPr>
          <a:xfrm>
            <a:off x="14005167" y="14985724"/>
            <a:ext cx="6170734" cy="523220"/>
          </a:xfrm>
          <a:prstGeom prst="rect">
            <a:avLst/>
          </a:prstGeom>
        </p:spPr>
        <p:txBody>
          <a:bodyPr wrap="square">
            <a:spAutoFit/>
          </a:bodyPr>
          <a:lstStyle/>
          <a:p>
            <a:r>
              <a:rPr lang="en-US" sz="1400" dirty="0"/>
              <a:t>Figure </a:t>
            </a:r>
            <a:r>
              <a:rPr lang="en-US" sz="1400" dirty="0"/>
              <a:t>5</a:t>
            </a:r>
            <a:r>
              <a:rPr lang="en-US" sz="1400" dirty="0" smtClean="0"/>
              <a:t>. </a:t>
            </a:r>
            <a:r>
              <a:rPr lang="en-US" sz="1400" dirty="0"/>
              <a:t>Patient </a:t>
            </a:r>
            <a:r>
              <a:rPr lang="en-US" sz="1400" dirty="0" smtClean="0"/>
              <a:t>3’s </a:t>
            </a:r>
            <a:r>
              <a:rPr lang="en-US" sz="1400" dirty="0"/>
              <a:t>pain, QOL interference and function impairment scores before transition to sublingual buprenorphine and 6 months into treatment. </a:t>
            </a:r>
            <a:endParaRPr lang="en-US" sz="1400" dirty="0"/>
          </a:p>
        </p:txBody>
      </p:sp>
      <p:graphicFrame>
        <p:nvGraphicFramePr>
          <p:cNvPr id="67" name="Chart 66"/>
          <p:cNvGraphicFramePr/>
          <p:nvPr>
            <p:extLst>
              <p:ext uri="{D42A27DB-BD31-4B8C-83A1-F6EECF244321}">
                <p14:modId xmlns:p14="http://schemas.microsoft.com/office/powerpoint/2010/main" val="1410918502"/>
              </p:ext>
            </p:extLst>
          </p:nvPr>
        </p:nvGraphicFramePr>
        <p:xfrm>
          <a:off x="14961580" y="3389679"/>
          <a:ext cx="4052594" cy="2294952"/>
        </p:xfrm>
        <a:graphic>
          <a:graphicData uri="http://schemas.openxmlformats.org/drawingml/2006/chart">
            <c:chart xmlns:c="http://schemas.openxmlformats.org/drawingml/2006/chart" xmlns:r="http://schemas.openxmlformats.org/officeDocument/2006/relationships" r:id="rId7"/>
          </a:graphicData>
        </a:graphic>
      </p:graphicFrame>
      <p:sp>
        <p:nvSpPr>
          <p:cNvPr id="55" name="Rectangle 2"/>
          <p:cNvSpPr>
            <a:spLocks noChangeArrowheads="1"/>
          </p:cNvSpPr>
          <p:nvPr/>
        </p:nvSpPr>
        <p:spPr bwMode="auto">
          <a:xfrm>
            <a:off x="0" y="1"/>
            <a:ext cx="26049699" cy="31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62" name="Diagram 61"/>
          <p:cNvGraphicFramePr/>
          <p:nvPr>
            <p:extLst>
              <p:ext uri="{D42A27DB-BD31-4B8C-83A1-F6EECF244321}">
                <p14:modId xmlns:p14="http://schemas.microsoft.com/office/powerpoint/2010/main" val="206645586"/>
              </p:ext>
            </p:extLst>
          </p:nvPr>
        </p:nvGraphicFramePr>
        <p:xfrm>
          <a:off x="7332895" y="10357339"/>
          <a:ext cx="5964068" cy="492369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913239451"/>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Presentations.com-36x60-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PosterPresentations.com-36x60-Template-V3</Template>
  <TotalTime>2261</TotalTime>
  <Words>1137</Words>
  <Application>Microsoft Macintosh PowerPoint</Application>
  <PresentationFormat>Custom</PresentationFormat>
  <Paragraphs>145</Paragraphs>
  <Slides>1</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vt:i4>
      </vt:variant>
    </vt:vector>
  </HeadingPairs>
  <TitlesOfParts>
    <vt:vector size="8" baseType="lpstr">
      <vt:lpstr>Calibri</vt:lpstr>
      <vt:lpstr>Mangal</vt:lpstr>
      <vt:lpstr>Trebuchet MS</vt:lpstr>
      <vt:lpstr>Arial</vt:lpstr>
      <vt:lpstr>PosterPresentations.com-36x60-Template-V3</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Microsoft Office User</cp:lastModifiedBy>
  <cp:revision>75</cp:revision>
  <dcterms:created xsi:type="dcterms:W3CDTF">2012-02-06T18:46:22Z</dcterms:created>
  <dcterms:modified xsi:type="dcterms:W3CDTF">2020-02-15T03:26:24Z</dcterms:modified>
</cp:coreProperties>
</file>