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71" autoAdjust="0"/>
    <p:restoredTop sz="94715" autoAdjust="0"/>
  </p:normalViewPr>
  <p:slideViewPr>
    <p:cSldViewPr snapToGrid="0" snapToObjects="1" showGuides="1">
      <p:cViewPr>
        <p:scale>
          <a:sx n="55" d="100"/>
          <a:sy n="55" d="100"/>
        </p:scale>
        <p:origin x="384" y="-16"/>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2/18/20</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341272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hhs.gov/opioids/about-the-epidemic/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266856" y="3820805"/>
            <a:ext cx="6274921" cy="3304628"/>
          </a:xfrm>
        </p:spPr>
        <p:txBody>
          <a:bodyPr/>
          <a:lstStyle/>
          <a:p>
            <a:r>
              <a:rPr lang="en-US" sz="2000" dirty="0"/>
              <a:t>Primary response genes (PRGs) are a group of genes that are rapidly induced when cells experience an abrupt change in their environment. The most common abrupt changes in cellular environment are typically acute injuries, but can also include exposure to a chemical or other substance. </a:t>
            </a:r>
            <a:endParaRPr lang="en-US" sz="2000" dirty="0"/>
          </a:p>
          <a:p>
            <a:endParaRPr lang="en-US" dirty="0" smtClean="0"/>
          </a:p>
          <a:p>
            <a:r>
              <a:rPr lang="en-US" sz="2000" dirty="0"/>
              <a:t>PRG activation is controlled by a single kinase, </a:t>
            </a:r>
            <a:r>
              <a:rPr lang="en-US" sz="2000" dirty="0" smtClean="0"/>
              <a:t>CDK9 (5). </a:t>
            </a:r>
            <a:endParaRPr lang="en-US" sz="2000" dirty="0"/>
          </a:p>
          <a:p>
            <a:endParaRPr lang="en-US" dirty="0"/>
          </a:p>
        </p:txBody>
      </p:sp>
      <p:sp>
        <p:nvSpPr>
          <p:cNvPr id="3" name="Text Placeholder 2"/>
          <p:cNvSpPr>
            <a:spLocks noGrp="1"/>
          </p:cNvSpPr>
          <p:nvPr>
            <p:ph type="body" sz="quarter" idx="11"/>
          </p:nvPr>
        </p:nvSpPr>
        <p:spPr/>
        <p:txBody>
          <a:bodyPr/>
          <a:lstStyle/>
          <a:p>
            <a:r>
              <a:rPr lang="en-US" smtClean="0"/>
              <a:t>BACKGROUND</a:t>
            </a:r>
            <a:endParaRPr lang="en-US" dirty="0"/>
          </a:p>
        </p:txBody>
      </p:sp>
      <p:graphicFrame>
        <p:nvGraphicFramePr>
          <p:cNvPr id="65" name="Picture Placeholder 64"/>
          <p:cNvGraphicFramePr>
            <a:graphicFrameLocks noGrp="1"/>
          </p:cNvGraphicFramePr>
          <p:nvPr>
            <p:ph type="pic" sz="quarter" idx="18"/>
            <p:extLst>
              <p:ext uri="{D42A27DB-BD31-4B8C-83A1-F6EECF244321}">
                <p14:modId xmlns:p14="http://schemas.microsoft.com/office/powerpoint/2010/main" val="1313771492"/>
              </p:ext>
            </p:extLst>
          </p:nvPr>
        </p:nvGraphicFramePr>
        <p:xfrm>
          <a:off x="13990538" y="4822812"/>
          <a:ext cx="6118424" cy="2068177"/>
        </p:xfrm>
        <a:graphic>
          <a:graphicData uri="http://schemas.openxmlformats.org/drawingml/2006/table">
            <a:tbl>
              <a:tblPr firstRow="1" bandRow="1">
                <a:tableStyleId>{073A0DAA-6AF3-43AB-8588-CEC1D06C72B9}</a:tableStyleId>
              </a:tblPr>
              <a:tblGrid>
                <a:gridCol w="1607268"/>
                <a:gridCol w="1719381"/>
                <a:gridCol w="1552436"/>
                <a:gridCol w="1239339"/>
              </a:tblGrid>
              <a:tr h="708097">
                <a:tc>
                  <a:txBody>
                    <a:bodyPr/>
                    <a:lstStyle/>
                    <a:p>
                      <a:r>
                        <a:rPr lang="en-US" sz="1600" dirty="0" smtClean="0"/>
                        <a:t>Sample #</a:t>
                      </a:r>
                      <a:endParaRPr lang="en-US" sz="1600" dirty="0"/>
                    </a:p>
                  </a:txBody>
                  <a:tcPr/>
                </a:tc>
                <a:tc>
                  <a:txBody>
                    <a:bodyPr/>
                    <a:lstStyle/>
                    <a:p>
                      <a:r>
                        <a:rPr lang="en-US" sz="1600" dirty="0" smtClean="0"/>
                        <a:t>Morphine present</a:t>
                      </a:r>
                      <a:endParaRPr lang="en-US" sz="1600" dirty="0"/>
                    </a:p>
                  </a:txBody>
                  <a:tcPr/>
                </a:tc>
                <a:tc>
                  <a:txBody>
                    <a:bodyPr/>
                    <a:lstStyle/>
                    <a:p>
                      <a:r>
                        <a:rPr lang="en-US" sz="1600" dirty="0" smtClean="0"/>
                        <a:t>Cdk9</a:t>
                      </a:r>
                      <a:r>
                        <a:rPr lang="en-US" sz="1600" baseline="0" dirty="0" smtClean="0"/>
                        <a:t> inhibitor</a:t>
                      </a:r>
                    </a:p>
                    <a:p>
                      <a:r>
                        <a:rPr lang="en-US" sz="1600" baseline="0" dirty="0" smtClean="0"/>
                        <a:t>(</a:t>
                      </a:r>
                      <a:r>
                        <a:rPr lang="en-US" sz="1600" baseline="0" dirty="0" err="1" smtClean="0"/>
                        <a:t>flavopiridol</a:t>
                      </a:r>
                      <a:r>
                        <a:rPr lang="en-US" sz="1600" baseline="0" dirty="0" smtClean="0"/>
                        <a:t>)</a:t>
                      </a:r>
                      <a:endParaRPr lang="en-US" sz="1600" dirty="0"/>
                    </a:p>
                  </a:txBody>
                  <a:tcPr/>
                </a:tc>
                <a:tc>
                  <a:txBody>
                    <a:bodyPr/>
                    <a:lstStyle/>
                    <a:p>
                      <a:r>
                        <a:rPr lang="en-US" sz="1600" dirty="0" smtClean="0"/>
                        <a:t>Time (h)</a:t>
                      </a:r>
                      <a:endParaRPr lang="en-US" sz="1600" dirty="0"/>
                    </a:p>
                  </a:txBody>
                  <a:tcPr/>
                </a:tc>
              </a:tr>
              <a:tr h="340020">
                <a:tc>
                  <a:txBody>
                    <a:bodyPr/>
                    <a:lstStyle/>
                    <a:p>
                      <a:r>
                        <a:rPr lang="en-US" sz="1600" dirty="0" smtClean="0"/>
                        <a:t>M1 (control)</a:t>
                      </a:r>
                      <a:endParaRPr lang="en-US" sz="1600" dirty="0"/>
                    </a:p>
                  </a:txBody>
                  <a:tcPr/>
                </a:tc>
                <a:tc>
                  <a:txBody>
                    <a:bodyPr/>
                    <a:lstStyle/>
                    <a:p>
                      <a:r>
                        <a:rPr lang="en-US" sz="1600" dirty="0" smtClean="0"/>
                        <a:t>No</a:t>
                      </a:r>
                      <a:endParaRPr lang="en-US" sz="1600" dirty="0"/>
                    </a:p>
                  </a:txBody>
                  <a:tcPr/>
                </a:tc>
                <a:tc>
                  <a:txBody>
                    <a:bodyPr/>
                    <a:lstStyle/>
                    <a:p>
                      <a:r>
                        <a:rPr lang="en-US" sz="1600" dirty="0" smtClean="0"/>
                        <a:t>No</a:t>
                      </a:r>
                      <a:endParaRPr lang="en-US" sz="1600" dirty="0"/>
                    </a:p>
                  </a:txBody>
                  <a:tcPr/>
                </a:tc>
                <a:tc>
                  <a:txBody>
                    <a:bodyPr/>
                    <a:lstStyle/>
                    <a:p>
                      <a:r>
                        <a:rPr lang="en-US" sz="1600" dirty="0" smtClean="0"/>
                        <a:t>3</a:t>
                      </a:r>
                      <a:endParaRPr lang="en-US" sz="1600" dirty="0"/>
                    </a:p>
                  </a:txBody>
                  <a:tcPr/>
                </a:tc>
              </a:tr>
              <a:tr h="340020">
                <a:tc>
                  <a:txBody>
                    <a:bodyPr/>
                    <a:lstStyle/>
                    <a:p>
                      <a:r>
                        <a:rPr lang="en-US" sz="1600" dirty="0" smtClean="0"/>
                        <a:t>M2</a:t>
                      </a:r>
                      <a:endParaRPr lang="en-US" sz="1600" dirty="0"/>
                    </a:p>
                  </a:txBody>
                  <a:tcPr/>
                </a:tc>
                <a:tc>
                  <a:txBody>
                    <a:bodyPr/>
                    <a:lstStyle/>
                    <a:p>
                      <a:r>
                        <a:rPr lang="en-US" sz="1600" dirty="0" smtClean="0"/>
                        <a:t>Yes</a:t>
                      </a:r>
                      <a:endParaRPr lang="en-US" sz="1600" dirty="0"/>
                    </a:p>
                  </a:txBody>
                  <a:tcPr/>
                </a:tc>
                <a:tc>
                  <a:txBody>
                    <a:bodyPr/>
                    <a:lstStyle/>
                    <a:p>
                      <a:r>
                        <a:rPr lang="en-US" sz="1600" dirty="0" smtClean="0"/>
                        <a:t>No</a:t>
                      </a:r>
                    </a:p>
                  </a:txBody>
                  <a:tcPr/>
                </a:tc>
                <a:tc>
                  <a:txBody>
                    <a:bodyPr/>
                    <a:lstStyle/>
                    <a:p>
                      <a:r>
                        <a:rPr lang="en-US" sz="1600" dirty="0" smtClean="0"/>
                        <a:t>1,3</a:t>
                      </a:r>
                      <a:endParaRPr lang="en-US" sz="1600" dirty="0"/>
                    </a:p>
                  </a:txBody>
                  <a:tcPr/>
                </a:tc>
              </a:tr>
              <a:tr h="340020">
                <a:tc>
                  <a:txBody>
                    <a:bodyPr/>
                    <a:lstStyle/>
                    <a:p>
                      <a:r>
                        <a:rPr lang="en-US" sz="1600" dirty="0" smtClean="0"/>
                        <a:t>M3</a:t>
                      </a:r>
                      <a:endParaRPr lang="en-US" sz="1600" dirty="0"/>
                    </a:p>
                  </a:txBody>
                  <a:tcPr/>
                </a:tc>
                <a:tc>
                  <a:txBody>
                    <a:bodyPr/>
                    <a:lstStyle/>
                    <a:p>
                      <a:r>
                        <a:rPr lang="en-US" sz="1600" dirty="0" smtClean="0"/>
                        <a:t>Yes</a:t>
                      </a:r>
                      <a:endParaRPr lang="en-US" sz="1600" dirty="0"/>
                    </a:p>
                  </a:txBody>
                  <a:tcPr/>
                </a:tc>
                <a:tc>
                  <a:txBody>
                    <a:bodyPr/>
                    <a:lstStyle/>
                    <a:p>
                      <a:r>
                        <a:rPr lang="en-US" sz="1600" dirty="0" smtClean="0"/>
                        <a:t>Yes</a:t>
                      </a:r>
                      <a:endParaRPr lang="en-US" sz="1600" dirty="0"/>
                    </a:p>
                  </a:txBody>
                  <a:tcPr/>
                </a:tc>
                <a:tc>
                  <a:txBody>
                    <a:bodyPr/>
                    <a:lstStyle/>
                    <a:p>
                      <a:r>
                        <a:rPr lang="en-US" sz="1600" dirty="0" smtClean="0"/>
                        <a:t>1,3</a:t>
                      </a:r>
                      <a:endParaRPr lang="en-US" sz="1600" dirty="0"/>
                    </a:p>
                  </a:txBody>
                  <a:tcPr/>
                </a:tc>
              </a:tr>
              <a:tr h="340020">
                <a:tc>
                  <a:txBody>
                    <a:bodyPr/>
                    <a:lstStyle/>
                    <a:p>
                      <a:r>
                        <a:rPr lang="en-US" sz="1600" dirty="0" smtClean="0"/>
                        <a:t>M4</a:t>
                      </a:r>
                      <a:endParaRPr lang="en-US" sz="1600" dirty="0"/>
                    </a:p>
                  </a:txBody>
                  <a:tcPr/>
                </a:tc>
                <a:tc>
                  <a:txBody>
                    <a:bodyPr/>
                    <a:lstStyle/>
                    <a:p>
                      <a:r>
                        <a:rPr lang="en-US" sz="1600" dirty="0" smtClean="0"/>
                        <a:t>No</a:t>
                      </a:r>
                      <a:endParaRPr lang="en-US" sz="1600" dirty="0"/>
                    </a:p>
                  </a:txBody>
                  <a:tcPr/>
                </a:tc>
                <a:tc>
                  <a:txBody>
                    <a:bodyPr/>
                    <a:lstStyle/>
                    <a:p>
                      <a:r>
                        <a:rPr lang="en-US" sz="1600" dirty="0" smtClean="0"/>
                        <a:t>Yes</a:t>
                      </a:r>
                      <a:endParaRPr lang="en-US" sz="1600" dirty="0"/>
                    </a:p>
                  </a:txBody>
                  <a:tcPr/>
                </a:tc>
                <a:tc>
                  <a:txBody>
                    <a:bodyPr/>
                    <a:lstStyle/>
                    <a:p>
                      <a:r>
                        <a:rPr lang="en-US" sz="1600" dirty="0" smtClean="0"/>
                        <a:t>1,3</a:t>
                      </a:r>
                      <a:endParaRPr lang="en-US" sz="1600" dirty="0"/>
                    </a:p>
                  </a:txBody>
                  <a:tcPr/>
                </a:tc>
              </a:tr>
            </a:tbl>
          </a:graphicData>
        </a:graphic>
      </p:graphicFrame>
      <p:sp>
        <p:nvSpPr>
          <p:cNvPr id="6" name="Text Placeholder 5"/>
          <p:cNvSpPr>
            <a:spLocks noGrp="1"/>
          </p:cNvSpPr>
          <p:nvPr>
            <p:ph type="body" sz="quarter" idx="21"/>
          </p:nvPr>
        </p:nvSpPr>
        <p:spPr>
          <a:xfrm>
            <a:off x="7241978" y="3341566"/>
            <a:ext cx="6280546" cy="940904"/>
          </a:xfrm>
        </p:spPr>
        <p:txBody>
          <a:bodyPr/>
          <a:lstStyle/>
          <a:p>
            <a:r>
              <a:rPr lang="en-US" sz="2000" b="1" dirty="0" smtClean="0"/>
              <a:t>PRG’S AND OPIOID TOLERANCE/DEPENDENCE</a:t>
            </a:r>
          </a:p>
          <a:p>
            <a:endParaRPr lang="en-US" sz="2000" dirty="0"/>
          </a:p>
        </p:txBody>
      </p:sp>
      <p:sp>
        <p:nvSpPr>
          <p:cNvPr id="7" name="Text Placeholder 6"/>
          <p:cNvSpPr>
            <a:spLocks noGrp="1"/>
          </p:cNvSpPr>
          <p:nvPr>
            <p:ph type="body" sz="quarter" idx="22"/>
          </p:nvPr>
        </p:nvSpPr>
        <p:spPr>
          <a:xfrm>
            <a:off x="7257448" y="13303950"/>
            <a:ext cx="6280547" cy="382517"/>
          </a:xfrm>
        </p:spPr>
        <p:txBody>
          <a:bodyPr/>
          <a:lstStyle/>
          <a:p>
            <a:r>
              <a:rPr lang="en-US" dirty="0" smtClean="0"/>
              <a:t>BIG PICTURE</a:t>
            </a:r>
            <a:endParaRPr lang="en-US" dirty="0"/>
          </a:p>
        </p:txBody>
      </p:sp>
      <p:sp>
        <p:nvSpPr>
          <p:cNvPr id="8" name="Text Placeholder 7"/>
          <p:cNvSpPr>
            <a:spLocks noGrp="1"/>
          </p:cNvSpPr>
          <p:nvPr>
            <p:ph type="body" sz="quarter" idx="23"/>
          </p:nvPr>
        </p:nvSpPr>
        <p:spPr>
          <a:xfrm>
            <a:off x="13906500" y="3375910"/>
            <a:ext cx="6286500" cy="7896654"/>
          </a:xfrm>
        </p:spPr>
        <p:txBody>
          <a:bodyPr/>
          <a:lstStyle/>
          <a:p>
            <a:pPr marL="285750" marR="0" lvl="0" indent="-285750" defTabSz="914400" eaLnBrk="1" fontAlgn="auto" latinLnBrk="0" hangingPunct="1">
              <a:lnSpc>
                <a:spcPct val="100000"/>
              </a:lnSpc>
              <a:spcBef>
                <a:spcPts val="0"/>
              </a:spcBef>
              <a:spcAft>
                <a:spcPts val="0"/>
              </a:spcAft>
              <a:buClrTx/>
              <a:buSzTx/>
              <a:buFontTx/>
              <a:buNone/>
              <a:tabLst/>
              <a:defRPr/>
            </a:pPr>
            <a:r>
              <a:rPr lang="en-US" sz="2000" dirty="0" smtClean="0"/>
              <a:t>1. Identify a cell lineage with a mu opioid receptor. </a:t>
            </a:r>
          </a:p>
          <a:p>
            <a:pPr marL="285750" marR="0" lvl="0" indent="-285750" defTabSz="914400" eaLnBrk="1" fontAlgn="auto" latinLnBrk="0" hangingPunct="1">
              <a:lnSpc>
                <a:spcPct val="100000"/>
              </a:lnSpc>
              <a:spcBef>
                <a:spcPts val="0"/>
              </a:spcBef>
              <a:spcAft>
                <a:spcPts val="0"/>
              </a:spcAft>
              <a:buClrTx/>
              <a:buSzTx/>
              <a:buFontTx/>
              <a:buNone/>
              <a:tabLst/>
              <a:defRPr/>
            </a:pPr>
            <a:endParaRPr lang="en-US" sz="2000" dirty="0"/>
          </a:p>
          <a:p>
            <a:pPr marL="285750" marR="0" lvl="0" indent="-285750" defTabSz="914400" eaLnBrk="1" fontAlgn="auto" latinLnBrk="0" hangingPunct="1">
              <a:lnSpc>
                <a:spcPct val="100000"/>
              </a:lnSpc>
              <a:spcBef>
                <a:spcPts val="0"/>
              </a:spcBef>
              <a:spcAft>
                <a:spcPts val="0"/>
              </a:spcAft>
              <a:buClrTx/>
              <a:buSzTx/>
              <a:buFontTx/>
              <a:buNone/>
              <a:tabLst/>
              <a:defRPr/>
            </a:pPr>
            <a:r>
              <a:rPr lang="en-US" sz="2000" dirty="0" smtClean="0"/>
              <a:t>2. Treat the cells under the following conditions:</a:t>
            </a:r>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smtClean="0"/>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smtClean="0"/>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smtClean="0"/>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smtClean="0"/>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a:p>
          <a:p>
            <a:pPr marL="285750" indent="-285750" defTabSz="914400">
              <a:spcBef>
                <a:spcPts val="0"/>
              </a:spcBef>
            </a:pPr>
            <a:endParaRPr lang="en-US" dirty="0" smtClean="0"/>
          </a:p>
          <a:p>
            <a:pPr marL="285750" indent="-285750" defTabSz="914400">
              <a:spcBef>
                <a:spcPts val="0"/>
              </a:spcBef>
            </a:pPr>
            <a:endParaRPr lang="en-US" dirty="0" smtClean="0"/>
          </a:p>
          <a:p>
            <a:pPr marL="285750" indent="-285750" defTabSz="914400">
              <a:spcBef>
                <a:spcPts val="0"/>
              </a:spcBef>
            </a:pPr>
            <a:endParaRPr lang="en-US" dirty="0"/>
          </a:p>
          <a:p>
            <a:pPr marL="285750" indent="-285750" defTabSz="914400">
              <a:spcBef>
                <a:spcPts val="0"/>
              </a:spcBef>
            </a:pPr>
            <a:endParaRPr lang="en-US" dirty="0" smtClean="0"/>
          </a:p>
          <a:p>
            <a:pPr marL="285750" indent="-285750" defTabSz="914400">
              <a:spcBef>
                <a:spcPts val="0"/>
              </a:spcBef>
            </a:pPr>
            <a:r>
              <a:rPr lang="en-US" sz="2000" dirty="0" smtClean="0"/>
              <a:t>3</a:t>
            </a:r>
            <a:r>
              <a:rPr lang="en-US" sz="2000" dirty="0"/>
              <a:t>. Isolate RNA from these </a:t>
            </a:r>
            <a:r>
              <a:rPr lang="en-US" sz="2000" dirty="0" smtClean="0"/>
              <a:t>cells.</a:t>
            </a:r>
          </a:p>
          <a:p>
            <a:pPr marL="285750" indent="-285750" defTabSz="914400">
              <a:spcBef>
                <a:spcPts val="0"/>
              </a:spcBef>
            </a:pPr>
            <a:endParaRPr lang="en-US" sz="2000" dirty="0"/>
          </a:p>
          <a:p>
            <a:pPr marL="285750" indent="-285750" defTabSz="914400">
              <a:spcBef>
                <a:spcPts val="0"/>
              </a:spcBef>
            </a:pPr>
            <a:r>
              <a:rPr lang="en-US" sz="2000" dirty="0" smtClean="0"/>
              <a:t>4. Perform </a:t>
            </a:r>
            <a:r>
              <a:rPr lang="en-US" sz="2000" dirty="0" err="1" smtClean="0"/>
              <a:t>qRT</a:t>
            </a:r>
            <a:r>
              <a:rPr lang="en-US" sz="2000" dirty="0" smtClean="0"/>
              <a:t>-PCR with a few known response genes to verify RNA quality and appropriate cellular responses. </a:t>
            </a:r>
          </a:p>
          <a:p>
            <a:pPr marL="285750" indent="-285750" defTabSz="914400">
              <a:spcBef>
                <a:spcPts val="0"/>
              </a:spcBef>
            </a:pPr>
            <a:endParaRPr lang="en-US" sz="2000" dirty="0"/>
          </a:p>
          <a:p>
            <a:pPr marL="285750" indent="-285750" defTabSz="914400">
              <a:spcBef>
                <a:spcPts val="0"/>
              </a:spcBef>
            </a:pPr>
            <a:r>
              <a:rPr lang="en-US" sz="2000" dirty="0" smtClean="0"/>
              <a:t>5. Submit samples for RNA sequencing. </a:t>
            </a:r>
          </a:p>
          <a:p>
            <a:pPr marL="285750" indent="-285750" defTabSz="914400">
              <a:spcBef>
                <a:spcPts val="0"/>
              </a:spcBef>
            </a:pPr>
            <a:endParaRPr lang="en-US" sz="2000" dirty="0"/>
          </a:p>
          <a:p>
            <a:pPr marL="285750" indent="-285750" defTabSz="914400">
              <a:spcBef>
                <a:spcPts val="0"/>
              </a:spcBef>
            </a:pPr>
            <a:r>
              <a:rPr lang="en-US" sz="2000" dirty="0" smtClean="0"/>
              <a:t>6. Analyze RNA sequencing data to determine if opioid PRG’s are induced by Cdk9-dependent pathways and if these pathways are inhibited by the Cdk9 inhibitor.</a:t>
            </a:r>
            <a:endParaRPr lang="en-US" sz="2000" dirty="0"/>
          </a:p>
          <a:p>
            <a:pPr marL="285750" marR="0" lvl="0" indent="-285750" defTabSz="914400" eaLnBrk="1" fontAlgn="auto" latinLnBrk="0" hangingPunct="1">
              <a:lnSpc>
                <a:spcPct val="100000"/>
              </a:lnSpc>
              <a:spcBef>
                <a:spcPts val="0"/>
              </a:spcBef>
              <a:spcAft>
                <a:spcPts val="0"/>
              </a:spcAft>
              <a:buClrTx/>
              <a:buSzTx/>
              <a:buFontTx/>
              <a:buNone/>
              <a:tabLst/>
              <a:defRPr/>
            </a:pPr>
            <a:endParaRPr lang="en-US" dirty="0" smtClean="0"/>
          </a:p>
        </p:txBody>
      </p:sp>
      <p:sp>
        <p:nvSpPr>
          <p:cNvPr id="9" name="Text Placeholder 8"/>
          <p:cNvSpPr>
            <a:spLocks noGrp="1"/>
          </p:cNvSpPr>
          <p:nvPr>
            <p:ph type="body" sz="quarter" idx="24"/>
          </p:nvPr>
        </p:nvSpPr>
        <p:spPr/>
        <p:txBody>
          <a:bodyPr/>
          <a:lstStyle/>
          <a:p>
            <a:r>
              <a:rPr lang="en-US" dirty="0" smtClean="0"/>
              <a:t>EXPERIMENTAL DESIGN</a:t>
            </a:r>
            <a:endParaRPr lang="en-US" dirty="0"/>
          </a:p>
        </p:txBody>
      </p:sp>
      <p:sp>
        <p:nvSpPr>
          <p:cNvPr id="10" name="Text Placeholder 9"/>
          <p:cNvSpPr>
            <a:spLocks noGrp="1"/>
          </p:cNvSpPr>
          <p:nvPr>
            <p:ph type="body" sz="quarter" idx="25"/>
          </p:nvPr>
        </p:nvSpPr>
        <p:spPr/>
        <p:txBody>
          <a:bodyPr/>
          <a:lstStyle/>
          <a:p>
            <a:r>
              <a:rPr lang="en-US" dirty="0" smtClean="0"/>
              <a:t>NEXT STEPS</a:t>
            </a:r>
            <a:endParaRPr lang="en-US" dirty="0"/>
          </a:p>
        </p:txBody>
      </p:sp>
      <p:sp>
        <p:nvSpPr>
          <p:cNvPr id="11" name="Text Placeholder 10"/>
          <p:cNvSpPr>
            <a:spLocks noGrp="1"/>
          </p:cNvSpPr>
          <p:nvPr>
            <p:ph type="body" sz="quarter" idx="26"/>
          </p:nvPr>
        </p:nvSpPr>
        <p:spPr>
          <a:xfrm>
            <a:off x="20572839" y="7709372"/>
            <a:ext cx="6279386" cy="4572667"/>
          </a:xfrm>
        </p:spPr>
        <p:txBody>
          <a:bodyPr/>
          <a:lstStyle/>
          <a:p>
            <a:r>
              <a:rPr lang="en-US" dirty="0"/>
              <a:t>1. Al-</a:t>
            </a:r>
            <a:r>
              <a:rPr lang="en-US" dirty="0" err="1"/>
              <a:t>Hasani</a:t>
            </a:r>
            <a:r>
              <a:rPr lang="en-US" dirty="0"/>
              <a:t>, R., </a:t>
            </a:r>
            <a:r>
              <a:rPr lang="en-US" dirty="0" err="1"/>
              <a:t>Bruchas</a:t>
            </a:r>
            <a:r>
              <a:rPr lang="en-US" dirty="0"/>
              <a:t>, M. Molecular Mechanisms of Opioid Receptor-Dependent Signaling and Behavior. </a:t>
            </a:r>
            <a:r>
              <a:rPr lang="en-US" i="1" dirty="0"/>
              <a:t>Anesthesiology</a:t>
            </a:r>
            <a:r>
              <a:rPr lang="en-US" dirty="0"/>
              <a:t>. 2011 December. </a:t>
            </a:r>
          </a:p>
          <a:p>
            <a:endParaRPr lang="en-US" dirty="0" smtClean="0"/>
          </a:p>
          <a:p>
            <a:r>
              <a:rPr lang="en-US" dirty="0" smtClean="0"/>
              <a:t>2. What is the U.S. Opioid Epidemic? Department of Health and Human Services. Sep 4 2019.  </a:t>
            </a:r>
            <a:r>
              <a:rPr lang="en-US" dirty="0" smtClean="0">
                <a:hlinkClick r:id="rId3"/>
              </a:rPr>
              <a:t>https</a:t>
            </a:r>
            <a:r>
              <a:rPr lang="en-US" dirty="0">
                <a:hlinkClick r:id="rId3"/>
              </a:rPr>
              <a:t>://</a:t>
            </a:r>
            <a:r>
              <a:rPr lang="en-US" dirty="0" smtClean="0">
                <a:hlinkClick r:id="rId3"/>
              </a:rPr>
              <a:t>www.hhs.gov/opioids/about-the-epidemic/index.html</a:t>
            </a:r>
            <a:endParaRPr lang="en-US" dirty="0" smtClean="0"/>
          </a:p>
          <a:p>
            <a:endParaRPr lang="en-US" dirty="0"/>
          </a:p>
          <a:p>
            <a:r>
              <a:rPr lang="en-US" dirty="0" smtClean="0"/>
              <a:t>3. </a:t>
            </a:r>
            <a:r>
              <a:rPr lang="en-US" dirty="0"/>
              <a:t>J.C. </a:t>
            </a:r>
            <a:r>
              <a:rPr lang="en-US" dirty="0" err="1"/>
              <a:t>Ballyntyne</a:t>
            </a:r>
            <a:r>
              <a:rPr lang="en-US" dirty="0"/>
              <a:t>, J. Mao Opioid therapy for chronic pain. </a:t>
            </a:r>
            <a:r>
              <a:rPr lang="en-US" i="1" dirty="0"/>
              <a:t>New </a:t>
            </a:r>
            <a:r>
              <a:rPr lang="en-US" i="1" dirty="0" err="1"/>
              <a:t>Engl</a:t>
            </a:r>
            <a:r>
              <a:rPr lang="en-US" i="1" dirty="0"/>
              <a:t> J Med</a:t>
            </a:r>
            <a:r>
              <a:rPr lang="en-US" dirty="0"/>
              <a:t> </a:t>
            </a:r>
            <a:r>
              <a:rPr lang="en-US" b="1" dirty="0"/>
              <a:t>349</a:t>
            </a:r>
            <a:r>
              <a:rPr lang="en-US" dirty="0"/>
              <a:t> 2003 1943–1953</a:t>
            </a:r>
            <a:r>
              <a:rPr lang="en-US" dirty="0" smtClean="0"/>
              <a:t>.</a:t>
            </a:r>
          </a:p>
          <a:p>
            <a:endParaRPr lang="en-US" dirty="0"/>
          </a:p>
          <a:p>
            <a:r>
              <a:rPr lang="en-US" dirty="0" smtClean="0"/>
              <a:t>4. </a:t>
            </a:r>
            <a:r>
              <a:rPr lang="en-US" dirty="0"/>
              <a:t>J. Cami, M. </a:t>
            </a:r>
            <a:r>
              <a:rPr lang="en-US" dirty="0" err="1"/>
              <a:t>Farré</a:t>
            </a:r>
            <a:r>
              <a:rPr lang="en-US" dirty="0"/>
              <a:t> Drug addiction. </a:t>
            </a:r>
            <a:r>
              <a:rPr lang="en-US" i="1" dirty="0"/>
              <a:t>New </a:t>
            </a:r>
            <a:r>
              <a:rPr lang="en-US" i="1" dirty="0" err="1"/>
              <a:t>Engl</a:t>
            </a:r>
            <a:r>
              <a:rPr lang="en-US" i="1" dirty="0"/>
              <a:t> J Med</a:t>
            </a:r>
            <a:r>
              <a:rPr lang="en-US" dirty="0"/>
              <a:t> </a:t>
            </a:r>
            <a:r>
              <a:rPr lang="en-US" b="1" dirty="0"/>
              <a:t>349</a:t>
            </a:r>
            <a:r>
              <a:rPr lang="en-US" dirty="0"/>
              <a:t> 2003 975–986</a:t>
            </a:r>
            <a:r>
              <a:rPr lang="en-US" dirty="0" smtClean="0"/>
              <a:t>.</a:t>
            </a:r>
          </a:p>
          <a:p>
            <a:endParaRPr lang="en-US" dirty="0"/>
          </a:p>
          <a:p>
            <a:r>
              <a:rPr lang="en-US" dirty="0" smtClean="0"/>
              <a:t>5. </a:t>
            </a:r>
            <a:r>
              <a:rPr lang="en-US" dirty="0" err="1"/>
              <a:t>Yik</a:t>
            </a:r>
            <a:r>
              <a:rPr lang="en-US" dirty="0"/>
              <a:t>, J.H.N., Chen, R., Nishimura, R., Jennings, J., Link, A.J., and Zhou, Q. Inhibition of P-</a:t>
            </a:r>
            <a:r>
              <a:rPr lang="en-US" dirty="0" err="1"/>
              <a:t>TEFb</a:t>
            </a:r>
            <a:r>
              <a:rPr lang="en-US" dirty="0"/>
              <a:t> (CDK9/cyclin T) kinase and RNA polymerase II transcription by the coordinated actions of HEXIM1 and 7SK snRNA. </a:t>
            </a:r>
            <a:r>
              <a:rPr lang="en-US" i="1" dirty="0"/>
              <a:t>Mol. Cell</a:t>
            </a:r>
            <a:r>
              <a:rPr lang="en-US" dirty="0"/>
              <a:t> (2003)12: 971-982</a:t>
            </a:r>
            <a:endParaRPr lang="en-US" dirty="0" smtClean="0"/>
          </a:p>
          <a:p>
            <a:endParaRPr lang="en-US" dirty="0"/>
          </a:p>
          <a:p>
            <a:endParaRPr lang="en-US" dirty="0"/>
          </a:p>
        </p:txBody>
      </p:sp>
      <p:sp>
        <p:nvSpPr>
          <p:cNvPr id="12" name="Text Placeholder 11"/>
          <p:cNvSpPr>
            <a:spLocks noGrp="1"/>
          </p:cNvSpPr>
          <p:nvPr>
            <p:ph type="body" sz="quarter" idx="27"/>
          </p:nvPr>
        </p:nvSpPr>
        <p:spPr/>
        <p:txBody>
          <a:bodyPr/>
          <a:lstStyle/>
          <a:p>
            <a:r>
              <a:rPr lang="en-US" dirty="0" smtClean="0"/>
              <a:t>REFERENCES</a:t>
            </a:r>
            <a:endParaRPr lang="en-US" dirty="0"/>
          </a:p>
        </p:txBody>
      </p:sp>
      <p:sp>
        <p:nvSpPr>
          <p:cNvPr id="14" name="Text Placeholder 13"/>
          <p:cNvSpPr>
            <a:spLocks noGrp="1"/>
          </p:cNvSpPr>
          <p:nvPr>
            <p:ph type="body" sz="quarter" idx="96"/>
          </p:nvPr>
        </p:nvSpPr>
        <p:spPr>
          <a:xfrm>
            <a:off x="7279041" y="13551641"/>
            <a:ext cx="6274921" cy="2122766"/>
          </a:xfrm>
        </p:spPr>
        <p:txBody>
          <a:bodyPr/>
          <a:lstStyle/>
          <a:p>
            <a:endParaRPr lang="en-US" sz="2000" dirty="0"/>
          </a:p>
          <a:p>
            <a:r>
              <a:rPr lang="en-US" sz="2000" dirty="0"/>
              <a:t>An inhibitor of opiate </a:t>
            </a:r>
            <a:r>
              <a:rPr lang="en-US" sz="2000" dirty="0" smtClean="0"/>
              <a:t>tolerance and dependence </a:t>
            </a:r>
            <a:r>
              <a:rPr lang="en-US" sz="2000" dirty="0"/>
              <a:t>pathways could have a very significant and positive impact on the current opiate crisis </a:t>
            </a:r>
            <a:r>
              <a:rPr lang="en-US" sz="2000" dirty="0" smtClean="0"/>
              <a:t>and could be a  potentially useful </a:t>
            </a:r>
            <a:r>
              <a:rPr lang="en-US" sz="2000" dirty="0"/>
              <a:t>tool in battling opiate </a:t>
            </a:r>
            <a:r>
              <a:rPr lang="en-US" sz="2000" dirty="0" smtClean="0"/>
              <a:t>addiction</a:t>
            </a:r>
            <a:r>
              <a:rPr lang="en-US" sz="2000" dirty="0"/>
              <a:t>. </a:t>
            </a:r>
          </a:p>
          <a:p>
            <a:endParaRPr lang="en-US" dirty="0"/>
          </a:p>
        </p:txBody>
      </p:sp>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a:p>
        </p:txBody>
      </p:sp>
      <p:sp>
        <p:nvSpPr>
          <p:cNvPr id="24" name="Text Placeholder 23"/>
          <p:cNvSpPr>
            <a:spLocks noGrp="1"/>
          </p:cNvSpPr>
          <p:nvPr>
            <p:ph type="body" sz="quarter" idx="124"/>
          </p:nvPr>
        </p:nvSpPr>
        <p:spPr/>
        <p:txBody>
          <a:bodyPr/>
          <a:lstStyle/>
          <a:p>
            <a:endParaRPr lang="en-US"/>
          </a:p>
        </p:txBody>
      </p:sp>
      <p:sp>
        <p:nvSpPr>
          <p:cNvPr id="25" name="Text Placeholder 24"/>
          <p:cNvSpPr>
            <a:spLocks noGrp="1"/>
          </p:cNvSpPr>
          <p:nvPr>
            <p:ph type="body" sz="quarter" idx="125"/>
          </p:nvPr>
        </p:nvSpPr>
        <p:spPr/>
        <p:txBody>
          <a:bodyPr/>
          <a:lstStyle/>
          <a:p>
            <a:endParaRPr lang="en-US"/>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5" name="Picture Placeholder 34"/>
          <p:cNvSpPr>
            <a:spLocks noGrp="1"/>
          </p:cNvSpPr>
          <p:nvPr>
            <p:ph type="pic" sz="quarter" idx="134"/>
          </p:nvPr>
        </p:nvSpPr>
        <p:spPr/>
      </p:sp>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p:txBody>
          <a:bodyPr/>
          <a:lstStyle/>
          <a:p>
            <a:endParaRPr lang="en-US"/>
          </a:p>
        </p:txBody>
      </p:sp>
      <p:sp>
        <p:nvSpPr>
          <p:cNvPr id="50" name="Text Placeholder 49"/>
          <p:cNvSpPr>
            <a:spLocks noGrp="1"/>
          </p:cNvSpPr>
          <p:nvPr>
            <p:ph type="body" sz="quarter" idx="150"/>
          </p:nvPr>
        </p:nvSpPr>
        <p:spPr/>
        <p:txBody>
          <a:bodyPr>
            <a:normAutofit lnSpcReduction="10000"/>
          </a:bodyPr>
          <a:lstStyle/>
          <a:p>
            <a:r>
              <a:rPr lang="en-US" dirty="0" smtClean="0"/>
              <a:t>Dominik </a:t>
            </a:r>
            <a:r>
              <a:rPr lang="en-US" dirty="0" err="1" smtClean="0"/>
              <a:t>Haudenschild</a:t>
            </a:r>
            <a:r>
              <a:rPr lang="en-US" dirty="0" smtClean="0"/>
              <a:t> PhD, Jasper </a:t>
            </a:r>
            <a:r>
              <a:rPr lang="en-US" dirty="0" err="1" smtClean="0"/>
              <a:t>Yik</a:t>
            </a:r>
            <a:r>
              <a:rPr lang="en-US" dirty="0" smtClean="0"/>
              <a:t> PhD, Sarah Williams </a:t>
            </a:r>
            <a:endParaRPr lang="en-US" dirty="0"/>
          </a:p>
        </p:txBody>
      </p:sp>
      <p:sp>
        <p:nvSpPr>
          <p:cNvPr id="51" name="Text Placeholder 50"/>
          <p:cNvSpPr>
            <a:spLocks noGrp="1"/>
          </p:cNvSpPr>
          <p:nvPr>
            <p:ph type="body" sz="quarter" idx="184"/>
          </p:nvPr>
        </p:nvSpPr>
        <p:spPr/>
        <p:txBody>
          <a:bodyPr/>
          <a:lstStyle/>
          <a:p>
            <a:r>
              <a:rPr lang="en-US" dirty="0" smtClean="0"/>
              <a:t>UC Davis Department of Orthopedic Surgery </a:t>
            </a:r>
            <a:endParaRPr lang="en-US" dirty="0"/>
          </a:p>
        </p:txBody>
      </p:sp>
      <p:sp>
        <p:nvSpPr>
          <p:cNvPr id="52" name="Text Placeholder 51"/>
          <p:cNvSpPr>
            <a:spLocks noGrp="1"/>
          </p:cNvSpPr>
          <p:nvPr>
            <p:ph type="body" sz="quarter" idx="185"/>
          </p:nvPr>
        </p:nvSpPr>
        <p:spPr/>
        <p:txBody>
          <a:bodyPr>
            <a:normAutofit fontScale="77500" lnSpcReduction="20000"/>
          </a:bodyPr>
          <a:lstStyle/>
          <a:p>
            <a:r>
              <a:rPr lang="en-US" dirty="0"/>
              <a:t>The effect </a:t>
            </a:r>
            <a:r>
              <a:rPr lang="en-US" dirty="0" smtClean="0"/>
              <a:t>of a cdk9 </a:t>
            </a:r>
            <a:r>
              <a:rPr lang="en-US" dirty="0"/>
              <a:t>inhibitor on </a:t>
            </a:r>
            <a:r>
              <a:rPr lang="en-US" dirty="0" smtClean="0"/>
              <a:t>opioid primary response genes, tolerance, and dependence </a:t>
            </a:r>
            <a:endParaRPr lang="en-US" dirty="0"/>
          </a:p>
        </p:txBody>
      </p:sp>
      <p:sp>
        <p:nvSpPr>
          <p:cNvPr id="53" name="Text Placeholder 52"/>
          <p:cNvSpPr>
            <a:spLocks noGrp="1"/>
          </p:cNvSpPr>
          <p:nvPr>
            <p:ph type="body" sz="quarter" idx="186"/>
          </p:nvPr>
        </p:nvSpPr>
        <p:spPr>
          <a:xfrm>
            <a:off x="20572840" y="3341566"/>
            <a:ext cx="6282530" cy="1925789"/>
          </a:xfrm>
        </p:spPr>
        <p:txBody>
          <a:bodyPr/>
          <a:lstStyle/>
          <a:p>
            <a:r>
              <a:rPr lang="en-US" sz="2000" dirty="0" smtClean="0"/>
              <a:t>Continue to identify appropriate cell lineages and optimize experimental conditions to get appropriate cell responses. </a:t>
            </a:r>
          </a:p>
          <a:p>
            <a:endParaRPr lang="en-US" sz="2000" dirty="0"/>
          </a:p>
          <a:p>
            <a:r>
              <a:rPr lang="en-US" sz="2000" dirty="0" smtClean="0"/>
              <a:t>Run experiment, analyze RNA sequencing data.  </a:t>
            </a:r>
          </a:p>
        </p:txBody>
      </p:sp>
      <p:sp>
        <p:nvSpPr>
          <p:cNvPr id="63" name="TextBox 62"/>
          <p:cNvSpPr txBox="1"/>
          <p:nvPr/>
        </p:nvSpPr>
        <p:spPr>
          <a:xfrm>
            <a:off x="579273" y="3441870"/>
            <a:ext cx="6274921" cy="10864513"/>
          </a:xfrm>
          <a:prstGeom prst="rect">
            <a:avLst/>
          </a:prstGeom>
          <a:noFill/>
        </p:spPr>
        <p:txBody>
          <a:bodyPr wrap="square" rtlCol="0">
            <a:spAutoFit/>
          </a:bodyPr>
          <a:lstStyle/>
          <a:p>
            <a:r>
              <a:rPr lang="en-US" sz="2000" b="1" dirty="0" smtClean="0"/>
              <a:t>THE OPIOID CRISIS</a:t>
            </a:r>
          </a:p>
          <a:p>
            <a:endParaRPr lang="en-US" sz="2000" dirty="0" smtClean="0"/>
          </a:p>
          <a:p>
            <a:r>
              <a:rPr lang="en-US" sz="2000" dirty="0" smtClean="0"/>
              <a:t>The Department of Health and Human Services declared the Opioid Crisis a public health emergency in 2017. According to HHS numbers, 2.0 million people had an opioid use disorder in 2018 and about 130 people died every day from overdosing on opioids (2). </a:t>
            </a:r>
          </a:p>
          <a:p>
            <a:endParaRPr lang="en-US" sz="2000" dirty="0" smtClean="0"/>
          </a:p>
          <a:p>
            <a:r>
              <a:rPr lang="en-US" sz="2000" dirty="0" smtClean="0"/>
              <a:t>Use of opioids is known to induce tolerance and physical dependence (3,4).</a:t>
            </a:r>
          </a:p>
          <a:p>
            <a:endParaRPr lang="en-US" sz="2000" dirty="0"/>
          </a:p>
          <a:p>
            <a:r>
              <a:rPr lang="en-US" sz="2000" dirty="0" smtClean="0"/>
              <a:t>Exact mechanisms of opioid tolerance signaling are still relatively unknown and are somewhat controversial (1). Some theories include: </a:t>
            </a:r>
          </a:p>
          <a:p>
            <a:endParaRPr lang="en-US" sz="2000" dirty="0" smtClean="0"/>
          </a:p>
          <a:p>
            <a:pPr marL="285750" indent="-285750">
              <a:buFontTx/>
              <a:buChar char="-"/>
            </a:pPr>
            <a:r>
              <a:rPr lang="en-US" sz="2000" dirty="0" smtClean="0"/>
              <a:t>Downregulation of opioid receptors (including KOR, MOR, DOR, ORL-1) </a:t>
            </a:r>
          </a:p>
          <a:p>
            <a:pPr marL="285750" indent="-285750">
              <a:buFontTx/>
              <a:buChar char="-"/>
            </a:pPr>
            <a:r>
              <a:rPr lang="en-US" sz="2000" dirty="0" smtClean="0"/>
              <a:t>Receptor desensitization and uncoupling from downstream signaling pathways </a:t>
            </a:r>
          </a:p>
          <a:p>
            <a:pPr marL="285750" indent="-285750">
              <a:buFontTx/>
              <a:buChar char="-"/>
            </a:pPr>
            <a:r>
              <a:rPr lang="en-US" sz="2000" dirty="0" smtClean="0"/>
              <a:t>Ineffective regulation of </a:t>
            </a:r>
            <a:r>
              <a:rPr lang="en-US" sz="2000" dirty="0" err="1" smtClean="0"/>
              <a:t>cAMP</a:t>
            </a:r>
            <a:r>
              <a:rPr lang="en-US" sz="2000" dirty="0" smtClean="0"/>
              <a:t> by opiates that leads to an increase in </a:t>
            </a:r>
            <a:r>
              <a:rPr lang="en-US" sz="2000" dirty="0" err="1" smtClean="0"/>
              <a:t>cAMP</a:t>
            </a:r>
            <a:r>
              <a:rPr lang="en-US" sz="2000" dirty="0" smtClean="0"/>
              <a:t> and an increase in tolerance </a:t>
            </a:r>
          </a:p>
          <a:p>
            <a:pPr marL="285750" indent="-285750">
              <a:buFontTx/>
              <a:buChar char="-"/>
            </a:pPr>
            <a:r>
              <a:rPr lang="en-US" sz="2000" dirty="0" smtClean="0"/>
              <a:t>Agonist-induced receptor phosphorylation</a:t>
            </a:r>
          </a:p>
          <a:p>
            <a:pPr marL="285750" indent="-285750">
              <a:buFontTx/>
              <a:buChar char="-"/>
            </a:pPr>
            <a:endParaRPr lang="en-US" sz="2000" dirty="0" smtClean="0"/>
          </a:p>
          <a:p>
            <a:pPr marL="285750" indent="-285750">
              <a:buFontTx/>
              <a:buChar char="-"/>
            </a:pPr>
            <a:endParaRPr lang="en-US" sz="2000" dirty="0"/>
          </a:p>
          <a:p>
            <a:r>
              <a:rPr lang="en-US" sz="2000" dirty="0" smtClean="0"/>
              <a:t>How cells change gene expression levels when they are first exposed to opiates is still unknown and might be useful in better understanding the opiate response. </a:t>
            </a:r>
          </a:p>
          <a:p>
            <a:endParaRPr lang="en-US" sz="2000" dirty="0" smtClean="0"/>
          </a:p>
          <a:p>
            <a:r>
              <a:rPr lang="en-US" sz="2000" dirty="0" smtClean="0"/>
              <a:t>Knowing this response could help us better understand tolerance mechanisms of opiates and we might, therefore, be able to reduce the addictiveness of opiates. </a:t>
            </a:r>
          </a:p>
          <a:p>
            <a:endParaRPr lang="en-US" sz="2000" dirty="0" smtClean="0"/>
          </a:p>
        </p:txBody>
      </p:sp>
      <p:sp>
        <p:nvSpPr>
          <p:cNvPr id="69" name="Text Placeholder 68"/>
          <p:cNvSpPr>
            <a:spLocks noGrp="1"/>
          </p:cNvSpPr>
          <p:nvPr>
            <p:ph type="body" sz="quarter" idx="20"/>
          </p:nvPr>
        </p:nvSpPr>
        <p:spPr>
          <a:xfrm>
            <a:off x="7247605" y="2960588"/>
            <a:ext cx="6281539" cy="382517"/>
          </a:xfrm>
        </p:spPr>
        <p:txBody>
          <a:bodyPr/>
          <a:lstStyle/>
          <a:p>
            <a:r>
              <a:rPr lang="en-US" dirty="0" smtClean="0"/>
              <a:t>OBJECTIVE</a:t>
            </a:r>
            <a:endParaRPr lang="en-US" dirty="0"/>
          </a:p>
        </p:txBody>
      </p:sp>
      <p:sp>
        <p:nvSpPr>
          <p:cNvPr id="70" name="TextBox 69"/>
          <p:cNvSpPr txBox="1"/>
          <p:nvPr/>
        </p:nvSpPr>
        <p:spPr>
          <a:xfrm>
            <a:off x="7236847" y="10206084"/>
            <a:ext cx="6243977" cy="2862322"/>
          </a:xfrm>
          <a:prstGeom prst="rect">
            <a:avLst/>
          </a:prstGeom>
          <a:noFill/>
        </p:spPr>
        <p:txBody>
          <a:bodyPr wrap="square" rtlCol="0">
            <a:spAutoFit/>
          </a:bodyPr>
          <a:lstStyle/>
          <a:p>
            <a:r>
              <a:rPr lang="en-US" sz="2000" dirty="0"/>
              <a:t>Our objective is to determine whether we can identify Cdk9-dependent PRGs that are activated when cells are exposed to opiates. In doing so, we could answer these questions: </a:t>
            </a:r>
          </a:p>
          <a:p>
            <a:pPr marL="342900" indent="-342900">
              <a:buFontTx/>
              <a:buChar char="-"/>
            </a:pPr>
            <a:r>
              <a:rPr lang="en-US" sz="2000" dirty="0"/>
              <a:t>Will transcription of genes induced by an opiate be blocked by the Cdk9 inhibitor? </a:t>
            </a:r>
          </a:p>
          <a:p>
            <a:pPr marL="342900" indent="-342900">
              <a:buFontTx/>
              <a:buChar char="-"/>
            </a:pPr>
            <a:r>
              <a:rPr lang="en-US" sz="2000" dirty="0"/>
              <a:t>Will the Cdk9 inhibitor inhibit genes implicated in opiate </a:t>
            </a:r>
            <a:r>
              <a:rPr lang="en-US" sz="2000" dirty="0" smtClean="0"/>
              <a:t>tolerance and dependence </a:t>
            </a:r>
            <a:r>
              <a:rPr lang="en-US" sz="2000" dirty="0"/>
              <a:t>pathways</a:t>
            </a:r>
            <a:r>
              <a:rPr lang="en-US" sz="2000" dirty="0" smtClean="0"/>
              <a:t>?</a:t>
            </a:r>
          </a:p>
          <a:p>
            <a:pPr marL="342900" indent="-342900">
              <a:buFontTx/>
              <a:buChar char="-"/>
            </a:pPr>
            <a:endParaRPr lang="en-US" sz="2000" dirty="0"/>
          </a:p>
        </p:txBody>
      </p:sp>
      <p:grpSp>
        <p:nvGrpSpPr>
          <p:cNvPr id="90" name="Group 89"/>
          <p:cNvGrpSpPr/>
          <p:nvPr/>
        </p:nvGrpSpPr>
        <p:grpSpPr>
          <a:xfrm>
            <a:off x="7279041" y="6990414"/>
            <a:ext cx="6078463" cy="3108259"/>
            <a:chOff x="7279041" y="6990414"/>
            <a:chExt cx="6078463" cy="3108259"/>
          </a:xfrm>
        </p:grpSpPr>
        <p:grpSp>
          <p:nvGrpSpPr>
            <p:cNvPr id="72" name="Group 71"/>
            <p:cNvGrpSpPr/>
            <p:nvPr/>
          </p:nvGrpSpPr>
          <p:grpSpPr>
            <a:xfrm>
              <a:off x="7279041" y="6990414"/>
              <a:ext cx="6078463" cy="3108259"/>
              <a:chOff x="0" y="0"/>
              <a:chExt cx="6935894" cy="2628265"/>
            </a:xfrm>
          </p:grpSpPr>
          <p:grpSp>
            <p:nvGrpSpPr>
              <p:cNvPr id="73" name="Group 72"/>
              <p:cNvGrpSpPr/>
              <p:nvPr/>
            </p:nvGrpSpPr>
            <p:grpSpPr>
              <a:xfrm>
                <a:off x="0" y="0"/>
                <a:ext cx="6935894" cy="2628265"/>
                <a:chOff x="0" y="0"/>
                <a:chExt cx="6935894" cy="2628265"/>
              </a:xfrm>
            </p:grpSpPr>
            <p:sp>
              <p:nvSpPr>
                <p:cNvPr id="75" name="Text Box 1"/>
                <p:cNvSpPr txBox="1"/>
                <p:nvPr/>
              </p:nvSpPr>
              <p:spPr>
                <a:xfrm>
                  <a:off x="0" y="0"/>
                  <a:ext cx="2174875" cy="91122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a:effectLst/>
                      <a:ea typeface="Calibri" charset="0"/>
                      <a:cs typeface="Times New Roman" charset="0"/>
                    </a:rPr>
                    <a:t>Acute Injury or</a:t>
                  </a:r>
                  <a:endParaRPr lang="en-US" sz="1200">
                    <a:effectLst/>
                    <a:ea typeface="Calibri" charset="0"/>
                    <a:cs typeface="Times New Roman" charset="0"/>
                  </a:endParaRPr>
                </a:p>
                <a:p>
                  <a:pPr marL="0" marR="0">
                    <a:spcBef>
                      <a:spcPts val="0"/>
                    </a:spcBef>
                    <a:spcAft>
                      <a:spcPts val="0"/>
                    </a:spcAft>
                  </a:pPr>
                  <a:r>
                    <a:rPr lang="en-US" sz="1400" b="1">
                      <a:effectLst/>
                      <a:ea typeface="Calibri" charset="0"/>
                      <a:cs typeface="Times New Roman" charset="0"/>
                    </a:rPr>
                    <a:t>Exposure to chemical/ other substance </a:t>
                  </a:r>
                  <a:endParaRPr lang="en-US" sz="1200">
                    <a:effectLst/>
                    <a:ea typeface="Calibri" charset="0"/>
                    <a:cs typeface="Times New Roman" charset="0"/>
                  </a:endParaRPr>
                </a:p>
              </p:txBody>
            </p:sp>
            <p:cxnSp>
              <p:nvCxnSpPr>
                <p:cNvPr id="76" name="Straight Arrow Connector 75"/>
                <p:cNvCxnSpPr/>
                <p:nvPr/>
              </p:nvCxnSpPr>
              <p:spPr>
                <a:xfrm>
                  <a:off x="1238666" y="620675"/>
                  <a:ext cx="457200" cy="800100"/>
                </a:xfrm>
                <a:prstGeom prst="straightConnector1">
                  <a:avLst/>
                </a:prstGeom>
                <a:ln>
                  <a:solidFill>
                    <a:srgbClr val="002060"/>
                  </a:solidFill>
                  <a:tailEnd type="triangle"/>
                </a:ln>
              </p:spPr>
              <p:style>
                <a:lnRef idx="3">
                  <a:schemeClr val="dk1"/>
                </a:lnRef>
                <a:fillRef idx="0">
                  <a:schemeClr val="dk1"/>
                </a:fillRef>
                <a:effectRef idx="2">
                  <a:schemeClr val="dk1"/>
                </a:effectRef>
                <a:fontRef idx="minor">
                  <a:schemeClr val="tx1"/>
                </a:fontRef>
              </p:style>
            </p:cxnSp>
            <p:sp>
              <p:nvSpPr>
                <p:cNvPr id="77" name="Text Box 3"/>
                <p:cNvSpPr txBox="1"/>
                <p:nvPr/>
              </p:nvSpPr>
              <p:spPr>
                <a:xfrm>
                  <a:off x="457200" y="1360968"/>
                  <a:ext cx="2517775" cy="3429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a:effectLst/>
                      <a:ea typeface="Calibri" charset="0"/>
                      <a:cs typeface="Times New Roman" charset="0"/>
                    </a:rPr>
                    <a:t>Multiple signaling pathways </a:t>
                  </a:r>
                  <a:endParaRPr lang="en-US" sz="1200">
                    <a:effectLst/>
                    <a:ea typeface="Calibri" charset="0"/>
                    <a:cs typeface="Times New Roman" charset="0"/>
                  </a:endParaRPr>
                </a:p>
              </p:txBody>
            </p:sp>
            <p:sp>
              <p:nvSpPr>
                <p:cNvPr id="78" name="Oval 77"/>
                <p:cNvSpPr/>
                <p:nvPr/>
              </p:nvSpPr>
              <p:spPr>
                <a:xfrm>
                  <a:off x="2870404" y="1259840"/>
                  <a:ext cx="1497050" cy="568960"/>
                </a:xfrm>
                <a:prstGeom prst="ellipse">
                  <a:avLst/>
                </a:prstGeom>
                <a:solidFill>
                  <a:srgbClr val="92D050"/>
                </a:solidFill>
                <a:ln>
                  <a:solidFill>
                    <a:srgbClr val="7030A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Text Box 5"/>
                <p:cNvSpPr txBox="1"/>
                <p:nvPr/>
              </p:nvSpPr>
              <p:spPr>
                <a:xfrm>
                  <a:off x="3120232" y="1359994"/>
                  <a:ext cx="1074734" cy="34226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2000">
                      <a:ln>
                        <a:noFill/>
                      </a:ln>
                      <a:solidFill>
                        <a:srgbClr val="000000"/>
                      </a:solidFill>
                      <a:effectLst>
                        <a:outerShdw blurRad="38100" dist="19050" dir="2700000" algn="tl">
                          <a:schemeClr val="dk1">
                            <a:alpha val="40000"/>
                          </a:schemeClr>
                        </a:outerShdw>
                      </a:effectLst>
                      <a:ea typeface="Calibri" charset="0"/>
                      <a:cs typeface="Times New Roman" charset="0"/>
                    </a:rPr>
                    <a:t>CDK9</a:t>
                  </a:r>
                  <a:endParaRPr lang="en-US" sz="1200">
                    <a:effectLst/>
                    <a:ea typeface="Calibri" charset="0"/>
                    <a:cs typeface="Times New Roman" charset="0"/>
                  </a:endParaRPr>
                </a:p>
              </p:txBody>
            </p:sp>
            <p:sp>
              <p:nvSpPr>
                <p:cNvPr id="80" name="Text Box 7"/>
                <p:cNvSpPr txBox="1"/>
                <p:nvPr/>
              </p:nvSpPr>
              <p:spPr>
                <a:xfrm>
                  <a:off x="2519914" y="2286000"/>
                  <a:ext cx="2942787" cy="34226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i="1">
                      <a:solidFill>
                        <a:srgbClr val="FF0000"/>
                      </a:solidFill>
                      <a:effectLst/>
                      <a:ea typeface="Calibri" charset="0"/>
                      <a:cs typeface="Times New Roman" charset="0"/>
                    </a:rPr>
                    <a:t>Single rate-limiting bottleneck </a:t>
                  </a:r>
                  <a:endParaRPr lang="en-US" sz="1200">
                    <a:effectLst/>
                    <a:ea typeface="Calibri" charset="0"/>
                    <a:cs typeface="Times New Roman" charset="0"/>
                  </a:endParaRPr>
                </a:p>
              </p:txBody>
            </p:sp>
            <p:cxnSp>
              <p:nvCxnSpPr>
                <p:cNvPr id="81" name="Straight Arrow Connector 80"/>
                <p:cNvCxnSpPr/>
                <p:nvPr/>
              </p:nvCxnSpPr>
              <p:spPr>
                <a:xfrm flipV="1">
                  <a:off x="3618928" y="1867156"/>
                  <a:ext cx="0" cy="4572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2" name="Text Box 10"/>
                <p:cNvSpPr txBox="1"/>
                <p:nvPr/>
              </p:nvSpPr>
              <p:spPr>
                <a:xfrm>
                  <a:off x="4992794" y="1011277"/>
                  <a:ext cx="1943100" cy="14859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effectLst/>
                      <a:ea typeface="Calibri" charset="0"/>
                      <a:cs typeface="Times New Roman" charset="0"/>
                    </a:rPr>
                    <a:t>Multiple cellular pathways</a:t>
                  </a:r>
                  <a:endParaRPr lang="en-US" sz="1200" dirty="0">
                    <a:effectLst/>
                    <a:ea typeface="Calibri" charset="0"/>
                    <a:cs typeface="Times New Roman" charset="0"/>
                  </a:endParaRPr>
                </a:p>
                <a:p>
                  <a:pPr marL="342900" marR="0" lvl="0" indent="-342900">
                    <a:spcBef>
                      <a:spcPts val="0"/>
                    </a:spcBef>
                    <a:spcAft>
                      <a:spcPts val="0"/>
                    </a:spcAft>
                    <a:buFont typeface="Calibri" charset="0"/>
                    <a:buChar char="-"/>
                  </a:pPr>
                  <a:r>
                    <a:rPr lang="en-US" sz="1400" b="1" dirty="0">
                      <a:effectLst/>
                      <a:ea typeface="Calibri" charset="0"/>
                      <a:cs typeface="Times New Roman" charset="0"/>
                    </a:rPr>
                    <a:t>Tolerance?</a:t>
                  </a:r>
                  <a:endParaRPr lang="en-US" sz="1200" dirty="0">
                    <a:effectLst/>
                    <a:ea typeface="Calibri" charset="0"/>
                    <a:cs typeface="Times New Roman" charset="0"/>
                  </a:endParaRPr>
                </a:p>
                <a:p>
                  <a:pPr marL="342900" marR="0" lvl="0" indent="-342900">
                    <a:spcBef>
                      <a:spcPts val="0"/>
                    </a:spcBef>
                    <a:spcAft>
                      <a:spcPts val="0"/>
                    </a:spcAft>
                    <a:buFont typeface="Calibri" charset="0"/>
                    <a:buChar char="-"/>
                  </a:pPr>
                  <a:r>
                    <a:rPr lang="en-US" sz="1400" b="1" dirty="0">
                      <a:effectLst/>
                      <a:ea typeface="Calibri" charset="0"/>
                      <a:cs typeface="Times New Roman" charset="0"/>
                    </a:rPr>
                    <a:t>Dependence?</a:t>
                  </a:r>
                  <a:endParaRPr lang="en-US" sz="1200" dirty="0">
                    <a:effectLst/>
                    <a:ea typeface="Calibri" charset="0"/>
                    <a:cs typeface="Times New Roman" charset="0"/>
                  </a:endParaRPr>
                </a:p>
              </p:txBody>
            </p:sp>
            <p:sp>
              <p:nvSpPr>
                <p:cNvPr id="83" name="Text Box 12"/>
                <p:cNvSpPr txBox="1"/>
                <p:nvPr/>
              </p:nvSpPr>
              <p:spPr>
                <a:xfrm>
                  <a:off x="2836634" y="454025"/>
                  <a:ext cx="1754088" cy="4572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a:solidFill>
                        <a:srgbClr val="0070C0"/>
                      </a:solidFill>
                      <a:effectLst/>
                      <a:ea typeface="Calibri" charset="0"/>
                      <a:cs typeface="Times New Roman" charset="0"/>
                    </a:rPr>
                    <a:t>CDK9 Inhibitor </a:t>
                  </a:r>
                  <a:endParaRPr lang="en-US" sz="1200">
                    <a:effectLst/>
                    <a:ea typeface="Calibri" charset="0"/>
                    <a:cs typeface="Times New Roman" charset="0"/>
                  </a:endParaRPr>
                </a:p>
              </p:txBody>
            </p:sp>
          </p:grpSp>
          <p:cxnSp>
            <p:nvCxnSpPr>
              <p:cNvPr id="74" name="Straight Connector 73"/>
              <p:cNvCxnSpPr/>
              <p:nvPr/>
            </p:nvCxnSpPr>
            <p:spPr>
              <a:xfrm>
                <a:off x="3603768" y="690605"/>
                <a:ext cx="0" cy="45720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86" name="Right Arrow 85"/>
            <p:cNvSpPr/>
            <p:nvPr/>
          </p:nvSpPr>
          <p:spPr>
            <a:xfrm>
              <a:off x="9317509" y="8771051"/>
              <a:ext cx="391886" cy="45719"/>
            </a:xfrm>
            <a:prstGeom prst="rightArrow">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ight Arrow 86"/>
            <p:cNvSpPr/>
            <p:nvPr/>
          </p:nvSpPr>
          <p:spPr>
            <a:xfrm>
              <a:off x="11192448" y="8771051"/>
              <a:ext cx="462166" cy="45719"/>
            </a:xfrm>
            <a:prstGeom prst="rightArrow">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Connector 88"/>
            <p:cNvCxnSpPr/>
            <p:nvPr/>
          </p:nvCxnSpPr>
          <p:spPr>
            <a:xfrm>
              <a:off x="10246179" y="8343900"/>
              <a:ext cx="408252"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91" name="Text Placeholder 6"/>
          <p:cNvSpPr txBox="1">
            <a:spLocks/>
          </p:cNvSpPr>
          <p:nvPr/>
        </p:nvSpPr>
        <p:spPr>
          <a:xfrm>
            <a:off x="13909476" y="11292017"/>
            <a:ext cx="6280547" cy="382517"/>
          </a:xfrm>
          <a:prstGeom prst="rect">
            <a:avLst/>
          </a:prstGeom>
          <a:solidFill>
            <a:srgbClr val="002855"/>
          </a:solidFill>
        </p:spPr>
        <p:txBody>
          <a:bodyPr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1800" b="1" u="none" kern="1200" baseline="0">
                <a:solidFill>
                  <a:schemeClr val="bg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smtClean="0"/>
              <a:t>INTERIM RESULTS</a:t>
            </a:r>
            <a:endParaRPr lang="en-US" dirty="0"/>
          </a:p>
        </p:txBody>
      </p:sp>
      <p:sp>
        <p:nvSpPr>
          <p:cNvPr id="93" name="TextBox 92"/>
          <p:cNvSpPr txBox="1"/>
          <p:nvPr/>
        </p:nvSpPr>
        <p:spPr>
          <a:xfrm>
            <a:off x="13906500" y="12041758"/>
            <a:ext cx="6283523" cy="2246769"/>
          </a:xfrm>
          <a:prstGeom prst="rect">
            <a:avLst/>
          </a:prstGeom>
          <a:noFill/>
        </p:spPr>
        <p:txBody>
          <a:bodyPr wrap="square" rtlCol="0">
            <a:spAutoFit/>
          </a:bodyPr>
          <a:lstStyle/>
          <a:p>
            <a:r>
              <a:rPr lang="en-US" sz="2000" dirty="0" smtClean="0"/>
              <a:t>The experiment was conducted using human neuroblastoma cells and morphine. Using </a:t>
            </a:r>
            <a:r>
              <a:rPr lang="en-US" sz="2000" dirty="0" err="1" smtClean="0"/>
              <a:t>qRT</a:t>
            </a:r>
            <a:r>
              <a:rPr lang="en-US" sz="2000" dirty="0" smtClean="0"/>
              <a:t>-PCR, we looked for RNA products of these genes: Elk1, </a:t>
            </a:r>
            <a:r>
              <a:rPr lang="en-US" sz="2000" dirty="0" err="1" smtClean="0"/>
              <a:t>Myc</a:t>
            </a:r>
            <a:r>
              <a:rPr lang="en-US" sz="2000" dirty="0" smtClean="0"/>
              <a:t>, Jun, </a:t>
            </a:r>
            <a:r>
              <a:rPr lang="en-US" sz="2000" dirty="0" err="1" smtClean="0"/>
              <a:t>Fos</a:t>
            </a:r>
            <a:r>
              <a:rPr lang="en-US" sz="2000" dirty="0" smtClean="0"/>
              <a:t>, </a:t>
            </a:r>
            <a:r>
              <a:rPr lang="en-US" sz="2000" dirty="0" err="1" smtClean="0"/>
              <a:t>Srf</a:t>
            </a:r>
            <a:r>
              <a:rPr lang="en-US" sz="2000" dirty="0" smtClean="0"/>
              <a:t>, HoxB9.</a:t>
            </a:r>
          </a:p>
          <a:p>
            <a:endParaRPr lang="en-US" sz="2000" dirty="0" smtClean="0"/>
          </a:p>
          <a:p>
            <a:r>
              <a:rPr lang="en-US" sz="2000" dirty="0" smtClean="0"/>
              <a:t>No significant RNA products were identified for any of the targeted genes. </a:t>
            </a:r>
          </a:p>
        </p:txBody>
      </p:sp>
    </p:spTree>
    <p:extLst>
      <p:ext uri="{BB962C8B-B14F-4D97-AF65-F5344CB8AC3E}">
        <p14:creationId xmlns:p14="http://schemas.microsoft.com/office/powerpoint/2010/main" val="91323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2854</TotalTime>
  <Words>653</Words>
  <Application>Microsoft Macintosh PowerPoint</Application>
  <PresentationFormat>Custom</PresentationFormat>
  <Paragraphs>105</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Calibri</vt:lpstr>
      <vt:lpstr>Times New Roman</vt:lpstr>
      <vt:lpstr>Trebuchet MS</vt:lpstr>
      <vt:lpstr>Arial</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Williams, Sarah -17</cp:lastModifiedBy>
  <cp:revision>82</cp:revision>
  <dcterms:created xsi:type="dcterms:W3CDTF">2012-02-06T18:46:22Z</dcterms:created>
  <dcterms:modified xsi:type="dcterms:W3CDTF">2020-02-20T19:19:06Z</dcterms:modified>
</cp:coreProperties>
</file>