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notesMasterIdLst>
    <p:notesMasterId r:id="rId3"/>
  </p:notesMasterIdLst>
  <p:handoutMasterIdLst>
    <p:handoutMasterId r:id="rId4"/>
  </p:handoutMasterIdLst>
  <p:sldIdLst>
    <p:sldId id="258" r:id="rId2"/>
  </p:sldIdLst>
  <p:sldSz cx="9144000" cy="5143500" type="screen16x9"/>
  <p:notesSz cx="6858000" cy="9144000"/>
  <p:defaultTextStyle>
    <a:defPPr>
      <a:defRPr lang="en-US"/>
    </a:defPPr>
    <a:lvl1pPr marL="0" algn="l" defTabSz="85542" rtl="0" eaLnBrk="1" latinLnBrk="0" hangingPunct="1">
      <a:defRPr sz="337" kern="1200">
        <a:solidFill>
          <a:schemeClr val="tx1"/>
        </a:solidFill>
        <a:latin typeface="+mn-lt"/>
        <a:ea typeface="+mn-ea"/>
        <a:cs typeface="+mn-cs"/>
      </a:defRPr>
    </a:lvl1pPr>
    <a:lvl2pPr marL="85542" algn="l" defTabSz="85542" rtl="0" eaLnBrk="1" latinLnBrk="0" hangingPunct="1">
      <a:defRPr sz="337" kern="1200">
        <a:solidFill>
          <a:schemeClr val="tx1"/>
        </a:solidFill>
        <a:latin typeface="+mn-lt"/>
        <a:ea typeface="+mn-ea"/>
        <a:cs typeface="+mn-cs"/>
      </a:defRPr>
    </a:lvl2pPr>
    <a:lvl3pPr marL="171084" algn="l" defTabSz="85542" rtl="0" eaLnBrk="1" latinLnBrk="0" hangingPunct="1">
      <a:defRPr sz="337" kern="1200">
        <a:solidFill>
          <a:schemeClr val="tx1"/>
        </a:solidFill>
        <a:latin typeface="+mn-lt"/>
        <a:ea typeface="+mn-ea"/>
        <a:cs typeface="+mn-cs"/>
      </a:defRPr>
    </a:lvl3pPr>
    <a:lvl4pPr marL="256626" algn="l" defTabSz="85542" rtl="0" eaLnBrk="1" latinLnBrk="0" hangingPunct="1">
      <a:defRPr sz="337" kern="1200">
        <a:solidFill>
          <a:schemeClr val="tx1"/>
        </a:solidFill>
        <a:latin typeface="+mn-lt"/>
        <a:ea typeface="+mn-ea"/>
        <a:cs typeface="+mn-cs"/>
      </a:defRPr>
    </a:lvl4pPr>
    <a:lvl5pPr marL="342168" algn="l" defTabSz="85542" rtl="0" eaLnBrk="1" latinLnBrk="0" hangingPunct="1">
      <a:defRPr sz="337" kern="1200">
        <a:solidFill>
          <a:schemeClr val="tx1"/>
        </a:solidFill>
        <a:latin typeface="+mn-lt"/>
        <a:ea typeface="+mn-ea"/>
        <a:cs typeface="+mn-cs"/>
      </a:defRPr>
    </a:lvl5pPr>
    <a:lvl6pPr marL="427711" algn="l" defTabSz="85542" rtl="0" eaLnBrk="1" latinLnBrk="0" hangingPunct="1">
      <a:defRPr sz="337" kern="1200">
        <a:solidFill>
          <a:schemeClr val="tx1"/>
        </a:solidFill>
        <a:latin typeface="+mn-lt"/>
        <a:ea typeface="+mn-ea"/>
        <a:cs typeface="+mn-cs"/>
      </a:defRPr>
    </a:lvl6pPr>
    <a:lvl7pPr marL="513253" algn="l" defTabSz="85542" rtl="0" eaLnBrk="1" latinLnBrk="0" hangingPunct="1">
      <a:defRPr sz="337" kern="1200">
        <a:solidFill>
          <a:schemeClr val="tx1"/>
        </a:solidFill>
        <a:latin typeface="+mn-lt"/>
        <a:ea typeface="+mn-ea"/>
        <a:cs typeface="+mn-cs"/>
      </a:defRPr>
    </a:lvl7pPr>
    <a:lvl8pPr marL="598795" algn="l" defTabSz="85542" rtl="0" eaLnBrk="1" latinLnBrk="0" hangingPunct="1">
      <a:defRPr sz="337" kern="1200">
        <a:solidFill>
          <a:schemeClr val="tx1"/>
        </a:solidFill>
        <a:latin typeface="+mn-lt"/>
        <a:ea typeface="+mn-ea"/>
        <a:cs typeface="+mn-cs"/>
      </a:defRPr>
    </a:lvl8pPr>
    <a:lvl9pPr marL="684337" algn="l" defTabSz="85542" rtl="0" eaLnBrk="1" latinLnBrk="0" hangingPunct="1">
      <a:defRPr sz="337"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0221"/>
    <a:srgbClr val="1A3F68"/>
    <a:srgbClr val="B444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064"/>
    <p:restoredTop sz="96120" autoAdjust="0"/>
  </p:normalViewPr>
  <p:slideViewPr>
    <p:cSldViewPr snapToGrid="0" snapToObjects="1">
      <p:cViewPr varScale="1">
        <p:scale>
          <a:sx n="113" d="100"/>
          <a:sy n="113" d="100"/>
        </p:scale>
        <p:origin x="-744" y="-104"/>
      </p:cViewPr>
      <p:guideLst>
        <p:guide orient="horz" pos="1620"/>
        <p:guide pos="2880"/>
      </p:guideLst>
    </p:cSldViewPr>
  </p:slideViewPr>
  <p:notesTextViewPr>
    <p:cViewPr>
      <p:scale>
        <a:sx n="1" d="1"/>
        <a:sy n="1" d="1"/>
      </p:scale>
      <p:origin x="0" y="0"/>
    </p:cViewPr>
  </p:notesTextViewPr>
  <p:notesViewPr>
    <p:cSldViewPr snapToGrid="0" snapToObjects="1">
      <p:cViewPr varScale="1">
        <p:scale>
          <a:sx n="99" d="100"/>
          <a:sy n="99" d="100"/>
        </p:scale>
        <p:origin x="3570" y="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5C0B1EB6-34AB-4D31-A962-C6E3BDAA098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589849CF-EECD-4FF2-B364-AEC7006EA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DE6C070-A8F2-4782-B3CF-B2F795B9B6C9}" type="datetimeFigureOut">
              <a:rPr lang="en-US" smtClean="0"/>
              <a:t>2/20/20</a:t>
            </a:fld>
            <a:endParaRPr lang="en-US"/>
          </a:p>
        </p:txBody>
      </p:sp>
      <p:sp>
        <p:nvSpPr>
          <p:cNvPr id="4" name="Footer Placeholder 3">
            <a:extLst>
              <a:ext uri="{FF2B5EF4-FFF2-40B4-BE49-F238E27FC236}">
                <a16:creationId xmlns:a16="http://schemas.microsoft.com/office/drawing/2014/main" xmlns="" id="{65936FF7-0C00-42DF-88D6-0434ABC079E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7B35B947-44FF-4AA8-B423-D789FB76EB4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4B0800C-177F-4BCA-A0DA-700E65CF1851}" type="slidenum">
              <a:rPr lang="en-US" smtClean="0"/>
              <a:t>‹#›</a:t>
            </a:fld>
            <a:endParaRPr lang="en-US"/>
          </a:p>
        </p:txBody>
      </p:sp>
    </p:spTree>
    <p:extLst>
      <p:ext uri="{BB962C8B-B14F-4D97-AF65-F5344CB8AC3E}">
        <p14:creationId xmlns:p14="http://schemas.microsoft.com/office/powerpoint/2010/main" val="26796660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0B574A-9F6D-0F4D-8F55-BDBC3522CC08}" type="datetimeFigureOut">
              <a:rPr lang="en-US" smtClean="0"/>
              <a:t>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57DFD0-DCB4-3C4A-A746-6D1BAA8099D3}" type="slidenum">
              <a:rPr lang="en-US" smtClean="0"/>
              <a:t>‹#›</a:t>
            </a:fld>
            <a:endParaRPr lang="en-US"/>
          </a:p>
        </p:txBody>
      </p:sp>
    </p:spTree>
    <p:extLst>
      <p:ext uri="{BB962C8B-B14F-4D97-AF65-F5344CB8AC3E}">
        <p14:creationId xmlns:p14="http://schemas.microsoft.com/office/powerpoint/2010/main" val="1876026504"/>
      </p:ext>
    </p:extLst>
  </p:cSld>
  <p:clrMap bg1="lt1" tx1="dk1" bg2="lt2" tx2="dk2" accent1="accent1" accent2="accent2" accent3="accent3" accent4="accent4" accent5="accent5" accent6="accent6" hlink="hlink" folHlink="folHlink"/>
  <p:notesStyle>
    <a:lvl1pPr marL="0" algn="l" defTabSz="689694" rtl="0" eaLnBrk="1" latinLnBrk="0" hangingPunct="1">
      <a:defRPr sz="905" kern="1200">
        <a:solidFill>
          <a:schemeClr val="tx1"/>
        </a:solidFill>
        <a:latin typeface="+mn-lt"/>
        <a:ea typeface="+mn-ea"/>
        <a:cs typeface="+mn-cs"/>
      </a:defRPr>
    </a:lvl1pPr>
    <a:lvl2pPr marL="344847" algn="l" defTabSz="689694" rtl="0" eaLnBrk="1" latinLnBrk="0" hangingPunct="1">
      <a:defRPr sz="905" kern="1200">
        <a:solidFill>
          <a:schemeClr val="tx1"/>
        </a:solidFill>
        <a:latin typeface="+mn-lt"/>
        <a:ea typeface="+mn-ea"/>
        <a:cs typeface="+mn-cs"/>
      </a:defRPr>
    </a:lvl2pPr>
    <a:lvl3pPr marL="689694" algn="l" defTabSz="689694" rtl="0" eaLnBrk="1" latinLnBrk="0" hangingPunct="1">
      <a:defRPr sz="905" kern="1200">
        <a:solidFill>
          <a:schemeClr val="tx1"/>
        </a:solidFill>
        <a:latin typeface="+mn-lt"/>
        <a:ea typeface="+mn-ea"/>
        <a:cs typeface="+mn-cs"/>
      </a:defRPr>
    </a:lvl3pPr>
    <a:lvl4pPr marL="1034540" algn="l" defTabSz="689694" rtl="0" eaLnBrk="1" latinLnBrk="0" hangingPunct="1">
      <a:defRPr sz="905" kern="1200">
        <a:solidFill>
          <a:schemeClr val="tx1"/>
        </a:solidFill>
        <a:latin typeface="+mn-lt"/>
        <a:ea typeface="+mn-ea"/>
        <a:cs typeface="+mn-cs"/>
      </a:defRPr>
    </a:lvl4pPr>
    <a:lvl5pPr marL="1379387" algn="l" defTabSz="689694" rtl="0" eaLnBrk="1" latinLnBrk="0" hangingPunct="1">
      <a:defRPr sz="905" kern="1200">
        <a:solidFill>
          <a:schemeClr val="tx1"/>
        </a:solidFill>
        <a:latin typeface="+mn-lt"/>
        <a:ea typeface="+mn-ea"/>
        <a:cs typeface="+mn-cs"/>
      </a:defRPr>
    </a:lvl5pPr>
    <a:lvl6pPr marL="1724234" algn="l" defTabSz="689694" rtl="0" eaLnBrk="1" latinLnBrk="0" hangingPunct="1">
      <a:defRPr sz="905" kern="1200">
        <a:solidFill>
          <a:schemeClr val="tx1"/>
        </a:solidFill>
        <a:latin typeface="+mn-lt"/>
        <a:ea typeface="+mn-ea"/>
        <a:cs typeface="+mn-cs"/>
      </a:defRPr>
    </a:lvl6pPr>
    <a:lvl7pPr marL="2069081" algn="l" defTabSz="689694" rtl="0" eaLnBrk="1" latinLnBrk="0" hangingPunct="1">
      <a:defRPr sz="905" kern="1200">
        <a:solidFill>
          <a:schemeClr val="tx1"/>
        </a:solidFill>
        <a:latin typeface="+mn-lt"/>
        <a:ea typeface="+mn-ea"/>
        <a:cs typeface="+mn-cs"/>
      </a:defRPr>
    </a:lvl7pPr>
    <a:lvl8pPr marL="2413928" algn="l" defTabSz="689694" rtl="0" eaLnBrk="1" latinLnBrk="0" hangingPunct="1">
      <a:defRPr sz="905" kern="1200">
        <a:solidFill>
          <a:schemeClr val="tx1"/>
        </a:solidFill>
        <a:latin typeface="+mn-lt"/>
        <a:ea typeface="+mn-ea"/>
        <a:cs typeface="+mn-cs"/>
      </a:defRPr>
    </a:lvl8pPr>
    <a:lvl9pPr marL="2758775" algn="l" defTabSz="689694" rtl="0" eaLnBrk="1" latinLnBrk="0" hangingPunct="1">
      <a:defRPr sz="90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905"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4C57DFD0-DCB4-3C4A-A746-6D1BAA8099D3}" type="slidenum">
              <a:rPr lang="en-US" smtClean="0"/>
              <a:t>1</a:t>
            </a:fld>
            <a:endParaRPr lang="en-US"/>
          </a:p>
        </p:txBody>
      </p:sp>
    </p:spTree>
    <p:extLst>
      <p:ext uri="{BB962C8B-B14F-4D97-AF65-F5344CB8AC3E}">
        <p14:creationId xmlns:p14="http://schemas.microsoft.com/office/powerpoint/2010/main" val="2314316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image" Target="../media/image1.gi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1">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xmlns="" id="{C9851992-6C00-CD42-BDF3-2681FAD583BA}"/>
              </a:ext>
            </a:extLst>
          </p:cNvPr>
          <p:cNvSpPr>
            <a:spLocks noGrp="1"/>
          </p:cNvSpPr>
          <p:nvPr>
            <p:ph type="ctrTitle" hasCustomPrompt="1"/>
          </p:nvPr>
        </p:nvSpPr>
        <p:spPr>
          <a:xfrm>
            <a:off x="2821022" y="168365"/>
            <a:ext cx="6116035" cy="501696"/>
          </a:xfrm>
          <a:prstGeom prst="rect">
            <a:avLst/>
          </a:prstGeom>
        </p:spPr>
        <p:txBody>
          <a:bodyPr anchor="b">
            <a:noAutofit/>
          </a:bodyPr>
          <a:lstStyle>
            <a:lvl1pPr algn="l">
              <a:defRPr sz="1009" b="0" i="0">
                <a:solidFill>
                  <a:srgbClr val="1A3F68"/>
                </a:solidFill>
                <a:latin typeface="Proxima Nova Light" panose="02000506030000020004" pitchFamily="2" charset="0"/>
              </a:defRPr>
            </a:lvl1pPr>
          </a:lstStyle>
          <a:p>
            <a:r>
              <a:rPr lang="en-US" dirty="0"/>
              <a:t>Presentation Title</a:t>
            </a:r>
          </a:p>
        </p:txBody>
      </p:sp>
      <p:cxnSp>
        <p:nvCxnSpPr>
          <p:cNvPr id="9" name="Straight Connector 8">
            <a:extLst>
              <a:ext uri="{FF2B5EF4-FFF2-40B4-BE49-F238E27FC236}">
                <a16:creationId xmlns:a16="http://schemas.microsoft.com/office/drawing/2014/main" xmlns="" id="{893AAE5A-4923-2548-8F07-82C0836B6BFA}"/>
              </a:ext>
            </a:extLst>
          </p:cNvPr>
          <p:cNvCxnSpPr>
            <a:cxnSpLocks/>
          </p:cNvCxnSpPr>
          <p:nvPr userDrawn="1"/>
        </p:nvCxnSpPr>
        <p:spPr>
          <a:xfrm flipV="1">
            <a:off x="2546215" y="99114"/>
            <a:ext cx="0" cy="661868"/>
          </a:xfrm>
          <a:prstGeom prst="line">
            <a:avLst/>
          </a:prstGeom>
          <a:ln>
            <a:solidFill>
              <a:srgbClr val="1A3F68"/>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xmlns="" id="{DB3ABC58-FC2B-8741-A5F4-F986683346AC}"/>
              </a:ext>
            </a:extLst>
          </p:cNvPr>
          <p:cNvSpPr/>
          <p:nvPr userDrawn="1"/>
        </p:nvSpPr>
        <p:spPr>
          <a:xfrm>
            <a:off x="0" y="863050"/>
            <a:ext cx="9144000" cy="3444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4" dirty="0"/>
          </a:p>
        </p:txBody>
      </p:sp>
      <p:sp>
        <p:nvSpPr>
          <p:cNvPr id="16" name="Title 1">
            <a:extLst>
              <a:ext uri="{FF2B5EF4-FFF2-40B4-BE49-F238E27FC236}">
                <a16:creationId xmlns:a16="http://schemas.microsoft.com/office/drawing/2014/main" xmlns="" id="{C9851992-6C00-CD42-BDF3-2681FAD583BA}"/>
              </a:ext>
            </a:extLst>
          </p:cNvPr>
          <p:cNvSpPr txBox="1">
            <a:spLocks/>
          </p:cNvSpPr>
          <p:nvPr userDrawn="1"/>
        </p:nvSpPr>
        <p:spPr>
          <a:xfrm>
            <a:off x="2581656" y="873997"/>
            <a:ext cx="6597785" cy="245274"/>
          </a:xfrm>
          <a:prstGeom prst="rect">
            <a:avLst/>
          </a:prstGeom>
        </p:spPr>
        <p:txBody>
          <a:bodyPr vert="horz" lIns="9151" tIns="4575" rIns="9151" bIns="4575" rtlCol="0" anchor="b">
            <a:noAutofit/>
          </a:bodyPr>
          <a:lstStyle>
            <a:lvl1pPr algn="l" defTabSz="4389120" rtl="0" eaLnBrk="1" latinLnBrk="0" hangingPunct="1">
              <a:lnSpc>
                <a:spcPct val="90000"/>
              </a:lnSpc>
              <a:spcBef>
                <a:spcPct val="0"/>
              </a:spcBef>
              <a:buNone/>
              <a:defRPr sz="10080" b="0" i="0" kern="1200">
                <a:solidFill>
                  <a:srgbClr val="1A3F68"/>
                </a:solidFill>
                <a:latin typeface="Proxima Nova Light" panose="02000506030000020004" pitchFamily="2" charset="0"/>
                <a:ea typeface="+mj-ea"/>
                <a:cs typeface="+mj-cs"/>
              </a:defRPr>
            </a:lvl1pPr>
          </a:lstStyle>
          <a:p>
            <a:pPr algn="l"/>
            <a:r>
              <a:rPr lang="en-US" sz="1009" b="1" dirty="0">
                <a:solidFill>
                  <a:schemeClr val="bg1"/>
                </a:solidFill>
                <a:latin typeface="Arial" panose="020B0604020202020204" pitchFamily="34" charset="0"/>
                <a:cs typeface="Arial" panose="020B0604020202020204" pitchFamily="34" charset="0"/>
              </a:rPr>
              <a:t>DEPARTMENT OF ANESTHESIOLOGY AND PAIN MEDICINE</a:t>
            </a:r>
          </a:p>
        </p:txBody>
      </p:sp>
      <p:sp>
        <p:nvSpPr>
          <p:cNvPr id="17" name="Rectangle 16">
            <a:extLst>
              <a:ext uri="{FF2B5EF4-FFF2-40B4-BE49-F238E27FC236}">
                <a16:creationId xmlns:a16="http://schemas.microsoft.com/office/drawing/2014/main" xmlns="" id="{DB3ABC58-FC2B-8741-A5F4-F986683346AC}"/>
              </a:ext>
            </a:extLst>
          </p:cNvPr>
          <p:cNvSpPr/>
          <p:nvPr userDrawn="1"/>
        </p:nvSpPr>
        <p:spPr>
          <a:xfrm>
            <a:off x="1" y="863050"/>
            <a:ext cx="2546215" cy="344408"/>
          </a:xfrm>
          <a:prstGeom prst="rect">
            <a:avLst/>
          </a:prstGeom>
          <a:solidFill>
            <a:srgbClr val="1A3F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4" dirty="0"/>
          </a:p>
        </p:txBody>
      </p:sp>
      <p:pic>
        <p:nvPicPr>
          <p:cNvPr id="5" name="Picture 4">
            <a:extLst>
              <a:ext uri="{FF2B5EF4-FFF2-40B4-BE49-F238E27FC236}">
                <a16:creationId xmlns:a16="http://schemas.microsoft.com/office/drawing/2014/main" xmlns="" id="{CA5F02F0-B1C0-4D7E-AB50-1EF7D4306C4F}"/>
              </a:ext>
            </a:extLst>
          </p:cNvPr>
          <p:cNvPicPr>
            <a:picLocks noChangeAspect="1"/>
          </p:cNvPicPr>
          <p:nvPr userDrawn="1"/>
        </p:nvPicPr>
        <p:blipFill>
          <a:blip r:embed="rId2"/>
          <a:stretch>
            <a:fillRect/>
          </a:stretch>
        </p:blipFill>
        <p:spPr>
          <a:xfrm>
            <a:off x="225285" y="75061"/>
            <a:ext cx="632831" cy="744201"/>
          </a:xfrm>
          <a:prstGeom prst="rect">
            <a:avLst/>
          </a:prstGeom>
        </p:spPr>
      </p:pic>
      <p:grpSp>
        <p:nvGrpSpPr>
          <p:cNvPr id="6" name="Group 5">
            <a:extLst>
              <a:ext uri="{FF2B5EF4-FFF2-40B4-BE49-F238E27FC236}">
                <a16:creationId xmlns:a16="http://schemas.microsoft.com/office/drawing/2014/main" xmlns="" id="{46CC8A7A-1637-4B07-81F4-F57C37B8347F}"/>
              </a:ext>
            </a:extLst>
          </p:cNvPr>
          <p:cNvGrpSpPr/>
          <p:nvPr userDrawn="1"/>
        </p:nvGrpSpPr>
        <p:grpSpPr>
          <a:xfrm>
            <a:off x="1009924" y="57206"/>
            <a:ext cx="1109821" cy="779911"/>
            <a:chOff x="5803777" y="253715"/>
            <a:chExt cx="6104013" cy="3951548"/>
          </a:xfrm>
        </p:grpSpPr>
        <p:pic>
          <p:nvPicPr>
            <p:cNvPr id="3" name="Picture 2">
              <a:extLst>
                <a:ext uri="{FF2B5EF4-FFF2-40B4-BE49-F238E27FC236}">
                  <a16:creationId xmlns:a16="http://schemas.microsoft.com/office/drawing/2014/main" xmlns="" id="{B675B23A-DCBB-4AD1-89DC-CF2D8E82F8FE}"/>
                </a:ext>
              </a:extLst>
            </p:cNvPr>
            <p:cNvPicPr>
              <a:picLocks noChangeAspect="1"/>
            </p:cNvPicPr>
            <p:nvPr userDrawn="1"/>
          </p:nvPicPr>
          <p:blipFill rotWithShape="1">
            <a:blip r:embed="rId3"/>
            <a:srcRect l="48496"/>
            <a:stretch/>
          </p:blipFill>
          <p:spPr>
            <a:xfrm>
              <a:off x="5845636" y="1460203"/>
              <a:ext cx="5812960" cy="2745060"/>
            </a:xfrm>
            <a:prstGeom prst="rect">
              <a:avLst/>
            </a:prstGeom>
          </p:spPr>
        </p:pic>
        <p:pic>
          <p:nvPicPr>
            <p:cNvPr id="4" name="Picture 3">
              <a:extLst>
                <a:ext uri="{FF2B5EF4-FFF2-40B4-BE49-F238E27FC236}">
                  <a16:creationId xmlns:a16="http://schemas.microsoft.com/office/drawing/2014/main" xmlns="" id="{12756F02-8286-4D6B-BB64-75E1F0D2A2C4}"/>
                </a:ext>
              </a:extLst>
            </p:cNvPr>
            <p:cNvPicPr>
              <a:picLocks noChangeAspect="1"/>
            </p:cNvPicPr>
            <p:nvPr userDrawn="1"/>
          </p:nvPicPr>
          <p:blipFill rotWithShape="1">
            <a:blip r:embed="rId4"/>
            <a:srcRect b="46286"/>
            <a:stretch/>
          </p:blipFill>
          <p:spPr>
            <a:xfrm>
              <a:off x="5803777" y="253715"/>
              <a:ext cx="6104013" cy="1521238"/>
            </a:xfrm>
            <a:prstGeom prst="rect">
              <a:avLst/>
            </a:prstGeom>
          </p:spPr>
        </p:pic>
      </p:grpSp>
      <p:pic>
        <p:nvPicPr>
          <p:cNvPr id="8" name="Picture 7">
            <a:extLst>
              <a:ext uri="{FF2B5EF4-FFF2-40B4-BE49-F238E27FC236}">
                <a16:creationId xmlns:a16="http://schemas.microsoft.com/office/drawing/2014/main" xmlns="" id="{86CB2E60-5091-4512-8357-A1D01738598E}"/>
              </a:ext>
            </a:extLst>
          </p:cNvPr>
          <p:cNvPicPr>
            <a:picLocks noChangeAspect="1"/>
          </p:cNvPicPr>
          <p:nvPr userDrawn="1"/>
        </p:nvPicPr>
        <p:blipFill>
          <a:blip r:embed="rId5"/>
          <a:stretch>
            <a:fillRect/>
          </a:stretch>
        </p:blipFill>
        <p:spPr>
          <a:xfrm>
            <a:off x="6785727" y="136658"/>
            <a:ext cx="2250046" cy="603195"/>
          </a:xfrm>
          <a:prstGeom prst="rect">
            <a:avLst/>
          </a:prstGeom>
        </p:spPr>
      </p:pic>
    </p:spTree>
    <p:extLst>
      <p:ext uri="{BB962C8B-B14F-4D97-AF65-F5344CB8AC3E}">
        <p14:creationId xmlns:p14="http://schemas.microsoft.com/office/powerpoint/2010/main" val="1478598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smtClean="0"/>
              <a:t>2/20/20</a:t>
            </a:fld>
            <a:endParaRPr lang="en-US" dirty="0"/>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64815348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04BC72B8-B212-DF43-95FF-0B3001B6FB67}"/>
              </a:ext>
            </a:extLst>
          </p:cNvPr>
          <p:cNvSpPr>
            <a:spLocks noGrp="1"/>
          </p:cNvSpPr>
          <p:nvPr>
            <p:ph type="ctrTitle"/>
          </p:nvPr>
        </p:nvSpPr>
        <p:spPr>
          <a:xfrm>
            <a:off x="2558102" y="-24238"/>
            <a:ext cx="4557157" cy="878986"/>
          </a:xfrm>
        </p:spPr>
        <p:txBody>
          <a:bodyPr/>
          <a:lstStyle/>
          <a:p>
            <a:r>
              <a:rPr lang="en-US" sz="1400" b="1" dirty="0">
                <a:latin typeface="Arial" panose="020B0604020202020204" pitchFamily="34" charset="0"/>
                <a:cs typeface="Arial" panose="020B0604020202020204" pitchFamily="34" charset="0"/>
              </a:rPr>
              <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
            </a:r>
            <a:br>
              <a:rPr lang="en-US" sz="1400" b="1" dirty="0">
                <a:latin typeface="Arial" panose="020B0604020202020204" pitchFamily="34" charset="0"/>
                <a:cs typeface="Arial" panose="020B0604020202020204" pitchFamily="34" charset="0"/>
              </a:rPr>
            </a:br>
            <a:r>
              <a:rPr lang="en-US" sz="1600" b="1" dirty="0"/>
              <a:t>Periprosthetic Femur Fractures Outcomes and Fixation</a:t>
            </a:r>
            <a:br>
              <a:rPr lang="en-US" sz="1600" b="1" dirty="0"/>
            </a:br>
            <a:r>
              <a:rPr lang="en-US" sz="1100" dirty="0" smtClean="0">
                <a:latin typeface="Arial" panose="020B0604020202020204" pitchFamily="34" charset="0"/>
                <a:cs typeface="Arial" panose="020B0604020202020204" pitchFamily="34" charset="0"/>
              </a:rPr>
              <a:t>Zachary C. Lum DO, Rene A. Monzon BS, Alvin K. Shieh MD, </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Mark A. Lee MD, John P. Meehan MD</a:t>
            </a:r>
            <a:endParaRPr lang="en-US" sz="1100" dirty="0">
              <a:latin typeface="Arial" panose="020B0604020202020204" pitchFamily="34" charset="0"/>
              <a:cs typeface="Arial" panose="020B0604020202020204" pitchFamily="34" charset="0"/>
            </a:endParaRPr>
          </a:p>
        </p:txBody>
      </p:sp>
      <p:grpSp>
        <p:nvGrpSpPr>
          <p:cNvPr id="40" name="Group 39">
            <a:extLst>
              <a:ext uri="{FF2B5EF4-FFF2-40B4-BE49-F238E27FC236}">
                <a16:creationId xmlns:a16="http://schemas.microsoft.com/office/drawing/2014/main" xmlns="" id="{84FC0253-7DAE-4973-89E5-5C7F9DD15798}"/>
              </a:ext>
            </a:extLst>
          </p:cNvPr>
          <p:cNvGrpSpPr/>
          <p:nvPr/>
        </p:nvGrpSpPr>
        <p:grpSpPr>
          <a:xfrm>
            <a:off x="26390" y="1306067"/>
            <a:ext cx="2430082" cy="3184920"/>
            <a:chOff x="647918" y="6730025"/>
            <a:chExt cx="10365878" cy="12752476"/>
          </a:xfrm>
        </p:grpSpPr>
        <p:sp>
          <p:nvSpPr>
            <p:cNvPr id="4" name="Rectangle 3"/>
            <p:cNvSpPr>
              <a:spLocks noChangeArrowheads="1"/>
            </p:cNvSpPr>
            <p:nvPr/>
          </p:nvSpPr>
          <p:spPr bwMode="auto">
            <a:xfrm>
              <a:off x="647918" y="6730025"/>
              <a:ext cx="10365878" cy="678441"/>
            </a:xfrm>
            <a:prstGeom prst="rect">
              <a:avLst/>
            </a:prstGeom>
            <a:solidFill>
              <a:srgbClr val="1A3F68"/>
            </a:solidFill>
            <a:ln w="9525">
              <a:noFill/>
              <a:miter lim="800000"/>
              <a:headEnd/>
              <a:tailEnd/>
            </a:ln>
            <a:effectLst>
              <a:outerShdw blurRad="40000" dist="23000" dir="5400000" rotWithShape="0">
                <a:srgbClr val="808080">
                  <a:alpha val="34998"/>
                </a:srgbClr>
              </a:outerShdw>
            </a:effectLst>
          </p:spPr>
          <p:txBody>
            <a:bodyPr lIns="53240" tIns="26620" rIns="53240" bIns="26620" anchor="ctr"/>
            <a:lstStyle/>
            <a:p>
              <a:pPr defTabSz="266177">
                <a:defRPr/>
              </a:pPr>
              <a:r>
                <a:rPr lang="en-US" sz="654" dirty="0">
                  <a:solidFill>
                    <a:schemeClr val="lt1"/>
                  </a:solidFill>
                  <a:latin typeface="Arial" panose="020B0604020202020204" pitchFamily="34" charset="0"/>
                  <a:cs typeface="Arial" panose="020B0604020202020204" pitchFamily="34" charset="0"/>
                </a:rPr>
                <a:t>INTRODUCTION</a:t>
              </a:r>
            </a:p>
          </p:txBody>
        </p:sp>
        <p:sp>
          <p:nvSpPr>
            <p:cNvPr id="7" name="TextBox 17"/>
            <p:cNvSpPr txBox="1">
              <a:spLocks noChangeArrowheads="1"/>
            </p:cNvSpPr>
            <p:nvPr/>
          </p:nvSpPr>
          <p:spPr bwMode="auto">
            <a:xfrm>
              <a:off x="647918" y="7388361"/>
              <a:ext cx="10306790" cy="7629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7" tIns="4754" rIns="9507" bIns="4754">
              <a:spAutoFit/>
            </a:bodyPr>
            <a:lstStyle>
              <a:lvl1pPr eaLnBrk="0" hangingPunct="0">
                <a:spcBef>
                  <a:spcPct val="20000"/>
                </a:spcBef>
                <a:buFont typeface="Arial" charset="0"/>
                <a:buChar char="•"/>
                <a:defRPr sz="37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33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8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5pPr>
              <a:lvl6pPr marL="25146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6pPr>
              <a:lvl7pPr marL="29718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7pPr>
              <a:lvl8pPr marL="34290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8pPr>
              <a:lvl9pPr marL="38862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9pPr>
            </a:lstStyle>
            <a:p>
              <a:pPr>
                <a:buNone/>
              </a:pPr>
              <a:r>
                <a:rPr lang="en-US" sz="800" dirty="0" smtClean="0"/>
                <a:t>Controversy </a:t>
              </a:r>
              <a:r>
                <a:rPr lang="en-US" sz="800" dirty="0"/>
                <a:t>exists in implant choice during surgical stabilization of periprosthetic femur fractures.  We sought to determine if nail, plate, or combination of both would have an effect on union or nonunion, union time, or time to weight bear. </a:t>
              </a:r>
              <a:endParaRPr lang="en-US" sz="800" dirty="0">
                <a:latin typeface="Arial" charset="0"/>
                <a:ea typeface="Arial" charset="0"/>
                <a:cs typeface="Arial" charset="0"/>
              </a:endParaRPr>
            </a:p>
            <a:p>
              <a:pPr>
                <a:buNone/>
              </a:pPr>
              <a:endParaRPr lang="en-US" sz="800" dirty="0">
                <a:latin typeface="Arial" charset="0"/>
                <a:ea typeface="Arial" charset="0"/>
                <a:cs typeface="Arial" charset="0"/>
              </a:endParaRPr>
            </a:p>
            <a:p>
              <a:pPr>
                <a:buNone/>
              </a:pPr>
              <a:r>
                <a:rPr lang="en-US" sz="800" dirty="0" smtClean="0"/>
                <a:t>Patients </a:t>
              </a:r>
              <a:r>
                <a:rPr lang="en-US" sz="800" dirty="0"/>
                <a:t>with ICD9 or ICD10 diagnosis coding for periprosthetic fracture around hip or knee (996.44, M97.0xx, M97.1xx) were identified.  </a:t>
              </a:r>
              <a:r>
                <a:rPr lang="en-US" sz="800" dirty="0" smtClean="0"/>
                <a:t>Patient </a:t>
              </a:r>
              <a:r>
                <a:rPr lang="en-US" sz="800" dirty="0"/>
                <a:t>demographics were obtained including age, sex, height, weight, BMI, ASA score, surgical time and length of hospitalization. </a:t>
              </a:r>
              <a:r>
                <a:rPr lang="en-US" sz="800" dirty="0" smtClean="0"/>
                <a:t>Patients </a:t>
              </a:r>
              <a:r>
                <a:rPr lang="en-US" sz="800" dirty="0"/>
                <a:t>were radiographically evaluated for bony union and time to union.  Time to weight bearing was calculated.  Patients were grouped into treatment cohorts: plate only, nail only, combination or none. </a:t>
              </a:r>
              <a:endParaRPr lang="en-US" sz="800" dirty="0">
                <a:latin typeface="Arial" panose="020B0604020202020204" pitchFamily="34" charset="0"/>
                <a:cs typeface="Arial" panose="020B0604020202020204" pitchFamily="34" charset="0"/>
              </a:endParaRPr>
            </a:p>
          </p:txBody>
        </p:sp>
        <p:sp>
          <p:nvSpPr>
            <p:cNvPr id="11" name="Rectangle 44"/>
            <p:cNvSpPr>
              <a:spLocks noChangeArrowheads="1"/>
            </p:cNvSpPr>
            <p:nvPr/>
          </p:nvSpPr>
          <p:spPr bwMode="auto">
            <a:xfrm>
              <a:off x="879196" y="18209396"/>
              <a:ext cx="10134600" cy="1273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411" tIns="4705" rIns="9411" bIns="4705" anchor="ctr">
              <a:noAutofit/>
            </a:bodyPr>
            <a:lstStyle>
              <a:lvl1pPr eaLnBrk="0" hangingPunct="0">
                <a:spcBef>
                  <a:spcPct val="20000"/>
                </a:spcBef>
                <a:buFont typeface="Arial" charset="0"/>
                <a:buChar char="•"/>
                <a:defRPr sz="37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33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8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5pPr>
              <a:lvl6pPr marL="25146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6pPr>
              <a:lvl7pPr marL="29718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7pPr>
              <a:lvl8pPr marL="34290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8pPr>
              <a:lvl9pPr marL="38862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9pPr>
            </a:lstStyle>
            <a:p>
              <a:pPr>
                <a:buNone/>
              </a:pPr>
              <a:endParaRPr lang="en-US" sz="451" dirty="0">
                <a:solidFill>
                  <a:srgbClr val="000000"/>
                </a:solidFill>
                <a:latin typeface="Proxima Nova" panose="02000506030000020004" pitchFamily="50" charset="0"/>
                <a:cs typeface="Arial" panose="020B0604020202020204" pitchFamily="34" charset="0"/>
              </a:endParaRPr>
            </a:p>
          </p:txBody>
        </p:sp>
      </p:grpSp>
      <p:grpSp>
        <p:nvGrpSpPr>
          <p:cNvPr id="42" name="Group 41">
            <a:extLst>
              <a:ext uri="{FF2B5EF4-FFF2-40B4-BE49-F238E27FC236}">
                <a16:creationId xmlns:a16="http://schemas.microsoft.com/office/drawing/2014/main" xmlns="" id="{418B3C9A-A605-4E5D-837F-910CFB16B56A}"/>
              </a:ext>
            </a:extLst>
          </p:cNvPr>
          <p:cNvGrpSpPr/>
          <p:nvPr/>
        </p:nvGrpSpPr>
        <p:grpSpPr>
          <a:xfrm>
            <a:off x="6591735" y="1298414"/>
            <a:ext cx="2379899" cy="3433833"/>
            <a:chOff x="39429411" y="6527312"/>
            <a:chExt cx="10154013" cy="9285587"/>
          </a:xfrm>
        </p:grpSpPr>
        <p:sp>
          <p:nvSpPr>
            <p:cNvPr id="12" name="Rectangle 11"/>
            <p:cNvSpPr/>
            <p:nvPr/>
          </p:nvSpPr>
          <p:spPr>
            <a:xfrm>
              <a:off x="39429411" y="6830869"/>
              <a:ext cx="10134599" cy="8982030"/>
            </a:xfrm>
            <a:prstGeom prst="rect">
              <a:avLst/>
            </a:prstGeom>
            <a:solidFill>
              <a:srgbClr val="F2F2F2"/>
            </a:solidFill>
            <a:ln>
              <a:noFill/>
            </a:ln>
            <a:effectLst>
              <a:innerShdw blurRad="63500" dist="50800" dir="54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lIns="53240" tIns="26620" rIns="53240" bIns="26620" anchor="ctr"/>
            <a:lstStyle/>
            <a:p>
              <a:pPr algn="r" defTabSz="266177">
                <a:defRPr/>
              </a:pPr>
              <a:endParaRPr lang="en-US" sz="1089" dirty="0"/>
            </a:p>
          </p:txBody>
        </p:sp>
        <p:sp>
          <p:nvSpPr>
            <p:cNvPr id="14" name="Text Box 3330"/>
            <p:cNvSpPr txBox="1">
              <a:spLocks noChangeArrowheads="1"/>
            </p:cNvSpPr>
            <p:nvPr/>
          </p:nvSpPr>
          <p:spPr bwMode="auto">
            <a:xfrm>
              <a:off x="39543072" y="6977417"/>
              <a:ext cx="9789132" cy="3543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411" tIns="4705" rIns="9411" bIns="4705">
              <a:noAutofit/>
            </a:bodyPr>
            <a:lstStyle>
              <a:lvl1pPr eaLnBrk="0" hangingPunct="0">
                <a:spcBef>
                  <a:spcPct val="20000"/>
                </a:spcBef>
                <a:buFont typeface="Arial" charset="0"/>
                <a:buChar char="•"/>
                <a:defRPr sz="37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33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8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5pPr>
              <a:lvl6pPr marL="25146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6pPr>
              <a:lvl7pPr marL="29718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7pPr>
              <a:lvl8pPr marL="34290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8pPr>
              <a:lvl9pPr marL="38862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9pPr>
            </a:lstStyle>
            <a:p>
              <a:r>
                <a:rPr lang="en-US" sz="800" dirty="0" smtClean="0"/>
                <a:t>The </a:t>
              </a:r>
              <a:r>
                <a:rPr lang="en-US" sz="800" dirty="0"/>
                <a:t>original cohort was sizeable but there were quite a few patients that were excluded due to not meeting our specific criteria. </a:t>
              </a:r>
            </a:p>
            <a:p>
              <a:r>
                <a:rPr lang="en-US" sz="800" dirty="0" smtClean="0"/>
                <a:t>Moving forward we will expand the ICD codes, as well as CPT codes to add more patients to the cohort. </a:t>
              </a:r>
              <a:endParaRPr lang="en-US" sz="800" dirty="0"/>
            </a:p>
          </p:txBody>
        </p:sp>
        <p:sp>
          <p:nvSpPr>
            <p:cNvPr id="22" name="Rectangle 21"/>
            <p:cNvSpPr>
              <a:spLocks noChangeArrowheads="1"/>
            </p:cNvSpPr>
            <p:nvPr/>
          </p:nvSpPr>
          <p:spPr bwMode="auto">
            <a:xfrm>
              <a:off x="39448824" y="6527312"/>
              <a:ext cx="10134600" cy="392553"/>
            </a:xfrm>
            <a:prstGeom prst="rect">
              <a:avLst/>
            </a:prstGeom>
            <a:solidFill>
              <a:srgbClr val="1A3F68"/>
            </a:solidFill>
            <a:ln w="9525">
              <a:noFill/>
              <a:miter lim="800000"/>
              <a:headEnd/>
              <a:tailEnd/>
            </a:ln>
            <a:effectLst>
              <a:outerShdw blurRad="40000" dist="23000" dir="5400000" rotWithShape="0">
                <a:srgbClr val="808080">
                  <a:alpha val="34998"/>
                </a:srgbClr>
              </a:outerShdw>
            </a:effectLst>
          </p:spPr>
          <p:txBody>
            <a:bodyPr lIns="53240" tIns="26620" rIns="53240" bIns="26620" anchor="ctr"/>
            <a:lstStyle/>
            <a:p>
              <a:pPr defTabSz="266177">
                <a:defRPr/>
              </a:pPr>
              <a:r>
                <a:rPr lang="en-US" sz="654" dirty="0">
                  <a:solidFill>
                    <a:schemeClr val="lt1"/>
                  </a:solidFill>
                  <a:latin typeface="Arial" panose="020B0604020202020204" pitchFamily="34" charset="0"/>
                  <a:cs typeface="Arial" panose="020B0604020202020204" pitchFamily="34" charset="0"/>
                </a:rPr>
                <a:t>DISCUSSION </a:t>
              </a:r>
              <a:r>
                <a:rPr lang="en-US" sz="1089" dirty="0">
                  <a:solidFill>
                    <a:schemeClr val="lt1"/>
                  </a:solidFill>
                </a:rPr>
                <a:t>  </a:t>
              </a:r>
            </a:p>
          </p:txBody>
        </p:sp>
      </p:grpSp>
      <p:grpSp>
        <p:nvGrpSpPr>
          <p:cNvPr id="37" name="Group 36">
            <a:extLst>
              <a:ext uri="{FF2B5EF4-FFF2-40B4-BE49-F238E27FC236}">
                <a16:creationId xmlns:a16="http://schemas.microsoft.com/office/drawing/2014/main" xmlns="" id="{B95E7304-13B6-4796-8707-F6AFE5857D85}"/>
              </a:ext>
            </a:extLst>
          </p:cNvPr>
          <p:cNvGrpSpPr/>
          <p:nvPr/>
        </p:nvGrpSpPr>
        <p:grpSpPr>
          <a:xfrm>
            <a:off x="6603971" y="3768617"/>
            <a:ext cx="2370208" cy="1005848"/>
            <a:chOff x="29426413" y="24425530"/>
            <a:chExt cx="13656945" cy="6524459"/>
          </a:xfrm>
        </p:grpSpPr>
        <p:sp>
          <p:nvSpPr>
            <p:cNvPr id="24" name="Rectangle 23"/>
            <p:cNvSpPr>
              <a:spLocks noChangeArrowheads="1"/>
            </p:cNvSpPr>
            <p:nvPr/>
          </p:nvSpPr>
          <p:spPr bwMode="auto">
            <a:xfrm>
              <a:off x="29426413" y="24425530"/>
              <a:ext cx="13656945" cy="684925"/>
            </a:xfrm>
            <a:prstGeom prst="rect">
              <a:avLst/>
            </a:prstGeom>
            <a:solidFill>
              <a:srgbClr val="1A3F68"/>
            </a:solidFill>
            <a:ln w="9525">
              <a:noFill/>
              <a:miter lim="800000"/>
              <a:headEnd/>
              <a:tailEnd/>
            </a:ln>
            <a:effectLst>
              <a:outerShdw blurRad="40000" dist="23000" dir="5400000" rotWithShape="0">
                <a:srgbClr val="808080">
                  <a:alpha val="34998"/>
                </a:srgbClr>
              </a:outerShdw>
            </a:effectLst>
          </p:spPr>
          <p:txBody>
            <a:bodyPr lIns="53240" tIns="26620" rIns="53240" bIns="26620" anchor="ctr"/>
            <a:lstStyle/>
            <a:p>
              <a:pPr defTabSz="266177">
                <a:defRPr/>
              </a:pPr>
              <a:r>
                <a:rPr lang="en-US" sz="654" dirty="0">
                  <a:solidFill>
                    <a:schemeClr val="lt1"/>
                  </a:solidFill>
                  <a:latin typeface="Arial" panose="020B0604020202020204" pitchFamily="34" charset="0"/>
                  <a:cs typeface="Arial" panose="020B0604020202020204" pitchFamily="34" charset="0"/>
                </a:rPr>
                <a:t>REFERENCES</a:t>
              </a:r>
            </a:p>
          </p:txBody>
        </p:sp>
        <p:sp>
          <p:nvSpPr>
            <p:cNvPr id="27" name="TextBox 17"/>
            <p:cNvSpPr txBox="1">
              <a:spLocks noChangeArrowheads="1"/>
            </p:cNvSpPr>
            <p:nvPr/>
          </p:nvSpPr>
          <p:spPr bwMode="auto">
            <a:xfrm>
              <a:off x="29498281" y="25528629"/>
              <a:ext cx="13585077" cy="5421360"/>
            </a:xfrm>
            <a:prstGeom prst="rect">
              <a:avLst/>
            </a:prstGeom>
            <a:noFill/>
            <a:ln>
              <a:noFill/>
            </a:ln>
            <a:effectLst>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7" tIns="4754" rIns="9507" bIns="4754">
              <a:noAutofit/>
            </a:bodyPr>
            <a:lstStyle>
              <a:lvl1pPr eaLnBrk="0" hangingPunct="0">
                <a:spcBef>
                  <a:spcPct val="20000"/>
                </a:spcBef>
                <a:buFont typeface="Arial" charset="0"/>
                <a:buChar char="•"/>
                <a:defRPr sz="37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33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8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5pPr>
              <a:lvl6pPr marL="25146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6pPr>
              <a:lvl7pPr marL="29718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7pPr>
              <a:lvl8pPr marL="34290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8pPr>
              <a:lvl9pPr marL="38862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9pPr>
            </a:lstStyle>
            <a:p>
              <a:pPr lvl="0"/>
              <a:r>
                <a:rPr lang="en-US" sz="600" dirty="0">
                  <a:latin typeface="Arial"/>
                  <a:cs typeface="Arial"/>
                </a:rPr>
                <a:t>Kanabur P1, Sandilands SM, Whitmer KK, Owen TM, Coniglione FM, Shuler TE.  Nail and Locking Plate for Periprosthetic Fractures.  J Orthop Trauma. 2017 Dec;31(12):e425-e431.</a:t>
              </a:r>
              <a:endParaRPr lang="en-US" sz="600" i="1" dirty="0">
                <a:latin typeface="Arial"/>
                <a:cs typeface="Arial"/>
              </a:endParaRPr>
            </a:p>
            <a:p>
              <a:pPr lvl="0"/>
              <a:r>
                <a:rPr lang="en-US" sz="600" dirty="0">
                  <a:latin typeface="Arial"/>
                  <a:cs typeface="Arial"/>
                </a:rPr>
                <a:t>Liporace FA, Yoon RS.  Nail Plate Combination (NPC) Technique for Native and Periprosthetic Distal Femur Fractures: A Technical Trick.  Journal of Orthopaedic Trauma 2018 Publish Ahead of Print DOI: 10.1097/BOT.0000000000001332</a:t>
              </a:r>
              <a:endParaRPr lang="en-US" sz="600" i="1" dirty="0">
                <a:latin typeface="Arial"/>
                <a:cs typeface="Arial"/>
              </a:endParaRPr>
            </a:p>
            <a:p>
              <a:pPr marL="91440" indent="-91440" fontAlgn="base"/>
              <a:endParaRPr lang="en-US" sz="600" dirty="0">
                <a:latin typeface="Arial"/>
                <a:ea typeface="Arial" charset="0"/>
                <a:cs typeface="Arial"/>
              </a:endParaRPr>
            </a:p>
            <a:p>
              <a:pPr defTabSz="237604">
                <a:spcBef>
                  <a:spcPts val="0"/>
                </a:spcBef>
                <a:buNone/>
                <a:defRPr/>
              </a:pPr>
              <a:endParaRPr lang="en-US" sz="600" dirty="0">
                <a:solidFill>
                  <a:srgbClr val="000000"/>
                </a:solidFill>
                <a:latin typeface="Arial"/>
                <a:cs typeface="Arial"/>
              </a:endParaRPr>
            </a:p>
          </p:txBody>
        </p:sp>
      </p:grpSp>
      <p:sp>
        <p:nvSpPr>
          <p:cNvPr id="25" name="TextBox 7"/>
          <p:cNvSpPr txBox="1">
            <a:spLocks noChangeArrowheads="1"/>
          </p:cNvSpPr>
          <p:nvPr/>
        </p:nvSpPr>
        <p:spPr bwMode="auto">
          <a:xfrm>
            <a:off x="1538750" y="20436461"/>
            <a:ext cx="6143716" cy="850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9875" tIns="184939" rIns="369875" bIns="184939">
            <a:spAutoFit/>
          </a:bodyPr>
          <a:lstStyle>
            <a:lvl1pPr eaLnBrk="0" hangingPunct="0">
              <a:spcBef>
                <a:spcPct val="20000"/>
              </a:spcBef>
              <a:buFont typeface="Arial" charset="0"/>
              <a:buChar char="•"/>
              <a:defRPr sz="37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33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8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5pPr>
            <a:lvl6pPr marL="25146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6pPr>
            <a:lvl7pPr marL="29718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7pPr>
            <a:lvl8pPr marL="34290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8pPr>
            <a:lvl9pPr marL="38862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3100" b="1" dirty="0">
                <a:solidFill>
                  <a:schemeClr val="bg1"/>
                </a:solidFill>
                <a:latin typeface="Proxima Nova" panose="02000506030000020004" pitchFamily="50" charset="0"/>
                <a:cs typeface="Arial" panose="020B0604020202020204" pitchFamily="34" charset="0"/>
              </a:rPr>
              <a:t>METHODS</a:t>
            </a:r>
          </a:p>
        </p:txBody>
      </p:sp>
      <p:sp>
        <p:nvSpPr>
          <p:cNvPr id="30" name="TextBox 7"/>
          <p:cNvSpPr txBox="1">
            <a:spLocks noChangeArrowheads="1"/>
          </p:cNvSpPr>
          <p:nvPr/>
        </p:nvSpPr>
        <p:spPr bwMode="auto">
          <a:xfrm>
            <a:off x="1691150" y="20588861"/>
            <a:ext cx="6143716" cy="850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9875" tIns="184939" rIns="369875" bIns="184939">
            <a:spAutoFit/>
          </a:bodyPr>
          <a:lstStyle>
            <a:lvl1pPr eaLnBrk="0" hangingPunct="0">
              <a:spcBef>
                <a:spcPct val="20000"/>
              </a:spcBef>
              <a:buFont typeface="Arial" charset="0"/>
              <a:buChar char="•"/>
              <a:defRPr sz="37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33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8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5pPr>
            <a:lvl6pPr marL="25146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6pPr>
            <a:lvl7pPr marL="29718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7pPr>
            <a:lvl8pPr marL="34290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8pPr>
            <a:lvl9pPr marL="38862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3100" b="1" dirty="0">
                <a:solidFill>
                  <a:schemeClr val="bg1"/>
                </a:solidFill>
                <a:latin typeface="Proxima Nova" panose="02000506030000020004" pitchFamily="50" charset="0"/>
                <a:cs typeface="Arial" panose="020B0604020202020204" pitchFamily="34" charset="0"/>
              </a:rPr>
              <a:t>METHODS</a:t>
            </a:r>
          </a:p>
        </p:txBody>
      </p:sp>
      <p:sp>
        <p:nvSpPr>
          <p:cNvPr id="31" name="TextBox 7"/>
          <p:cNvSpPr txBox="1">
            <a:spLocks noChangeArrowheads="1"/>
          </p:cNvSpPr>
          <p:nvPr/>
        </p:nvSpPr>
        <p:spPr bwMode="auto">
          <a:xfrm>
            <a:off x="1843550" y="20741261"/>
            <a:ext cx="6143716" cy="850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9875" tIns="184939" rIns="369875" bIns="184939">
            <a:spAutoFit/>
          </a:bodyPr>
          <a:lstStyle>
            <a:lvl1pPr eaLnBrk="0" hangingPunct="0">
              <a:spcBef>
                <a:spcPct val="20000"/>
              </a:spcBef>
              <a:buFont typeface="Arial" charset="0"/>
              <a:buChar char="•"/>
              <a:defRPr sz="37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33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8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5pPr>
            <a:lvl6pPr marL="25146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6pPr>
            <a:lvl7pPr marL="29718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7pPr>
            <a:lvl8pPr marL="34290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8pPr>
            <a:lvl9pPr marL="38862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3100" b="1" dirty="0">
                <a:solidFill>
                  <a:schemeClr val="bg1"/>
                </a:solidFill>
                <a:latin typeface="Proxima Nova" panose="02000506030000020004" pitchFamily="50" charset="0"/>
                <a:cs typeface="Arial" panose="020B0604020202020204" pitchFamily="34" charset="0"/>
              </a:rPr>
              <a:t>METHODS</a:t>
            </a:r>
          </a:p>
        </p:txBody>
      </p:sp>
      <p:sp>
        <p:nvSpPr>
          <p:cNvPr id="32" name="TextBox 7"/>
          <p:cNvSpPr txBox="1">
            <a:spLocks noChangeArrowheads="1"/>
          </p:cNvSpPr>
          <p:nvPr/>
        </p:nvSpPr>
        <p:spPr bwMode="auto">
          <a:xfrm>
            <a:off x="1995950" y="20893661"/>
            <a:ext cx="6143716" cy="850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9875" tIns="184939" rIns="369875" bIns="184939">
            <a:spAutoFit/>
          </a:bodyPr>
          <a:lstStyle>
            <a:lvl1pPr eaLnBrk="0" hangingPunct="0">
              <a:spcBef>
                <a:spcPct val="20000"/>
              </a:spcBef>
              <a:buFont typeface="Arial" charset="0"/>
              <a:buChar char="•"/>
              <a:defRPr sz="37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33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8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5pPr>
            <a:lvl6pPr marL="25146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6pPr>
            <a:lvl7pPr marL="29718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7pPr>
            <a:lvl8pPr marL="34290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8pPr>
            <a:lvl9pPr marL="3886200" indent="-228600" defTabSz="538163" eaLnBrk="0" fontAlgn="base" hangingPunct="0">
              <a:spcBef>
                <a:spcPct val="20000"/>
              </a:spcBef>
              <a:spcAft>
                <a:spcPct val="0"/>
              </a:spcAft>
              <a:buFont typeface="Arial" charset="0"/>
              <a:buChar char="»"/>
              <a:defRPr sz="24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3100" b="1" dirty="0">
                <a:solidFill>
                  <a:schemeClr val="bg1"/>
                </a:solidFill>
                <a:latin typeface="Proxima Nova" panose="02000506030000020004" pitchFamily="50" charset="0"/>
                <a:cs typeface="Arial" panose="020B0604020202020204" pitchFamily="34" charset="0"/>
              </a:rPr>
              <a:t>METHODS</a:t>
            </a:r>
          </a:p>
        </p:txBody>
      </p:sp>
      <p:sp>
        <p:nvSpPr>
          <p:cNvPr id="33" name="Rectangle 32"/>
          <p:cNvSpPr>
            <a:spLocks noChangeArrowheads="1"/>
          </p:cNvSpPr>
          <p:nvPr/>
        </p:nvSpPr>
        <p:spPr bwMode="auto">
          <a:xfrm>
            <a:off x="12538" y="2078876"/>
            <a:ext cx="2430082" cy="158620"/>
          </a:xfrm>
          <a:prstGeom prst="rect">
            <a:avLst/>
          </a:prstGeom>
          <a:solidFill>
            <a:srgbClr val="1A3F68"/>
          </a:solidFill>
          <a:ln w="9525">
            <a:noFill/>
            <a:miter lim="800000"/>
            <a:headEnd/>
            <a:tailEnd/>
          </a:ln>
          <a:effectLst>
            <a:outerShdw blurRad="40000" dist="23000" dir="5400000" rotWithShape="0">
              <a:srgbClr val="808080">
                <a:alpha val="34998"/>
              </a:srgbClr>
            </a:outerShdw>
          </a:effectLst>
        </p:spPr>
        <p:txBody>
          <a:bodyPr lIns="53240" tIns="26620" rIns="53240" bIns="26620" anchor="ctr"/>
          <a:lstStyle/>
          <a:p>
            <a:pPr defTabSz="266177">
              <a:defRPr/>
            </a:pPr>
            <a:r>
              <a:rPr lang="en-US" sz="654" dirty="0">
                <a:solidFill>
                  <a:schemeClr val="lt1"/>
                </a:solidFill>
                <a:latin typeface="Arial" panose="020B0604020202020204" pitchFamily="34" charset="0"/>
                <a:cs typeface="Arial" panose="020B0604020202020204" pitchFamily="34" charset="0"/>
              </a:rPr>
              <a:t>METHODS</a:t>
            </a:r>
          </a:p>
        </p:txBody>
      </p:sp>
      <p:sp>
        <p:nvSpPr>
          <p:cNvPr id="46" name="Rectangle 45"/>
          <p:cNvSpPr>
            <a:spLocks noChangeArrowheads="1"/>
          </p:cNvSpPr>
          <p:nvPr/>
        </p:nvSpPr>
        <p:spPr bwMode="auto">
          <a:xfrm>
            <a:off x="6601426" y="2205503"/>
            <a:ext cx="2370208" cy="176634"/>
          </a:xfrm>
          <a:prstGeom prst="rect">
            <a:avLst/>
          </a:prstGeom>
          <a:solidFill>
            <a:srgbClr val="1A3F68"/>
          </a:solidFill>
          <a:ln w="9525">
            <a:noFill/>
            <a:miter lim="800000"/>
            <a:headEnd/>
            <a:tailEnd/>
          </a:ln>
          <a:effectLst>
            <a:outerShdw blurRad="40000" dist="23000" dir="5400000" rotWithShape="0">
              <a:srgbClr val="808080">
                <a:alpha val="34998"/>
              </a:srgbClr>
            </a:outerShdw>
          </a:effectLst>
        </p:spPr>
        <p:txBody>
          <a:bodyPr lIns="53240" tIns="26620" rIns="53240" bIns="26620" anchor="ctr"/>
          <a:lstStyle/>
          <a:p>
            <a:pPr defTabSz="266177">
              <a:defRPr/>
            </a:pPr>
            <a:r>
              <a:rPr lang="en-US" sz="654" dirty="0">
                <a:solidFill>
                  <a:schemeClr val="lt1"/>
                </a:solidFill>
                <a:latin typeface="Arial" panose="020B0604020202020204" pitchFamily="34" charset="0"/>
                <a:cs typeface="Arial" panose="020B0604020202020204" pitchFamily="34" charset="0"/>
              </a:rPr>
              <a:t>CONCLUSION</a:t>
            </a:r>
          </a:p>
        </p:txBody>
      </p:sp>
      <p:pic>
        <p:nvPicPr>
          <p:cNvPr id="21" name="Picture 20"/>
          <p:cNvPicPr>
            <a:picLocks noChangeAspect="1"/>
          </p:cNvPicPr>
          <p:nvPr/>
        </p:nvPicPr>
        <p:blipFill>
          <a:blip r:embed="rId3"/>
          <a:stretch>
            <a:fillRect/>
          </a:stretch>
        </p:blipFill>
        <p:spPr>
          <a:xfrm>
            <a:off x="2570219" y="970059"/>
            <a:ext cx="5493378" cy="165100"/>
          </a:xfrm>
          <a:prstGeom prst="rect">
            <a:avLst/>
          </a:prstGeom>
        </p:spPr>
      </p:pic>
      <p:sp>
        <p:nvSpPr>
          <p:cNvPr id="26" name="TextBox 25"/>
          <p:cNvSpPr txBox="1"/>
          <p:nvPr/>
        </p:nvSpPr>
        <p:spPr>
          <a:xfrm>
            <a:off x="2570219" y="854748"/>
            <a:ext cx="3854300" cy="369332"/>
          </a:xfrm>
          <a:prstGeom prst="rect">
            <a:avLst/>
          </a:prstGeom>
          <a:noFill/>
        </p:spPr>
        <p:txBody>
          <a:bodyPr wrap="square" rtlCol="0">
            <a:spAutoFit/>
          </a:bodyPr>
          <a:lstStyle/>
          <a:p>
            <a:r>
              <a:rPr lang="en-US" sz="1800" dirty="0" smtClean="0">
                <a:solidFill>
                  <a:schemeClr val="bg1"/>
                </a:solidFill>
              </a:rPr>
              <a:t>Department of Orthopaedic Surgery </a:t>
            </a:r>
            <a:endParaRPr lang="en-US" sz="1800" dirty="0">
              <a:solidFill>
                <a:schemeClr val="bg1"/>
              </a:solidFill>
            </a:endParaRPr>
          </a:p>
        </p:txBody>
      </p:sp>
      <p:pic>
        <p:nvPicPr>
          <p:cNvPr id="43" name="Picture 42"/>
          <p:cNvPicPr>
            <a:picLocks noChangeAspect="1"/>
          </p:cNvPicPr>
          <p:nvPr/>
        </p:nvPicPr>
        <p:blipFill>
          <a:blip r:embed="rId4"/>
          <a:stretch>
            <a:fillRect/>
          </a:stretch>
        </p:blipFill>
        <p:spPr>
          <a:xfrm>
            <a:off x="176972" y="3375990"/>
            <a:ext cx="745608" cy="1611717"/>
          </a:xfrm>
          <a:prstGeom prst="rect">
            <a:avLst/>
          </a:prstGeom>
        </p:spPr>
      </p:pic>
      <p:sp>
        <p:nvSpPr>
          <p:cNvPr id="44" name="TextBox 43"/>
          <p:cNvSpPr txBox="1"/>
          <p:nvPr/>
        </p:nvSpPr>
        <p:spPr>
          <a:xfrm>
            <a:off x="319608" y="4928056"/>
            <a:ext cx="395761" cy="215444"/>
          </a:xfrm>
          <a:prstGeom prst="rect">
            <a:avLst/>
          </a:prstGeom>
          <a:noFill/>
        </p:spPr>
        <p:txBody>
          <a:bodyPr wrap="none" rtlCol="0">
            <a:spAutoFit/>
          </a:bodyPr>
          <a:lstStyle/>
          <a:p>
            <a:r>
              <a:rPr lang="en-US" sz="800" dirty="0" smtClean="0"/>
              <a:t>Plate</a:t>
            </a:r>
            <a:endParaRPr lang="en-US" sz="800" dirty="0"/>
          </a:p>
        </p:txBody>
      </p:sp>
      <p:pic>
        <p:nvPicPr>
          <p:cNvPr id="45" name="Picture 44"/>
          <p:cNvPicPr>
            <a:picLocks noChangeAspect="1"/>
          </p:cNvPicPr>
          <p:nvPr/>
        </p:nvPicPr>
        <p:blipFill>
          <a:blip r:embed="rId5"/>
          <a:stretch>
            <a:fillRect/>
          </a:stretch>
        </p:blipFill>
        <p:spPr>
          <a:xfrm>
            <a:off x="1276051" y="3375990"/>
            <a:ext cx="726583" cy="1611717"/>
          </a:xfrm>
          <a:prstGeom prst="rect">
            <a:avLst/>
          </a:prstGeom>
        </p:spPr>
      </p:pic>
      <p:sp>
        <p:nvSpPr>
          <p:cNvPr id="48" name="Rectangle 47"/>
          <p:cNvSpPr/>
          <p:nvPr/>
        </p:nvSpPr>
        <p:spPr>
          <a:xfrm>
            <a:off x="1463558" y="4943445"/>
            <a:ext cx="351378" cy="215444"/>
          </a:xfrm>
          <a:prstGeom prst="rect">
            <a:avLst/>
          </a:prstGeom>
        </p:spPr>
        <p:txBody>
          <a:bodyPr wrap="none">
            <a:spAutoFit/>
          </a:bodyPr>
          <a:lstStyle/>
          <a:p>
            <a:r>
              <a:rPr lang="en-US" sz="800" dirty="0" smtClean="0"/>
              <a:t>Nail</a:t>
            </a:r>
            <a:endParaRPr lang="en-US" sz="800" dirty="0"/>
          </a:p>
        </p:txBody>
      </p:sp>
      <p:sp>
        <p:nvSpPr>
          <p:cNvPr id="51" name="Rectangle 50"/>
          <p:cNvSpPr/>
          <p:nvPr/>
        </p:nvSpPr>
        <p:spPr>
          <a:xfrm>
            <a:off x="4355180" y="2917428"/>
            <a:ext cx="1975648" cy="1323439"/>
          </a:xfrm>
          <a:prstGeom prst="rect">
            <a:avLst/>
          </a:prstGeom>
        </p:spPr>
        <p:txBody>
          <a:bodyPr wrap="square">
            <a:spAutoFit/>
          </a:bodyPr>
          <a:lstStyle/>
          <a:p>
            <a:pPr marL="91440" indent="-91440">
              <a:buFont typeface="Arial" panose="020B0604020202020204" pitchFamily="34" charset="0"/>
              <a:buChar char="•"/>
            </a:pPr>
            <a:r>
              <a:rPr lang="en-US" sz="800" dirty="0" smtClean="0"/>
              <a:t>Time </a:t>
            </a:r>
            <a:r>
              <a:rPr lang="en-US" sz="800" dirty="0"/>
              <a:t>to union was 23 weeks for plate, 40.7 weeks for nail, 44 weeks for both, 33.5 weeks for both.  </a:t>
            </a:r>
          </a:p>
          <a:p>
            <a:pPr marL="91440" indent="-91440">
              <a:buFont typeface="Arial" panose="020B0604020202020204" pitchFamily="34" charset="0"/>
              <a:buChar char="•"/>
            </a:pPr>
            <a:r>
              <a:rPr lang="en-US" sz="800" dirty="0" smtClean="0"/>
              <a:t>Time </a:t>
            </a:r>
            <a:r>
              <a:rPr lang="en-US" sz="800" dirty="0"/>
              <a:t>to weight bearing as tolerated was 12.8 weeks for the plate group, 21.4 weeks for nail, 29 weeks for both, 18 weeks for none.  </a:t>
            </a:r>
          </a:p>
          <a:p>
            <a:pPr marL="91440" indent="-91440">
              <a:buFont typeface="Arial" panose="020B0604020202020204" pitchFamily="34" charset="0"/>
              <a:buChar char="•"/>
            </a:pPr>
            <a:r>
              <a:rPr lang="en-US" sz="800" dirty="0"/>
              <a:t>The plate group had significantly less time to weight bearing compared with the nail, or both. </a:t>
            </a:r>
            <a:endParaRPr lang="en-US" sz="800" dirty="0">
              <a:latin typeface="Arial" panose="020B0604020202020204" pitchFamily="34" charset="0"/>
              <a:cs typeface="Arial" panose="020B0604020202020204" pitchFamily="34" charset="0"/>
            </a:endParaRPr>
          </a:p>
        </p:txBody>
      </p:sp>
      <p:sp>
        <p:nvSpPr>
          <p:cNvPr id="52" name="Rectangle 51"/>
          <p:cNvSpPr/>
          <p:nvPr/>
        </p:nvSpPr>
        <p:spPr>
          <a:xfrm>
            <a:off x="2558102" y="2901065"/>
            <a:ext cx="1720462" cy="1323439"/>
          </a:xfrm>
          <a:prstGeom prst="rect">
            <a:avLst/>
          </a:prstGeom>
        </p:spPr>
        <p:txBody>
          <a:bodyPr wrap="square">
            <a:spAutoFit/>
          </a:bodyPr>
          <a:lstStyle/>
          <a:p>
            <a:pPr marL="91440" indent="-91440">
              <a:buFont typeface="Arial" panose="020B0604020202020204" pitchFamily="34" charset="0"/>
              <a:buChar char="•"/>
            </a:pPr>
            <a:r>
              <a:rPr lang="en-US" sz="800" dirty="0"/>
              <a:t>50 patients underwent treatment for periprosthetic femur fractures from 2014 to 2018.  </a:t>
            </a:r>
          </a:p>
          <a:p>
            <a:pPr marL="91440" indent="-91440">
              <a:buFont typeface="Arial" panose="020B0604020202020204" pitchFamily="34" charset="0"/>
              <a:buChar char="•"/>
            </a:pPr>
            <a:r>
              <a:rPr lang="en-US" sz="800" dirty="0"/>
              <a:t>Patients were categories into groups: 22 plate, 13 nail, 3 both, 12 none. </a:t>
            </a:r>
          </a:p>
          <a:p>
            <a:pPr marL="91440" indent="-91440">
              <a:buFont typeface="Arial" panose="020B0604020202020204" pitchFamily="34" charset="0"/>
              <a:buChar char="•"/>
            </a:pPr>
            <a:r>
              <a:rPr lang="en-US" sz="800" dirty="0" smtClean="0"/>
              <a:t>Overall </a:t>
            </a:r>
            <a:r>
              <a:rPr lang="en-US" sz="800" dirty="0"/>
              <a:t>nonunion rate was 18%.  </a:t>
            </a:r>
          </a:p>
          <a:p>
            <a:pPr marL="91440" indent="-91440">
              <a:buFont typeface="Arial" panose="020B0604020202020204" pitchFamily="34" charset="0"/>
              <a:buChar char="•"/>
            </a:pPr>
            <a:r>
              <a:rPr lang="en-US" sz="800" dirty="0"/>
              <a:t>There was no difference between nonunion and union in any of the groups. </a:t>
            </a:r>
          </a:p>
        </p:txBody>
      </p:sp>
      <p:sp>
        <p:nvSpPr>
          <p:cNvPr id="54" name="Rectangle 53"/>
          <p:cNvSpPr>
            <a:spLocks noChangeArrowheads="1"/>
          </p:cNvSpPr>
          <p:nvPr/>
        </p:nvSpPr>
        <p:spPr bwMode="auto">
          <a:xfrm>
            <a:off x="2570219" y="2704311"/>
            <a:ext cx="3769935" cy="158620"/>
          </a:xfrm>
          <a:prstGeom prst="rect">
            <a:avLst/>
          </a:prstGeom>
          <a:solidFill>
            <a:srgbClr val="1A3F68"/>
          </a:solidFill>
          <a:ln w="9525">
            <a:noFill/>
            <a:miter lim="800000"/>
            <a:headEnd/>
            <a:tailEnd/>
          </a:ln>
          <a:effectLst>
            <a:outerShdw blurRad="40000" dist="23000" dir="5400000" rotWithShape="0">
              <a:srgbClr val="808080">
                <a:alpha val="34998"/>
              </a:srgbClr>
            </a:outerShdw>
          </a:effectLst>
        </p:spPr>
        <p:txBody>
          <a:bodyPr lIns="53240" tIns="26620" rIns="53240" bIns="26620" anchor="ctr"/>
          <a:lstStyle/>
          <a:p>
            <a:pPr defTabSz="266177">
              <a:defRPr/>
            </a:pPr>
            <a:r>
              <a:rPr lang="en-US" sz="654" dirty="0">
                <a:solidFill>
                  <a:schemeClr val="lt1"/>
                </a:solidFill>
                <a:latin typeface="Arial" panose="020B0604020202020204" pitchFamily="34" charset="0"/>
                <a:cs typeface="Arial" panose="020B0604020202020204" pitchFamily="34" charset="0"/>
              </a:rPr>
              <a:t>METHODS</a:t>
            </a:r>
          </a:p>
        </p:txBody>
      </p:sp>
      <p:pic>
        <p:nvPicPr>
          <p:cNvPr id="55" name="Picture 54"/>
          <p:cNvPicPr>
            <a:picLocks noChangeAspect="1"/>
          </p:cNvPicPr>
          <p:nvPr/>
        </p:nvPicPr>
        <p:blipFill>
          <a:blip r:embed="rId6"/>
          <a:stretch>
            <a:fillRect/>
          </a:stretch>
        </p:blipFill>
        <p:spPr>
          <a:xfrm>
            <a:off x="2558102" y="2693100"/>
            <a:ext cx="1333500" cy="152400"/>
          </a:xfrm>
          <a:prstGeom prst="rect">
            <a:avLst/>
          </a:prstGeom>
        </p:spPr>
      </p:pic>
      <p:sp>
        <p:nvSpPr>
          <p:cNvPr id="56" name="TextBox 55"/>
          <p:cNvSpPr txBox="1"/>
          <p:nvPr/>
        </p:nvSpPr>
        <p:spPr>
          <a:xfrm>
            <a:off x="2570219" y="2651990"/>
            <a:ext cx="558178" cy="246221"/>
          </a:xfrm>
          <a:prstGeom prst="rect">
            <a:avLst/>
          </a:prstGeom>
          <a:noFill/>
        </p:spPr>
        <p:txBody>
          <a:bodyPr wrap="none" rtlCol="0">
            <a:spAutoFit/>
          </a:bodyPr>
          <a:lstStyle/>
          <a:p>
            <a:r>
              <a:rPr lang="en-US" sz="1000" dirty="0" smtClean="0">
                <a:solidFill>
                  <a:schemeClr val="bg1"/>
                </a:solidFill>
              </a:rPr>
              <a:t>Results</a:t>
            </a:r>
            <a:endParaRPr lang="en-US" sz="1000" dirty="0">
              <a:solidFill>
                <a:schemeClr val="bg1"/>
              </a:solidFill>
            </a:endParaRPr>
          </a:p>
        </p:txBody>
      </p:sp>
      <p:graphicFrame>
        <p:nvGraphicFramePr>
          <p:cNvPr id="58" name="Table 57"/>
          <p:cNvGraphicFramePr>
            <a:graphicFrameLocks noGrp="1"/>
          </p:cNvGraphicFramePr>
          <p:nvPr>
            <p:extLst>
              <p:ext uri="{D42A27DB-BD31-4B8C-83A1-F6EECF244321}">
                <p14:modId xmlns:p14="http://schemas.microsoft.com/office/powerpoint/2010/main" val="1246046207"/>
              </p:ext>
            </p:extLst>
          </p:nvPr>
        </p:nvGraphicFramePr>
        <p:xfrm>
          <a:off x="2570219" y="1306632"/>
          <a:ext cx="3854300" cy="1356360"/>
        </p:xfrm>
        <a:graphic>
          <a:graphicData uri="http://schemas.openxmlformats.org/drawingml/2006/table">
            <a:tbl>
              <a:tblPr firstRow="1" bandRow="1">
                <a:tableStyleId>{EB9631B5-78F2-41C9-869B-9F39066F8104}</a:tableStyleId>
              </a:tblPr>
              <a:tblGrid>
                <a:gridCol w="770860"/>
                <a:gridCol w="770860"/>
                <a:gridCol w="770860"/>
                <a:gridCol w="770860"/>
                <a:gridCol w="770860"/>
              </a:tblGrid>
              <a:tr h="172792">
                <a:tc>
                  <a:txBody>
                    <a:bodyPr/>
                    <a:lstStyle/>
                    <a:p>
                      <a:endParaRPr lang="en-US" sz="600" dirty="0"/>
                    </a:p>
                  </a:txBody>
                  <a:tcPr/>
                </a:tc>
                <a:tc>
                  <a:txBody>
                    <a:bodyPr/>
                    <a:lstStyle/>
                    <a:p>
                      <a:r>
                        <a:rPr lang="en-US" sz="600" dirty="0" smtClean="0"/>
                        <a:t>Plate</a:t>
                      </a:r>
                      <a:endParaRPr lang="en-US" sz="600" dirty="0"/>
                    </a:p>
                  </a:txBody>
                  <a:tcPr/>
                </a:tc>
                <a:tc>
                  <a:txBody>
                    <a:bodyPr/>
                    <a:lstStyle/>
                    <a:p>
                      <a:r>
                        <a:rPr lang="en-US" sz="600" dirty="0" smtClean="0"/>
                        <a:t>Nail</a:t>
                      </a:r>
                      <a:endParaRPr lang="en-US" sz="600" dirty="0"/>
                    </a:p>
                  </a:txBody>
                  <a:tcPr/>
                </a:tc>
                <a:tc>
                  <a:txBody>
                    <a:bodyPr/>
                    <a:lstStyle/>
                    <a:p>
                      <a:r>
                        <a:rPr lang="en-US" sz="600" dirty="0" smtClean="0"/>
                        <a:t>Both </a:t>
                      </a:r>
                      <a:endParaRPr lang="en-US" sz="600" dirty="0"/>
                    </a:p>
                  </a:txBody>
                  <a:tcPr/>
                </a:tc>
                <a:tc>
                  <a:txBody>
                    <a:bodyPr/>
                    <a:lstStyle/>
                    <a:p>
                      <a:r>
                        <a:rPr lang="en-US" sz="600" dirty="0" smtClean="0"/>
                        <a:t>None</a:t>
                      </a:r>
                      <a:endParaRPr lang="en-US" sz="600" dirty="0"/>
                    </a:p>
                  </a:txBody>
                  <a:tcPr/>
                </a:tc>
              </a:tr>
              <a:tr h="161112">
                <a:tc>
                  <a:txBody>
                    <a:bodyPr/>
                    <a:lstStyle/>
                    <a:p>
                      <a:r>
                        <a:rPr lang="en-US" sz="500" dirty="0" smtClean="0"/>
                        <a:t>N</a:t>
                      </a:r>
                      <a:endParaRPr lang="en-US" sz="500" dirty="0"/>
                    </a:p>
                  </a:txBody>
                  <a:tcPr/>
                </a:tc>
                <a:tc>
                  <a:txBody>
                    <a:bodyPr/>
                    <a:lstStyle/>
                    <a:p>
                      <a:r>
                        <a:rPr lang="en-US" sz="500" dirty="0" smtClean="0"/>
                        <a:t>22</a:t>
                      </a:r>
                      <a:endParaRPr lang="en-US" sz="500" dirty="0"/>
                    </a:p>
                  </a:txBody>
                  <a:tcPr/>
                </a:tc>
                <a:tc>
                  <a:txBody>
                    <a:bodyPr/>
                    <a:lstStyle/>
                    <a:p>
                      <a:r>
                        <a:rPr lang="en-US" sz="500" dirty="0" smtClean="0"/>
                        <a:t>13</a:t>
                      </a:r>
                      <a:endParaRPr lang="en-US" sz="500" dirty="0"/>
                    </a:p>
                  </a:txBody>
                  <a:tcPr/>
                </a:tc>
                <a:tc>
                  <a:txBody>
                    <a:bodyPr/>
                    <a:lstStyle/>
                    <a:p>
                      <a:r>
                        <a:rPr lang="en-US" sz="500" dirty="0" smtClean="0"/>
                        <a:t>3</a:t>
                      </a:r>
                      <a:endParaRPr lang="en-US" sz="500" dirty="0"/>
                    </a:p>
                  </a:txBody>
                  <a:tcPr/>
                </a:tc>
                <a:tc>
                  <a:txBody>
                    <a:bodyPr/>
                    <a:lstStyle/>
                    <a:p>
                      <a:r>
                        <a:rPr lang="en-US" sz="500" dirty="0" smtClean="0"/>
                        <a:t>12</a:t>
                      </a:r>
                      <a:endParaRPr lang="en-US" sz="500" dirty="0"/>
                    </a:p>
                  </a:txBody>
                  <a:tcPr/>
                </a:tc>
              </a:tr>
              <a:tr h="161112">
                <a:tc>
                  <a:txBody>
                    <a:bodyPr/>
                    <a:lstStyle/>
                    <a:p>
                      <a:r>
                        <a:rPr lang="en-US" sz="500" dirty="0" smtClean="0"/>
                        <a:t>Age</a:t>
                      </a:r>
                      <a:endParaRPr lang="en-US" sz="500" dirty="0"/>
                    </a:p>
                  </a:txBody>
                  <a:tcPr/>
                </a:tc>
                <a:tc>
                  <a:txBody>
                    <a:bodyPr/>
                    <a:lstStyle/>
                    <a:p>
                      <a:r>
                        <a:rPr lang="en-US" sz="500" dirty="0" smtClean="0"/>
                        <a:t>68</a:t>
                      </a:r>
                      <a:endParaRPr lang="en-US" sz="500" dirty="0"/>
                    </a:p>
                  </a:txBody>
                  <a:tcPr/>
                </a:tc>
                <a:tc>
                  <a:txBody>
                    <a:bodyPr/>
                    <a:lstStyle/>
                    <a:p>
                      <a:r>
                        <a:rPr lang="en-US" sz="500" dirty="0" smtClean="0"/>
                        <a:t>71</a:t>
                      </a:r>
                      <a:endParaRPr lang="en-US" sz="500" dirty="0"/>
                    </a:p>
                  </a:txBody>
                  <a:tcPr/>
                </a:tc>
                <a:tc>
                  <a:txBody>
                    <a:bodyPr/>
                    <a:lstStyle/>
                    <a:p>
                      <a:r>
                        <a:rPr lang="en-US" sz="500" dirty="0" smtClean="0"/>
                        <a:t>83</a:t>
                      </a:r>
                      <a:endParaRPr lang="en-US" sz="500" dirty="0"/>
                    </a:p>
                  </a:txBody>
                  <a:tcPr/>
                </a:tc>
                <a:tc>
                  <a:txBody>
                    <a:bodyPr/>
                    <a:lstStyle/>
                    <a:p>
                      <a:r>
                        <a:rPr lang="en-US" sz="500" dirty="0" smtClean="0"/>
                        <a:t>75</a:t>
                      </a:r>
                      <a:endParaRPr lang="en-US" sz="500" dirty="0"/>
                    </a:p>
                  </a:txBody>
                  <a:tcPr/>
                </a:tc>
              </a:tr>
              <a:tr h="161112">
                <a:tc>
                  <a:txBody>
                    <a:bodyPr/>
                    <a:lstStyle/>
                    <a:p>
                      <a:r>
                        <a:rPr lang="en-US" sz="500" dirty="0" smtClean="0"/>
                        <a:t>Sex (female)</a:t>
                      </a:r>
                      <a:endParaRPr lang="en-US" sz="500" dirty="0"/>
                    </a:p>
                  </a:txBody>
                  <a:tcPr/>
                </a:tc>
                <a:tc>
                  <a:txBody>
                    <a:bodyPr/>
                    <a:lstStyle/>
                    <a:p>
                      <a:r>
                        <a:rPr lang="en-US" sz="500" dirty="0" smtClean="0"/>
                        <a:t>13</a:t>
                      </a:r>
                      <a:endParaRPr lang="en-US" sz="500" dirty="0"/>
                    </a:p>
                  </a:txBody>
                  <a:tcPr/>
                </a:tc>
                <a:tc>
                  <a:txBody>
                    <a:bodyPr/>
                    <a:lstStyle/>
                    <a:p>
                      <a:r>
                        <a:rPr lang="en-US" sz="500" dirty="0" smtClean="0"/>
                        <a:t>7</a:t>
                      </a:r>
                      <a:endParaRPr lang="en-US" sz="500" dirty="0"/>
                    </a:p>
                  </a:txBody>
                  <a:tcPr/>
                </a:tc>
                <a:tc>
                  <a:txBody>
                    <a:bodyPr/>
                    <a:lstStyle/>
                    <a:p>
                      <a:r>
                        <a:rPr lang="en-US" sz="500" dirty="0" smtClean="0"/>
                        <a:t>17</a:t>
                      </a:r>
                      <a:endParaRPr lang="en-US" sz="500" dirty="0"/>
                    </a:p>
                  </a:txBody>
                  <a:tcPr/>
                </a:tc>
                <a:tc>
                  <a:txBody>
                    <a:bodyPr/>
                    <a:lstStyle/>
                    <a:p>
                      <a:r>
                        <a:rPr lang="en-US" sz="500" dirty="0" smtClean="0"/>
                        <a:t>11</a:t>
                      </a:r>
                      <a:endParaRPr lang="en-US" sz="500" dirty="0"/>
                    </a:p>
                  </a:txBody>
                  <a:tcPr/>
                </a:tc>
              </a:tr>
              <a:tr h="161112">
                <a:tc>
                  <a:txBody>
                    <a:bodyPr/>
                    <a:lstStyle/>
                    <a:p>
                      <a:r>
                        <a:rPr lang="en-US" sz="500" dirty="0" smtClean="0"/>
                        <a:t>BMI</a:t>
                      </a:r>
                      <a:endParaRPr lang="en-US" sz="500" dirty="0"/>
                    </a:p>
                  </a:txBody>
                  <a:tcPr/>
                </a:tc>
                <a:tc>
                  <a:txBody>
                    <a:bodyPr/>
                    <a:lstStyle/>
                    <a:p>
                      <a:r>
                        <a:rPr lang="en-US" sz="500" dirty="0" smtClean="0"/>
                        <a:t>28.2</a:t>
                      </a:r>
                      <a:endParaRPr lang="en-US" sz="500" dirty="0"/>
                    </a:p>
                  </a:txBody>
                  <a:tcPr/>
                </a:tc>
                <a:tc>
                  <a:txBody>
                    <a:bodyPr/>
                    <a:lstStyle/>
                    <a:p>
                      <a:r>
                        <a:rPr lang="en-US" sz="500" dirty="0" smtClean="0"/>
                        <a:t>33.2</a:t>
                      </a:r>
                      <a:endParaRPr lang="en-US" sz="500" dirty="0"/>
                    </a:p>
                  </a:txBody>
                  <a:tcPr/>
                </a:tc>
                <a:tc>
                  <a:txBody>
                    <a:bodyPr/>
                    <a:lstStyle/>
                    <a:p>
                      <a:r>
                        <a:rPr lang="en-US" sz="500" dirty="0" smtClean="0"/>
                        <a:t>25.4</a:t>
                      </a:r>
                      <a:endParaRPr lang="en-US" sz="500" dirty="0"/>
                    </a:p>
                  </a:txBody>
                  <a:tcPr/>
                </a:tc>
                <a:tc>
                  <a:txBody>
                    <a:bodyPr/>
                    <a:lstStyle/>
                    <a:p>
                      <a:r>
                        <a:rPr lang="en-US" sz="500" dirty="0" smtClean="0"/>
                        <a:t>28.4</a:t>
                      </a:r>
                      <a:endParaRPr lang="en-US" sz="500" dirty="0"/>
                    </a:p>
                  </a:txBody>
                  <a:tcPr/>
                </a:tc>
              </a:tr>
              <a:tr h="161112">
                <a:tc>
                  <a:txBody>
                    <a:bodyPr/>
                    <a:lstStyle/>
                    <a:p>
                      <a:r>
                        <a:rPr lang="en-US" sz="500" dirty="0" smtClean="0"/>
                        <a:t>ASA</a:t>
                      </a:r>
                      <a:endParaRPr lang="en-US" sz="500" dirty="0"/>
                    </a:p>
                  </a:txBody>
                  <a:tcPr/>
                </a:tc>
                <a:tc>
                  <a:txBody>
                    <a:bodyPr/>
                    <a:lstStyle/>
                    <a:p>
                      <a:r>
                        <a:rPr lang="en-US" sz="500" dirty="0" smtClean="0"/>
                        <a:t>2.61</a:t>
                      </a:r>
                      <a:endParaRPr lang="en-US" sz="500" dirty="0"/>
                    </a:p>
                  </a:txBody>
                  <a:tcPr/>
                </a:tc>
                <a:tc>
                  <a:txBody>
                    <a:bodyPr/>
                    <a:lstStyle/>
                    <a:p>
                      <a:r>
                        <a:rPr lang="en-US" sz="500" dirty="0" smtClean="0"/>
                        <a:t>2.84</a:t>
                      </a:r>
                      <a:endParaRPr lang="en-US" sz="500" dirty="0"/>
                    </a:p>
                  </a:txBody>
                  <a:tcPr/>
                </a:tc>
                <a:tc>
                  <a:txBody>
                    <a:bodyPr/>
                    <a:lstStyle/>
                    <a:p>
                      <a:r>
                        <a:rPr lang="en-US" sz="500" dirty="0" smtClean="0"/>
                        <a:t>3.4</a:t>
                      </a:r>
                      <a:endParaRPr lang="en-US" sz="500" dirty="0"/>
                    </a:p>
                  </a:txBody>
                  <a:tcPr/>
                </a:tc>
                <a:tc>
                  <a:txBody>
                    <a:bodyPr/>
                    <a:lstStyle/>
                    <a:p>
                      <a:r>
                        <a:rPr lang="en-US" sz="500" dirty="0" smtClean="0"/>
                        <a:t>3.6</a:t>
                      </a:r>
                      <a:endParaRPr lang="en-US" sz="500" dirty="0"/>
                    </a:p>
                  </a:txBody>
                  <a:tcPr/>
                </a:tc>
              </a:tr>
              <a:tr h="161112">
                <a:tc>
                  <a:txBody>
                    <a:bodyPr/>
                    <a:lstStyle/>
                    <a:p>
                      <a:r>
                        <a:rPr lang="en-US" sz="500" dirty="0" smtClean="0"/>
                        <a:t>Surg Time</a:t>
                      </a:r>
                      <a:r>
                        <a:rPr lang="en-US" sz="500" baseline="0" dirty="0" smtClean="0"/>
                        <a:t> (hrs)</a:t>
                      </a:r>
                      <a:endParaRPr lang="en-US" sz="500" dirty="0"/>
                    </a:p>
                  </a:txBody>
                  <a:tcPr/>
                </a:tc>
                <a:tc>
                  <a:txBody>
                    <a:bodyPr/>
                    <a:lstStyle/>
                    <a:p>
                      <a:r>
                        <a:rPr lang="en-US" sz="500" dirty="0" smtClean="0"/>
                        <a:t>3.5</a:t>
                      </a:r>
                      <a:endParaRPr lang="en-US" sz="500" dirty="0"/>
                    </a:p>
                  </a:txBody>
                  <a:tcPr/>
                </a:tc>
                <a:tc>
                  <a:txBody>
                    <a:bodyPr/>
                    <a:lstStyle/>
                    <a:p>
                      <a:r>
                        <a:rPr lang="en-US" sz="500" dirty="0" smtClean="0"/>
                        <a:t>3.2</a:t>
                      </a:r>
                      <a:endParaRPr lang="en-US" sz="500" dirty="0"/>
                    </a:p>
                  </a:txBody>
                  <a:tcPr/>
                </a:tc>
                <a:tc>
                  <a:txBody>
                    <a:bodyPr/>
                    <a:lstStyle/>
                    <a:p>
                      <a:r>
                        <a:rPr lang="en-US" sz="500" dirty="0" smtClean="0"/>
                        <a:t>3.4</a:t>
                      </a:r>
                      <a:endParaRPr lang="en-US" sz="500" dirty="0"/>
                    </a:p>
                  </a:txBody>
                  <a:tcPr/>
                </a:tc>
                <a:tc>
                  <a:txBody>
                    <a:bodyPr/>
                    <a:lstStyle/>
                    <a:p>
                      <a:r>
                        <a:rPr lang="en-US" sz="500" dirty="0" smtClean="0"/>
                        <a:t>3.6</a:t>
                      </a:r>
                      <a:endParaRPr lang="en-US" sz="500" dirty="0"/>
                    </a:p>
                  </a:txBody>
                  <a:tcPr/>
                </a:tc>
              </a:tr>
              <a:tr h="161112">
                <a:tc>
                  <a:txBody>
                    <a:bodyPr/>
                    <a:lstStyle/>
                    <a:p>
                      <a:r>
                        <a:rPr lang="en-US" sz="500" dirty="0" smtClean="0"/>
                        <a:t>LOS (d)</a:t>
                      </a:r>
                      <a:endParaRPr lang="en-US" sz="500" dirty="0"/>
                    </a:p>
                  </a:txBody>
                  <a:tcPr/>
                </a:tc>
                <a:tc>
                  <a:txBody>
                    <a:bodyPr/>
                    <a:lstStyle/>
                    <a:p>
                      <a:r>
                        <a:rPr lang="en-US" sz="500" dirty="0" smtClean="0"/>
                        <a:t>7.0</a:t>
                      </a:r>
                      <a:endParaRPr lang="en-US" sz="500" dirty="0"/>
                    </a:p>
                  </a:txBody>
                  <a:tcPr/>
                </a:tc>
                <a:tc>
                  <a:txBody>
                    <a:bodyPr/>
                    <a:lstStyle/>
                    <a:p>
                      <a:r>
                        <a:rPr lang="en-US" sz="500" dirty="0" smtClean="0"/>
                        <a:t>8.6</a:t>
                      </a:r>
                      <a:endParaRPr lang="en-US" sz="500" dirty="0"/>
                    </a:p>
                  </a:txBody>
                  <a:tcPr/>
                </a:tc>
                <a:tc>
                  <a:txBody>
                    <a:bodyPr/>
                    <a:lstStyle/>
                    <a:p>
                      <a:r>
                        <a:rPr lang="en-US" sz="500" dirty="0" smtClean="0"/>
                        <a:t>4.9</a:t>
                      </a:r>
                      <a:endParaRPr lang="en-US" sz="500" dirty="0"/>
                    </a:p>
                  </a:txBody>
                  <a:tcPr/>
                </a:tc>
                <a:tc>
                  <a:txBody>
                    <a:bodyPr/>
                    <a:lstStyle/>
                    <a:p>
                      <a:r>
                        <a:rPr lang="en-US" sz="500" dirty="0" smtClean="0"/>
                        <a:t>6.4</a:t>
                      </a:r>
                      <a:endParaRPr lang="en-US" sz="500" dirty="0"/>
                    </a:p>
                  </a:txBody>
                  <a:tcPr/>
                </a:tc>
              </a:tr>
            </a:tbl>
          </a:graphicData>
        </a:graphic>
      </p:graphicFrame>
      <p:sp>
        <p:nvSpPr>
          <p:cNvPr id="61" name="TextBox 60"/>
          <p:cNvSpPr txBox="1"/>
          <p:nvPr/>
        </p:nvSpPr>
        <p:spPr>
          <a:xfrm>
            <a:off x="6591735" y="2310659"/>
            <a:ext cx="2283827" cy="1446550"/>
          </a:xfrm>
          <a:prstGeom prst="rect">
            <a:avLst/>
          </a:prstGeom>
          <a:noFill/>
        </p:spPr>
        <p:txBody>
          <a:bodyPr wrap="square" rtlCol="0">
            <a:spAutoFit/>
          </a:bodyPr>
          <a:lstStyle/>
          <a:p>
            <a:endParaRPr lang="en-US" sz="800" dirty="0" smtClean="0"/>
          </a:p>
          <a:p>
            <a:r>
              <a:rPr lang="en-US" sz="800" dirty="0"/>
              <a:t>-With our small sample size, we were unable to discover a difference in union rates or union times with any of our treatment arms. </a:t>
            </a:r>
          </a:p>
          <a:p>
            <a:r>
              <a:rPr lang="en-US" sz="800" dirty="0" smtClean="0"/>
              <a:t>-Plate </a:t>
            </a:r>
            <a:r>
              <a:rPr lang="en-US" sz="800" dirty="0"/>
              <a:t>utilization resulted in the fastest time to weight bearing.  </a:t>
            </a:r>
          </a:p>
          <a:p>
            <a:r>
              <a:rPr lang="en-US" sz="800" dirty="0" smtClean="0"/>
              <a:t>- Although </a:t>
            </a:r>
            <a:r>
              <a:rPr lang="en-US" sz="800" dirty="0"/>
              <a:t>nail and plate combinations had the longest time to union and weight bearing, it had the lowest length of stay, similar surgical times and no </a:t>
            </a:r>
            <a:r>
              <a:rPr lang="en-US" sz="800" dirty="0" smtClean="0"/>
              <a:t>nonunions</a:t>
            </a:r>
          </a:p>
          <a:p>
            <a:endParaRPr lang="en-US" sz="800" dirty="0"/>
          </a:p>
        </p:txBody>
      </p:sp>
      <p:graphicFrame>
        <p:nvGraphicFramePr>
          <p:cNvPr id="64" name="Table 63"/>
          <p:cNvGraphicFramePr>
            <a:graphicFrameLocks noGrp="1"/>
          </p:cNvGraphicFramePr>
          <p:nvPr>
            <p:extLst>
              <p:ext uri="{D42A27DB-BD31-4B8C-83A1-F6EECF244321}">
                <p14:modId xmlns:p14="http://schemas.microsoft.com/office/powerpoint/2010/main" val="3090953389"/>
              </p:ext>
            </p:extLst>
          </p:nvPr>
        </p:nvGraphicFramePr>
        <p:xfrm>
          <a:off x="2570220" y="4240867"/>
          <a:ext cx="3854300" cy="746840"/>
        </p:xfrm>
        <a:graphic>
          <a:graphicData uri="http://schemas.openxmlformats.org/drawingml/2006/table">
            <a:tbl>
              <a:tblPr firstRow="1" bandRow="1">
                <a:tableStyleId>{00A15C55-8517-42AA-B614-E9B94910E393}</a:tableStyleId>
              </a:tblPr>
              <a:tblGrid>
                <a:gridCol w="770860"/>
                <a:gridCol w="770860"/>
                <a:gridCol w="770860"/>
                <a:gridCol w="770860"/>
                <a:gridCol w="770860"/>
              </a:tblGrid>
              <a:tr h="199157">
                <a:tc>
                  <a:txBody>
                    <a:bodyPr/>
                    <a:lstStyle/>
                    <a:p>
                      <a:endParaRPr lang="en-US" sz="500" dirty="0"/>
                    </a:p>
                  </a:txBody>
                  <a:tcPr/>
                </a:tc>
                <a:tc>
                  <a:txBody>
                    <a:bodyPr/>
                    <a:lstStyle/>
                    <a:p>
                      <a:r>
                        <a:rPr lang="en-US" sz="600" dirty="0" smtClean="0"/>
                        <a:t>Plate</a:t>
                      </a:r>
                      <a:endParaRPr lang="en-US" sz="600" dirty="0"/>
                    </a:p>
                  </a:txBody>
                  <a:tcPr/>
                </a:tc>
                <a:tc>
                  <a:txBody>
                    <a:bodyPr/>
                    <a:lstStyle/>
                    <a:p>
                      <a:r>
                        <a:rPr lang="en-US" sz="600" dirty="0" smtClean="0"/>
                        <a:t>Nail </a:t>
                      </a:r>
                      <a:endParaRPr lang="en-US" sz="600" dirty="0"/>
                    </a:p>
                  </a:txBody>
                  <a:tcPr/>
                </a:tc>
                <a:tc>
                  <a:txBody>
                    <a:bodyPr/>
                    <a:lstStyle/>
                    <a:p>
                      <a:r>
                        <a:rPr lang="en-US" sz="600" dirty="0" smtClean="0"/>
                        <a:t>Both </a:t>
                      </a:r>
                      <a:endParaRPr lang="en-US" sz="600" dirty="0"/>
                    </a:p>
                  </a:txBody>
                  <a:tcPr/>
                </a:tc>
                <a:tc>
                  <a:txBody>
                    <a:bodyPr/>
                    <a:lstStyle/>
                    <a:p>
                      <a:r>
                        <a:rPr lang="en-US" sz="600" dirty="0" smtClean="0"/>
                        <a:t>None</a:t>
                      </a:r>
                      <a:endParaRPr lang="en-US" sz="600" dirty="0"/>
                    </a:p>
                  </a:txBody>
                  <a:tcPr/>
                </a:tc>
              </a:tr>
              <a:tr h="182561">
                <a:tc>
                  <a:txBody>
                    <a:bodyPr/>
                    <a:lstStyle/>
                    <a:p>
                      <a:r>
                        <a:rPr lang="en-US" sz="500" dirty="0" smtClean="0"/>
                        <a:t>Nonunions</a:t>
                      </a:r>
                      <a:endParaRPr lang="en-US" sz="500" dirty="0"/>
                    </a:p>
                  </a:txBody>
                  <a:tcPr/>
                </a:tc>
                <a:tc>
                  <a:txBody>
                    <a:bodyPr/>
                    <a:lstStyle/>
                    <a:p>
                      <a:r>
                        <a:rPr lang="en-US" sz="500" dirty="0" smtClean="0"/>
                        <a:t>3</a:t>
                      </a:r>
                      <a:endParaRPr lang="en-US" sz="500" dirty="0"/>
                    </a:p>
                  </a:txBody>
                  <a:tcPr/>
                </a:tc>
                <a:tc>
                  <a:txBody>
                    <a:bodyPr/>
                    <a:lstStyle/>
                    <a:p>
                      <a:r>
                        <a:rPr lang="en-US" sz="500" dirty="0" smtClean="0"/>
                        <a:t>4</a:t>
                      </a:r>
                      <a:endParaRPr lang="en-US" sz="500" dirty="0"/>
                    </a:p>
                  </a:txBody>
                  <a:tcPr/>
                </a:tc>
                <a:tc>
                  <a:txBody>
                    <a:bodyPr/>
                    <a:lstStyle/>
                    <a:p>
                      <a:r>
                        <a:rPr lang="en-US" sz="500" dirty="0" smtClean="0"/>
                        <a:t>0</a:t>
                      </a:r>
                      <a:endParaRPr lang="en-US" sz="500" dirty="0"/>
                    </a:p>
                  </a:txBody>
                  <a:tcPr/>
                </a:tc>
                <a:tc>
                  <a:txBody>
                    <a:bodyPr/>
                    <a:lstStyle/>
                    <a:p>
                      <a:r>
                        <a:rPr lang="en-US" sz="500" dirty="0" smtClean="0"/>
                        <a:t>2</a:t>
                      </a:r>
                      <a:endParaRPr lang="en-US" sz="500" dirty="0"/>
                    </a:p>
                  </a:txBody>
                  <a:tcPr/>
                </a:tc>
              </a:tr>
              <a:tr h="182561">
                <a:tc>
                  <a:txBody>
                    <a:bodyPr/>
                    <a:lstStyle/>
                    <a:p>
                      <a:r>
                        <a:rPr lang="en-US" sz="500" dirty="0" smtClean="0"/>
                        <a:t>Union Time</a:t>
                      </a:r>
                      <a:endParaRPr lang="en-US" sz="500" dirty="0"/>
                    </a:p>
                  </a:txBody>
                  <a:tcPr/>
                </a:tc>
                <a:tc>
                  <a:txBody>
                    <a:bodyPr/>
                    <a:lstStyle/>
                    <a:p>
                      <a:r>
                        <a:rPr lang="en-US" sz="500" dirty="0" smtClean="0"/>
                        <a:t>32wks</a:t>
                      </a:r>
                      <a:endParaRPr lang="en-US" sz="500" dirty="0"/>
                    </a:p>
                  </a:txBody>
                  <a:tcPr/>
                </a:tc>
                <a:tc>
                  <a:txBody>
                    <a:bodyPr/>
                    <a:lstStyle/>
                    <a:p>
                      <a:r>
                        <a:rPr lang="en-US" sz="500" dirty="0" smtClean="0"/>
                        <a:t>40.7wks</a:t>
                      </a:r>
                      <a:endParaRPr lang="en-US" sz="500" dirty="0"/>
                    </a:p>
                  </a:txBody>
                  <a:tcPr/>
                </a:tc>
                <a:tc>
                  <a:txBody>
                    <a:bodyPr/>
                    <a:lstStyle/>
                    <a:p>
                      <a:r>
                        <a:rPr lang="en-US" sz="500" dirty="0" smtClean="0"/>
                        <a:t>44wks</a:t>
                      </a:r>
                      <a:endParaRPr lang="en-US" sz="500" dirty="0"/>
                    </a:p>
                  </a:txBody>
                  <a:tcPr/>
                </a:tc>
                <a:tc>
                  <a:txBody>
                    <a:bodyPr/>
                    <a:lstStyle/>
                    <a:p>
                      <a:r>
                        <a:rPr lang="en-US" sz="500" dirty="0" smtClean="0"/>
                        <a:t>33.5wks</a:t>
                      </a:r>
                      <a:endParaRPr lang="en-US" sz="500" dirty="0"/>
                    </a:p>
                  </a:txBody>
                  <a:tcPr/>
                </a:tc>
              </a:tr>
              <a:tr h="182561">
                <a:tc>
                  <a:txBody>
                    <a:bodyPr/>
                    <a:lstStyle/>
                    <a:p>
                      <a:r>
                        <a:rPr lang="en-US" sz="500" dirty="0" smtClean="0"/>
                        <a:t>Time to WBAT</a:t>
                      </a:r>
                      <a:endParaRPr lang="en-US" sz="500" dirty="0"/>
                    </a:p>
                  </a:txBody>
                  <a:tcPr/>
                </a:tc>
                <a:tc>
                  <a:txBody>
                    <a:bodyPr/>
                    <a:lstStyle/>
                    <a:p>
                      <a:r>
                        <a:rPr lang="en-US" sz="500" dirty="0" smtClean="0"/>
                        <a:t>12.8 (P&lt;0.01)</a:t>
                      </a:r>
                      <a:endParaRPr lang="en-US" sz="500" dirty="0"/>
                    </a:p>
                  </a:txBody>
                  <a:tcPr/>
                </a:tc>
                <a:tc>
                  <a:txBody>
                    <a:bodyPr/>
                    <a:lstStyle/>
                    <a:p>
                      <a:r>
                        <a:rPr lang="en-US" sz="500" dirty="0" smtClean="0"/>
                        <a:t>21.4</a:t>
                      </a:r>
                      <a:endParaRPr lang="en-US" sz="500" dirty="0"/>
                    </a:p>
                  </a:txBody>
                  <a:tcPr/>
                </a:tc>
                <a:tc>
                  <a:txBody>
                    <a:bodyPr/>
                    <a:lstStyle/>
                    <a:p>
                      <a:r>
                        <a:rPr lang="en-US" sz="500" dirty="0" smtClean="0"/>
                        <a:t>29</a:t>
                      </a:r>
                      <a:endParaRPr lang="en-US" sz="500" dirty="0"/>
                    </a:p>
                  </a:txBody>
                  <a:tcPr/>
                </a:tc>
                <a:tc>
                  <a:txBody>
                    <a:bodyPr/>
                    <a:lstStyle/>
                    <a:p>
                      <a:r>
                        <a:rPr lang="en-US" sz="500" dirty="0" smtClean="0"/>
                        <a:t>18</a:t>
                      </a:r>
                      <a:endParaRPr lang="en-US" sz="500" dirty="0"/>
                    </a:p>
                  </a:txBody>
                  <a:tcPr/>
                </a:tc>
              </a:tr>
            </a:tbl>
          </a:graphicData>
        </a:graphic>
      </p:graphicFrame>
    </p:spTree>
    <p:extLst>
      <p:ext uri="{BB962C8B-B14F-4D97-AF65-F5344CB8AC3E}">
        <p14:creationId xmlns:p14="http://schemas.microsoft.com/office/powerpoint/2010/main" val="14572666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17512</TotalTime>
  <Words>543</Words>
  <Application>Microsoft Macintosh PowerPoint</Application>
  <PresentationFormat>On-screen Show (16:9)</PresentationFormat>
  <Paragraphs>92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Periprosthetic Femur Fractures Outcomes and Fixation Zachary C. Lum DO, Rene A. Monzon BS, Alvin K. Shieh MD,  Mark A. Lee MD, John P. Meehan MD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Shaun R Lane</dc:creator>
  <cp:lastModifiedBy>Rene Monzon</cp:lastModifiedBy>
  <cp:revision>279</cp:revision>
  <cp:lastPrinted>2018-06-20T18:01:35Z</cp:lastPrinted>
  <dcterms:created xsi:type="dcterms:W3CDTF">2018-06-19T21:06:20Z</dcterms:created>
  <dcterms:modified xsi:type="dcterms:W3CDTF">2020-03-03T02:16:34Z</dcterms:modified>
</cp:coreProperties>
</file>