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7" r:id="rId2"/>
    <p:sldMasterId id="2147483653" r:id="rId3"/>
  </p:sldMasterIdLst>
  <p:notesMasterIdLst>
    <p:notesMasterId r:id="rId5"/>
  </p:notesMasterIdLst>
  <p:sldIdLst>
    <p:sldId id="260" r:id="rId4"/>
  </p:sldIdLst>
  <p:sldSz cx="27432000" cy="16459200"/>
  <p:notesSz cx="6858000" cy="9144000"/>
  <p:defaultTextStyle>
    <a:defPPr>
      <a:defRPr lang="en-US"/>
    </a:defPPr>
    <a:lvl1pPr marL="0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53972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507943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761915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5015886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269858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523830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777801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10031773" algn="l" defTabSz="2507943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59">
          <p15:clr>
            <a:srgbClr val="A4A3A4"/>
          </p15:clr>
        </p15:guide>
        <p15:guide id="2" orient="horz" pos="144">
          <p15:clr>
            <a:srgbClr val="A4A3A4"/>
          </p15:clr>
        </p15:guide>
        <p15:guide id="3" orient="horz" pos="10080">
          <p15:clr>
            <a:srgbClr val="A4A3A4"/>
          </p15:clr>
        </p15:guide>
        <p15:guide id="4" orient="horz">
          <p15:clr>
            <a:srgbClr val="A4A3A4"/>
          </p15:clr>
        </p15:guide>
        <p15:guide id="5" pos="363">
          <p15:clr>
            <a:srgbClr val="A4A3A4"/>
          </p15:clr>
        </p15:guide>
        <p15:guide id="6" pos="1691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7EE"/>
    <a:srgbClr val="D4AC32"/>
    <a:srgbClr val="F2F2F2"/>
    <a:srgbClr val="002855"/>
    <a:srgbClr val="C99700"/>
    <a:srgbClr val="E3E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95" autoAdjust="0"/>
    <p:restoredTop sz="94706" autoAdjust="0"/>
  </p:normalViewPr>
  <p:slideViewPr>
    <p:cSldViewPr snapToGrid="0" snapToObjects="1" showGuides="1">
      <p:cViewPr varScale="1">
        <p:scale>
          <a:sx n="36" d="100"/>
          <a:sy n="36" d="100"/>
        </p:scale>
        <p:origin x="546" y="36"/>
      </p:cViewPr>
      <p:guideLst>
        <p:guide orient="horz" pos="1659"/>
        <p:guide orient="horz" pos="144"/>
        <p:guide orient="horz" pos="10080"/>
        <p:guide orient="horz"/>
        <p:guide pos="363"/>
        <p:guide pos="169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71500" y="685800"/>
            <a:ext cx="5715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657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1pPr>
    <a:lvl2pPr marL="1253972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2pPr>
    <a:lvl3pPr marL="2507943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3pPr>
    <a:lvl4pPr marL="3761915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4pPr>
    <a:lvl5pPr marL="5015886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5pPr>
    <a:lvl6pPr marL="6269858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6pPr>
    <a:lvl7pPr marL="7523830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7pPr>
    <a:lvl8pPr marL="8777801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8pPr>
    <a:lvl9pPr marL="10031773" algn="l" defTabSz="2507943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76461" y="3341566"/>
            <a:ext cx="627492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76461" y="2948667"/>
            <a:ext cx="6280547" cy="382517"/>
          </a:xfrm>
          <a:prstGeom prst="rect">
            <a:avLst/>
          </a:prstGeom>
          <a:solidFill>
            <a:srgbClr val="002855"/>
          </a:solidFill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edit) INTRODUCTION or ABSTRACT</a:t>
            </a:r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409825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LOO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76461" y="7674416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7241978" y="3341566"/>
            <a:ext cx="628054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aseline="0">
                <a:latin typeface="+mn-lt"/>
              </a:defRPr>
            </a:lvl1pPr>
            <a:lvl2pPr marL="1304925" indent="0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7241977" y="2948667"/>
            <a:ext cx="6280547" cy="382517"/>
          </a:xfrm>
          <a:prstGeom prst="rect">
            <a:avLst/>
          </a:prstGeom>
          <a:solidFill>
            <a:srgbClr val="002855"/>
          </a:solidFill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3906500" y="3341566"/>
            <a:ext cx="628650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  <a:lvl2pPr marL="563293" marR="0" indent="-34290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3906500" y="2948667"/>
            <a:ext cx="6286500" cy="382517"/>
          </a:xfrm>
          <a:prstGeom prst="rect">
            <a:avLst/>
          </a:prstGeom>
          <a:solidFill>
            <a:srgbClr val="002855"/>
          </a:solidFill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0575984" y="2948667"/>
            <a:ext cx="6279386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0572839" y="7709372"/>
            <a:ext cx="627938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0572839" y="7322011"/>
            <a:ext cx="6287661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REFERENCES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0575984" y="12921433"/>
            <a:ext cx="6279386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(click to edit)  ACKNOWLEDGEMENTS  or  CONTACT</a:t>
            </a:r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576460" y="8094153"/>
            <a:ext cx="627492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  <a:lvl2pPr marL="1373188" indent="0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2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4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5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6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7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8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8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4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5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6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7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8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9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2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3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4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5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noFill/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662362" y="1078170"/>
            <a:ext cx="20107276" cy="59823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3600">
                <a:solidFill>
                  <a:srgbClr val="002855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3662362" y="1676399"/>
            <a:ext cx="20107276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2800">
                <a:solidFill>
                  <a:srgbClr val="002855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3662362" y="232386"/>
            <a:ext cx="20107276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rgbClr val="002855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86" hasCustomPrompt="1"/>
          </p:nvPr>
        </p:nvSpPr>
        <p:spPr>
          <a:xfrm>
            <a:off x="20572840" y="3341566"/>
            <a:ext cx="628253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87" hasCustomPrompt="1"/>
          </p:nvPr>
        </p:nvSpPr>
        <p:spPr>
          <a:xfrm>
            <a:off x="20572839" y="13303950"/>
            <a:ext cx="627938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0" marR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aseline="0">
                <a:latin typeface="+mn-lt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marL="0" marR="0" lvl="0" indent="0" algn="l" defTabSz="250794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Type in or paste your text here</a:t>
            </a:r>
          </a:p>
        </p:txBody>
      </p:sp>
      <p:sp>
        <p:nvSpPr>
          <p:cNvPr id="81" name="Text Box 14"/>
          <p:cNvSpPr txBox="1">
            <a:spLocks noChangeArrowheads="1"/>
          </p:cNvSpPr>
          <p:nvPr userDrawn="1"/>
        </p:nvSpPr>
        <p:spPr bwMode="auto">
          <a:xfrm>
            <a:off x="918370" y="1615694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www.PosterPresentations.com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65116" y="3354109"/>
            <a:ext cx="849454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76461" y="2946900"/>
            <a:ext cx="8483204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576461" y="9035724"/>
            <a:ext cx="849554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88799" y="8644569"/>
            <a:ext cx="8483203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471422" y="10733346"/>
            <a:ext cx="8482209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471422" y="10309786"/>
            <a:ext cx="848220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9476384" y="3378398"/>
            <a:ext cx="8482209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9471422" y="2946900"/>
            <a:ext cx="8487172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8372337" y="2946900"/>
            <a:ext cx="8485018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8372337" y="3354109"/>
            <a:ext cx="848501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18372337" y="8628515"/>
            <a:ext cx="8485018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18369192" y="9056044"/>
            <a:ext cx="8488163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18372337" y="12862783"/>
            <a:ext cx="8485018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18372337" y="13290312"/>
            <a:ext cx="8488163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0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57150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61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409825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72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662362" y="1078170"/>
            <a:ext cx="20107276" cy="59823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buFontTx/>
              <a:buNone/>
              <a:defRPr sz="3600">
                <a:solidFill>
                  <a:srgbClr val="002855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75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3662362" y="1676399"/>
            <a:ext cx="20107276" cy="634555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buFontTx/>
              <a:buNone/>
              <a:defRPr sz="2800">
                <a:solidFill>
                  <a:srgbClr val="002855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3662362" y="232386"/>
            <a:ext cx="20107276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rgbClr val="002855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66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69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3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4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5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6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4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6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7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12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13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2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3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4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5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6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68308" y="3416455"/>
            <a:ext cx="6285508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70789" y="3009246"/>
            <a:ext cx="6280547" cy="382517"/>
          </a:xfrm>
          <a:prstGeom prst="rect">
            <a:avLst/>
          </a:prstGeom>
          <a:solidFill>
            <a:srgbClr val="002855"/>
          </a:solidFill>
        </p:spPr>
        <p:txBody>
          <a:bodyPr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567812" y="7540814"/>
            <a:ext cx="628650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70293" y="7129339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7241977" y="3432806"/>
            <a:ext cx="12950030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7241977" y="3009246"/>
            <a:ext cx="12950031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(header)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7241977" y="10987984"/>
            <a:ext cx="129500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7241977" y="10560455"/>
            <a:ext cx="12950031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0600583" y="3009246"/>
            <a:ext cx="6279386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0600583" y="3436775"/>
            <a:ext cx="6279386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0600583" y="7159451"/>
            <a:ext cx="6279386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0599011" y="7586980"/>
            <a:ext cx="62825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0600583" y="12862784"/>
            <a:ext cx="6279386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none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(click to add)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0599011" y="13290312"/>
            <a:ext cx="6282531" cy="479239"/>
          </a:xfrm>
          <a:prstGeom prst="rect">
            <a:avLst/>
          </a:prstGeom>
        </p:spPr>
        <p:txBody>
          <a:bodyPr wrap="square" lIns="130622" tIns="130622" rIns="130622" bIns="130622">
            <a:spAutoFit/>
          </a:bodyPr>
          <a:lstStyle>
            <a:lvl1pPr marL="195933" indent="-195933">
              <a:buNone/>
              <a:defRPr sz="1400">
                <a:latin typeface="Trebuchet MS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59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24098250" y="571500"/>
            <a:ext cx="2762250" cy="1257300"/>
          </a:xfrm>
          <a:prstGeom prst="rect">
            <a:avLst/>
          </a:prstGeom>
        </p:spPr>
        <p:txBody>
          <a:bodyPr lIns="52249" tIns="26124" rIns="52249" bIns="26124" anchor="ctr"/>
          <a:lstStyle>
            <a:lvl1pPr algn="ctr">
              <a:buNone/>
              <a:defRPr sz="2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83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3662362" y="1078170"/>
            <a:ext cx="20107276" cy="59823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buFontTx/>
              <a:buNone/>
              <a:defRPr sz="3600">
                <a:solidFill>
                  <a:srgbClr val="002855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84" name="Text Placeholder 76"/>
          <p:cNvSpPr>
            <a:spLocks noGrp="1"/>
          </p:cNvSpPr>
          <p:nvPr>
            <p:ph type="body" sz="quarter" idx="184" hasCustomPrompt="1"/>
          </p:nvPr>
        </p:nvSpPr>
        <p:spPr>
          <a:xfrm>
            <a:off x="3662362" y="1676399"/>
            <a:ext cx="20107276" cy="63455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2800">
                <a:solidFill>
                  <a:srgbClr val="002855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85" name="Text Placeholder 76"/>
          <p:cNvSpPr>
            <a:spLocks noGrp="1"/>
          </p:cNvSpPr>
          <p:nvPr>
            <p:ph type="body" sz="quarter" idx="185" hasCustomPrompt="1"/>
          </p:nvPr>
        </p:nvSpPr>
        <p:spPr>
          <a:xfrm>
            <a:off x="3662362" y="232386"/>
            <a:ext cx="20107276" cy="83441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4800">
                <a:solidFill>
                  <a:srgbClr val="002855"/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6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7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8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89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90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2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4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5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6498158" y="11802139"/>
            <a:ext cx="6285508" cy="479239"/>
          </a:xfrm>
          <a:prstGeom prst="rect">
            <a:avLst/>
          </a:prstGeom>
          <a:solidFill>
            <a:srgbClr val="002855"/>
          </a:solidFill>
        </p:spPr>
        <p:txBody>
          <a:bodyPr wrap="square" lIns="130622" tIns="130622" rIns="130622" bIns="130622">
            <a:sp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849043" indent="-326555">
              <a:defRPr sz="1400">
                <a:latin typeface="Trebuchet MS" pitchFamily="34" charset="0"/>
              </a:defRPr>
            </a:lvl2pPr>
            <a:lvl3pPr marL="1175598" indent="-326555">
              <a:defRPr sz="1400">
                <a:latin typeface="Trebuchet MS" pitchFamily="34" charset="0"/>
              </a:defRPr>
            </a:lvl3pPr>
            <a:lvl4pPr marL="1534809" indent="-359211">
              <a:defRPr sz="1400">
                <a:latin typeface="Trebuchet MS" pitchFamily="34" charset="0"/>
              </a:defRPr>
            </a:lvl4pPr>
            <a:lvl5pPr marL="1796053" indent="-261244">
              <a:defRPr sz="14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TEXT PLACEHOLDER</a:t>
            </a:r>
          </a:p>
        </p:txBody>
      </p:sp>
      <p:sp>
        <p:nvSpPr>
          <p:cNvPr id="106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7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8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09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0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1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3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4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5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6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4702629" y="13737771"/>
            <a:ext cx="2645230" cy="1696247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52249" tIns="26124" rIns="52249" bIns="26124" anchor="ctr"/>
          <a:lstStyle>
            <a:lvl1pPr marL="0" indent="0" algn="ctr">
              <a:buNone/>
              <a:defRPr sz="2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PICTURE PLACEHOLDER</a:t>
            </a:r>
          </a:p>
        </p:txBody>
      </p:sp>
      <p:sp>
        <p:nvSpPr>
          <p:cNvPr id="117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18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19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26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27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28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29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0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1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2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3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4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5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  <p:sp>
        <p:nvSpPr>
          <p:cNvPr id="136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6494189" y="10221631"/>
            <a:ext cx="6281539" cy="382517"/>
          </a:xfrm>
          <a:prstGeom prst="rect">
            <a:avLst/>
          </a:prstGeom>
          <a:solidFill>
            <a:srgbClr val="002855"/>
          </a:solidFill>
        </p:spPr>
        <p:txBody>
          <a:bodyPr wrap="square" lIns="52249" tIns="52249" rIns="52249" bIns="52249" anchor="ctr" anchorCtr="0">
            <a:spAutoFit/>
          </a:bodyPr>
          <a:lstStyle>
            <a:lvl1pPr algn="ctr">
              <a:buNone/>
              <a:defRPr sz="1800" b="1" u="sng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SECTION HEADER PLACEHOLDER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facebook.com/pages/PosterPresentationscom/217914411419?v=app_4949752878&amp;ref=ts" TargetMode="Externa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3.jpeg"/><Relationship Id="rId4" Type="http://schemas.openxmlformats.org/officeDocument/2006/relationships/hyperlink" Target="http://www.facebook.com/pages/PosterPresentationscom/217914411419?v=app_4949752878&amp;ref=ts" TargetMode="Externa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5" Type="http://schemas.openxmlformats.org/officeDocument/2006/relationships/image" Target="../media/image3.jpeg"/><Relationship Id="rId4" Type="http://schemas.openxmlformats.org/officeDocument/2006/relationships/hyperlink" Target="http://www.facebook.com/pages/PosterPresentationscom/217914411419?v=app_4949752878&amp;ref=ts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tint val="80000"/>
                <a:satMod val="300000"/>
                <a:lumMod val="0"/>
                <a:lumOff val="100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-6501493" y="-9798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2500" b="1" baseline="0" dirty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3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1800" b="1" dirty="0">
              <a:latin typeface="Trebuchet MS" pitchFamily="34" charset="0"/>
            </a:endParaRPr>
          </a:p>
          <a:p>
            <a:pPr defTabSz="3765639"/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2007 template produces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a 36”x60” professional  poster</a:t>
            </a:r>
            <a:r>
              <a:rPr lang="en-US" sz="1800">
                <a:latin typeface="Trebuchet MS" pitchFamily="34" charset="0"/>
              </a:rPr>
              <a:t>. You</a:t>
            </a:r>
            <a:r>
              <a:rPr lang="en-US" sz="1800" baseline="0">
                <a:latin typeface="Trebuchet MS" pitchFamily="34" charset="0"/>
              </a:rPr>
              <a:t> can u</a:t>
            </a:r>
            <a:r>
              <a:rPr lang="en-US" sz="1800">
                <a:latin typeface="Trebuchet MS" pitchFamily="34" charset="0"/>
              </a:rPr>
              <a:t>se</a:t>
            </a:r>
            <a:r>
              <a:rPr lang="en-US" sz="1800" baseline="0">
                <a:latin typeface="Trebuchet MS" pitchFamily="34" charset="0"/>
              </a:rPr>
              <a:t> it to create your research poster and </a:t>
            </a:r>
            <a:r>
              <a:rPr lang="en-US" sz="1800">
                <a:latin typeface="Trebuchet MS" pitchFamily="34" charset="0"/>
              </a:rPr>
              <a:t>save valuable time placing titles, subtitles,</a:t>
            </a:r>
            <a:r>
              <a:rPr lang="en-US" sz="1800" baseline="0">
                <a:latin typeface="Trebuchet MS" pitchFamily="34" charset="0"/>
              </a:rPr>
              <a:t> text, and graphics</a:t>
            </a:r>
            <a:r>
              <a:rPr lang="en-US" sz="1800">
                <a:latin typeface="Trebuchet MS" pitchFamily="34" charset="0"/>
              </a:rPr>
              <a:t>. </a:t>
            </a:r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We provide a series of online tutorials that will guide you through the poster design process and answer your poster production questions. 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To view our template tutorials, go online to </a:t>
            </a: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PosterPresentations.com </a:t>
            </a:r>
            <a:r>
              <a:rPr lang="en-US" sz="1800" dirty="0">
                <a:latin typeface="Trebuchet MS" pitchFamily="34" charset="0"/>
              </a:rPr>
              <a:t>and click on </a:t>
            </a: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HELP DESK.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When</a:t>
            </a:r>
            <a:r>
              <a:rPr lang="en-US" sz="1800" baseline="0" dirty="0">
                <a:latin typeface="Trebuchet MS" pitchFamily="34" charset="0"/>
              </a:rPr>
              <a:t> you are ready to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baseline="0" dirty="0">
                <a:latin typeface="Trebuchet MS" pitchFamily="34" charset="0"/>
              </a:rPr>
              <a:t> print your poster</a:t>
            </a:r>
            <a:r>
              <a:rPr lang="en-US" sz="1800" dirty="0">
                <a:latin typeface="Trebuchet MS" pitchFamily="34" charset="0"/>
              </a:rPr>
              <a:t>,</a:t>
            </a:r>
            <a:r>
              <a:rPr lang="en-US" sz="1800" baseline="0" dirty="0">
                <a:latin typeface="Trebuchet MS" pitchFamily="34" charset="0"/>
              </a:rPr>
              <a:t> go online to</a:t>
            </a:r>
            <a:r>
              <a:rPr lang="en-US" sz="2000" baseline="0" dirty="0">
                <a:latin typeface="Trebuchet MS" pitchFamily="34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.</a:t>
            </a:r>
            <a:br>
              <a:rPr lang="en-US" sz="1800" dirty="0">
                <a:latin typeface="Trebuchet MS" pitchFamily="34" charset="0"/>
              </a:rPr>
            </a:br>
            <a:endParaRPr lang="en-US" sz="1800" dirty="0">
              <a:latin typeface="Trebuchet MS" pitchFamily="34" charset="0"/>
            </a:endParaRPr>
          </a:p>
          <a:p>
            <a:pPr algn="l" defTabSz="3765639"/>
            <a:r>
              <a:rPr lang="en-US" sz="1800" b="1" dirty="0">
                <a:solidFill>
                  <a:schemeClr val="bg1"/>
                </a:solidFill>
                <a:latin typeface="Trebuchet MS" pitchFamily="34" charset="0"/>
              </a:rPr>
              <a:t>Need</a:t>
            </a:r>
            <a:r>
              <a:rPr lang="en-US" sz="1800" b="1" baseline="0" dirty="0">
                <a:solidFill>
                  <a:schemeClr val="bg1"/>
                </a:solidFill>
                <a:latin typeface="Trebuchet MS" pitchFamily="34" charset="0"/>
              </a:rPr>
              <a:t> Assistance?  </a:t>
            </a:r>
            <a:r>
              <a:rPr lang="en-US" sz="2400" b="1" baseline="0" dirty="0">
                <a:solidFill>
                  <a:srgbClr val="FFFF00"/>
                </a:solidFill>
                <a:latin typeface="Trebuchet MS" pitchFamily="34" charset="0"/>
              </a:rPr>
              <a:t>Call  us at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2508125"/>
            <a:r>
              <a:rPr lang="en-US" sz="1800" dirty="0">
                <a:latin typeface="Trebuchet MS" pitchFamily="34" charset="0"/>
              </a:rPr>
              <a:t> </a:t>
            </a:r>
            <a:endParaRPr lang="en-US" sz="23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2500" b="1" dirty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latin typeface="Trebuchet MS" pitchFamily="34" charset="0"/>
              </a:rPr>
              <a:t>To</a:t>
            </a:r>
            <a:r>
              <a:rPr lang="en-US" sz="1800" baseline="0" dirty="0">
                <a:latin typeface="Trebuchet MS" pitchFamily="34" charset="0"/>
              </a:rPr>
              <a:t> add text, c</a:t>
            </a:r>
            <a:r>
              <a:rPr lang="en-US" sz="1800" dirty="0">
                <a:latin typeface="Trebuchet MS" pitchFamily="34" charset="0"/>
              </a:rPr>
              <a:t>lick inside</a:t>
            </a:r>
            <a:r>
              <a:rPr lang="en-US" sz="1800" baseline="0" dirty="0">
                <a:latin typeface="Trebuchet MS" pitchFamily="34" charset="0"/>
              </a:rPr>
              <a:t> a placeholder on the poster and type or paste your text.  To move a placeholder, click it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(to select it).  Place your cursor on its frame, and your cursor will change to this symbol       .  Click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and drag it to a new location where you can resize it. </a:t>
            </a:r>
          </a:p>
          <a:p>
            <a:pPr defTabSz="3765639"/>
            <a:endParaRPr lang="en-US" sz="1800" dirty="0">
              <a:latin typeface="Trebuchet MS" pitchFamily="34" charset="0"/>
            </a:endParaRPr>
          </a:p>
          <a:p>
            <a:pPr defTabSz="376563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765639"/>
            <a:r>
              <a:rPr lang="en-US" sz="1800" baseline="0" dirty="0">
                <a:latin typeface="Trebuchet MS" pitchFamily="34" charset="0"/>
              </a:rPr>
              <a:t>Click and drag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27432000" cy="24003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</a:schemeClr>
              </a:gs>
              <a:gs pos="0">
                <a:srgbClr val="C99700"/>
              </a:gs>
              <a:gs pos="73000">
                <a:schemeClr val="bg1">
                  <a:lumMod val="0"/>
                  <a:lumOff val="100000"/>
                </a:schemeClr>
              </a:gs>
            </a:gsLst>
            <a:lin ang="5400000" scaled="1"/>
            <a:tileRect/>
          </a:gra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 lvl="0"/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918370" y="1615694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576461" y="2649220"/>
            <a:ext cx="6286500" cy="13373100"/>
          </a:xfrm>
          <a:prstGeom prst="roundRect">
            <a:avLst>
              <a:gd name="adj" fmla="val 3980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7638828" y="0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2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defTabSz="3134780">
              <a:lnSpc>
                <a:spcPts val="2100"/>
              </a:lnSpc>
            </a:pPr>
            <a:endParaRPr lang="en-US" sz="180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1800" baseline="0" dirty="0">
                <a:latin typeface="Trebuchet MS" pitchFamily="34" charset="0"/>
              </a:rPr>
            </a:br>
            <a:r>
              <a:rPr lang="en-US" sz="1800" baseline="0" dirty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r>
              <a:rPr lang="en-US" sz="2400" b="1" baseline="0">
                <a:solidFill>
                  <a:schemeClr val="bg1"/>
                </a:solidFill>
                <a:latin typeface="Trebuchet MS" pitchFamily="34" charset="0"/>
              </a:rPr>
              <a:t>Template 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FAQs</a:t>
            </a:r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Go to the </a:t>
            </a:r>
            <a:r>
              <a:rPr lang="en-US" sz="1800" baseline="0" dirty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1800" baseline="0" dirty="0">
                <a:latin typeface="Trebuchet MS" pitchFamily="34" charset="0"/>
              </a:rPr>
            </a:br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This template has four </a:t>
            </a:r>
            <a:r>
              <a:rPr lang="en-US" sz="1800" baseline="0" dirty="0">
                <a:latin typeface="Trebuchet MS" pitchFamily="34" charset="0"/>
              </a:rPr>
              <a:t>different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column layouts.  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your mouse on the background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and click on LAYOUT to see the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 layout options.  The columns in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the provided layouts are fixed and cannot be moved but advanced users can modify any layout by going to VIEW and then SLIDE MASTER.</a:t>
            </a: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TEXT: </a:t>
            </a:r>
            <a:r>
              <a:rPr lang="en-US" sz="1800" baseline="0" dirty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PHOTOS: </a:t>
            </a:r>
            <a:r>
              <a:rPr lang="en-US" sz="1800" baseline="0" dirty="0">
                <a:latin typeface="Trebuchet MS" pitchFamily="34" charset="0"/>
              </a:rPr>
              <a:t>Drag in a picture placeholder, size it </a:t>
            </a:r>
            <a:r>
              <a:rPr lang="en-US" sz="1800" u="sng" baseline="0" dirty="0">
                <a:latin typeface="Trebuchet MS" pitchFamily="34" charset="0"/>
              </a:rPr>
              <a:t>first</a:t>
            </a:r>
            <a:r>
              <a:rPr lang="en-US" sz="1800" baseline="0" dirty="0">
                <a:latin typeface="Trebuchet MS" pitchFamily="34" charset="0"/>
              </a:rPr>
              <a:t>, click in it and insert a photo from the menu.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TABLES: </a:t>
            </a:r>
            <a:r>
              <a:rPr lang="en-US" sz="1800" baseline="0" dirty="0">
                <a:latin typeface="Trebuchet MS" pitchFamily="34" charset="0"/>
              </a:rPr>
              <a:t>You can copy and paste a table from an external document onto this poster template. To adjust the way the text fits within the cells of a table that has been pasted,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on the table, click FORMAT SHAPE  then click on TEXT BOX and change the INTERNAL MARGIN values to 0.25.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To change the color scheme of this template go to the DESIGN menu and click on COLORS. You can choose from the provided color combinations or create your own.</a:t>
            </a:r>
          </a:p>
          <a:p>
            <a:pPr defTabSz="3134780"/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dirty="0"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2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-6481554" y="11860087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07318" y="6276070"/>
            <a:ext cx="2438880" cy="125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432958" y="7952471"/>
            <a:ext cx="369094" cy="219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44" name="TextBox 43"/>
          <p:cNvSpPr txBox="1"/>
          <p:nvPr/>
        </p:nvSpPr>
        <p:spPr>
          <a:xfrm>
            <a:off x="27877004" y="15329052"/>
            <a:ext cx="5725179" cy="976088"/>
          </a:xfrm>
          <a:prstGeom prst="rect">
            <a:avLst/>
          </a:prstGeom>
          <a:noFill/>
        </p:spPr>
        <p:txBody>
          <a:bodyPr wrap="square" lIns="52249" tIns="26124" rIns="52249" bIns="26124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2000" dirty="0">
                <a:solidFill>
                  <a:schemeClr val="bg1"/>
                </a:solidFill>
              </a:rPr>
              <a:t>© 2013 PosterPresentations.com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    </a:t>
            </a:r>
            <a:r>
              <a:rPr lang="en-US" sz="1800" dirty="0">
                <a:solidFill>
                  <a:schemeClr val="bg1"/>
                </a:solidFill>
              </a:rPr>
              <a:t>2117 Fourth Street ,</a:t>
            </a:r>
            <a:r>
              <a:rPr lang="en-US" sz="1800" baseline="0" dirty="0">
                <a:solidFill>
                  <a:schemeClr val="bg1"/>
                </a:solidFill>
              </a:rPr>
              <a:t> Unit C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Berkeley  CA  94710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</a:t>
            </a:r>
            <a:r>
              <a:rPr lang="en-US" sz="1800" b="1" baseline="0" dirty="0">
                <a:solidFill>
                  <a:srgbClr val="FFFF00"/>
                </a:solidFill>
              </a:rPr>
              <a:t>posterpresenter@gmail.com</a:t>
            </a:r>
            <a:endParaRPr lang="en-US" sz="2000" b="1" dirty="0">
              <a:solidFill>
                <a:srgbClr val="FFFF00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-6223790" y="15575235"/>
            <a:ext cx="5771525" cy="644181"/>
            <a:chOff x="44242388" y="28054064"/>
            <a:chExt cx="9771400" cy="1090621"/>
          </a:xfrm>
        </p:grpSpPr>
        <p:sp>
          <p:nvSpPr>
            <p:cNvPr id="28" name="Rounded Rectangle 27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33" name="Picture 32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5" name="TextBox 32"/>
            <p:cNvSpPr txBox="1"/>
            <p:nvPr userDrawn="1"/>
          </p:nvSpPr>
          <p:spPr>
            <a:xfrm>
              <a:off x="45342599" y="28154099"/>
              <a:ext cx="8671189" cy="885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400" baseline="0" dirty="0" err="1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400" u="sng" baseline="0" dirty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14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1" name="Straight Connector 40"/>
          <p:cNvCxnSpPr/>
          <p:nvPr/>
        </p:nvCxnSpPr>
        <p:spPr>
          <a:xfrm>
            <a:off x="27638828" y="2544196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7638828" y="15144750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-6472918" y="5874672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-6491524" y="10199648"/>
            <a:ext cx="6261600" cy="388620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079" y="615971"/>
            <a:ext cx="2761491" cy="1261874"/>
          </a:xfrm>
          <a:prstGeom prst="rect">
            <a:avLst/>
          </a:prstGeom>
        </p:spPr>
      </p:pic>
      <p:sp>
        <p:nvSpPr>
          <p:cNvPr id="37" name="Rectangle 33"/>
          <p:cNvSpPr>
            <a:spLocks noChangeArrowheads="1"/>
          </p:cNvSpPr>
          <p:nvPr userDrawn="1"/>
        </p:nvSpPr>
        <p:spPr bwMode="auto">
          <a:xfrm>
            <a:off x="7241249" y="2649220"/>
            <a:ext cx="6286500" cy="13373100"/>
          </a:xfrm>
          <a:prstGeom prst="roundRect">
            <a:avLst>
              <a:gd name="adj" fmla="val 3980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8" name="Rectangle 33"/>
          <p:cNvSpPr>
            <a:spLocks noChangeArrowheads="1"/>
          </p:cNvSpPr>
          <p:nvPr userDrawn="1"/>
        </p:nvSpPr>
        <p:spPr bwMode="auto">
          <a:xfrm>
            <a:off x="13906037" y="2649220"/>
            <a:ext cx="6286500" cy="13373100"/>
          </a:xfrm>
          <a:prstGeom prst="roundRect">
            <a:avLst>
              <a:gd name="adj" fmla="val 3980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9" name="Rectangle 33"/>
          <p:cNvSpPr>
            <a:spLocks noChangeArrowheads="1"/>
          </p:cNvSpPr>
          <p:nvPr userDrawn="1"/>
        </p:nvSpPr>
        <p:spPr bwMode="auto">
          <a:xfrm>
            <a:off x="20570825" y="2649220"/>
            <a:ext cx="6286500" cy="13373100"/>
          </a:xfrm>
          <a:prstGeom prst="roundRect">
            <a:avLst>
              <a:gd name="adj" fmla="val 3980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2507943" rtl="0" eaLnBrk="1" latinLnBrk="0" hangingPunct="1">
        <a:spcBef>
          <a:spcPct val="0"/>
        </a:spcBef>
        <a:buNone/>
        <a:defRPr sz="5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940479" indent="-940479" algn="l" defTabSz="2507943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04" indent="-783732" algn="l" defTabSz="2507943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929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8901" indent="-626986" algn="l" defTabSz="2507943" rtl="0" eaLnBrk="1" latinLnBrk="0" hangingPunct="1">
        <a:spcBef>
          <a:spcPct val="20000"/>
        </a:spcBef>
        <a:buFont typeface="Arial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2872" indent="-626986" algn="l" defTabSz="2507943" rtl="0" eaLnBrk="1" latinLnBrk="0" hangingPunct="1">
        <a:spcBef>
          <a:spcPct val="20000"/>
        </a:spcBef>
        <a:buFont typeface="Arial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6844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0815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4787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8758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3972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794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1915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5886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69858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383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7801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177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tint val="80000"/>
                <a:satMod val="300000"/>
                <a:lumMod val="0"/>
                <a:lumOff val="100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938690" y="1611630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72988" y="2628900"/>
            <a:ext cx="26286024" cy="13373100"/>
            <a:chOff x="571500" y="2628900"/>
            <a:chExt cx="26286024" cy="13373100"/>
          </a:xfrm>
        </p:grpSpPr>
        <p:sp>
          <p:nvSpPr>
            <p:cNvPr id="8" name="Rectangle 33"/>
            <p:cNvSpPr>
              <a:spLocks noChangeArrowheads="1"/>
            </p:cNvSpPr>
            <p:nvPr/>
          </p:nvSpPr>
          <p:spPr bwMode="auto">
            <a:xfrm>
              <a:off x="571500" y="2628900"/>
              <a:ext cx="8490857" cy="13373100"/>
            </a:xfrm>
            <a:prstGeom prst="roundRect">
              <a:avLst>
                <a:gd name="adj" fmla="val 2983"/>
              </a:avLst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52249" tIns="26124" rIns="52249" bIns="26124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" name="Rectangle 33"/>
            <p:cNvSpPr>
              <a:spLocks noChangeArrowheads="1"/>
            </p:cNvSpPr>
            <p:nvPr userDrawn="1"/>
          </p:nvSpPr>
          <p:spPr bwMode="auto">
            <a:xfrm>
              <a:off x="9469084" y="2628900"/>
              <a:ext cx="8490857" cy="13373100"/>
            </a:xfrm>
            <a:prstGeom prst="roundRect">
              <a:avLst>
                <a:gd name="adj" fmla="val 2983"/>
              </a:avLst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52249" tIns="26124" rIns="52249" bIns="26124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2" name="Rectangle 33"/>
            <p:cNvSpPr>
              <a:spLocks noChangeArrowheads="1"/>
            </p:cNvSpPr>
            <p:nvPr userDrawn="1"/>
          </p:nvSpPr>
          <p:spPr bwMode="auto">
            <a:xfrm>
              <a:off x="18366667" y="2628900"/>
              <a:ext cx="8490857" cy="13373100"/>
            </a:xfrm>
            <a:prstGeom prst="roundRect">
              <a:avLst>
                <a:gd name="adj" fmla="val 2983"/>
              </a:avLst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lIns="52249" tIns="26124" rIns="52249" bIns="26124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-6501493" y="-9798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2500" b="1" baseline="0" dirty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3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1800" b="1" dirty="0">
              <a:latin typeface="Trebuchet MS" pitchFamily="34" charset="0"/>
            </a:endParaRPr>
          </a:p>
          <a:p>
            <a:pPr defTabSz="3765639"/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2007 template produces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a 36”x60” professional  poster</a:t>
            </a:r>
            <a:r>
              <a:rPr lang="en-US" sz="1800">
                <a:latin typeface="Trebuchet MS" pitchFamily="34" charset="0"/>
              </a:rPr>
              <a:t>. You</a:t>
            </a:r>
            <a:r>
              <a:rPr lang="en-US" sz="1800" baseline="0">
                <a:latin typeface="Trebuchet MS" pitchFamily="34" charset="0"/>
              </a:rPr>
              <a:t> can u</a:t>
            </a:r>
            <a:r>
              <a:rPr lang="en-US" sz="1800">
                <a:latin typeface="Trebuchet MS" pitchFamily="34" charset="0"/>
              </a:rPr>
              <a:t>se</a:t>
            </a:r>
            <a:r>
              <a:rPr lang="en-US" sz="1800" baseline="0">
                <a:latin typeface="Trebuchet MS" pitchFamily="34" charset="0"/>
              </a:rPr>
              <a:t> it to create your research poster and </a:t>
            </a:r>
            <a:r>
              <a:rPr lang="en-US" sz="1800">
                <a:latin typeface="Trebuchet MS" pitchFamily="34" charset="0"/>
              </a:rPr>
              <a:t>save valuable time placing titles, subtitles,</a:t>
            </a:r>
            <a:r>
              <a:rPr lang="en-US" sz="1800" baseline="0">
                <a:latin typeface="Trebuchet MS" pitchFamily="34" charset="0"/>
              </a:rPr>
              <a:t> text, and graphics</a:t>
            </a:r>
            <a:r>
              <a:rPr lang="en-US" sz="1800">
                <a:latin typeface="Trebuchet MS" pitchFamily="34" charset="0"/>
              </a:rPr>
              <a:t>. </a:t>
            </a:r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We provide a series of online tutorials that will guide you through the poster design process and answer your poster production questions. 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To view our template tutorials, go online to </a:t>
            </a: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PosterPresentations.com </a:t>
            </a:r>
            <a:r>
              <a:rPr lang="en-US" sz="1800" dirty="0">
                <a:latin typeface="Trebuchet MS" pitchFamily="34" charset="0"/>
              </a:rPr>
              <a:t>and click on </a:t>
            </a: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HELP DESK.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When</a:t>
            </a:r>
            <a:r>
              <a:rPr lang="en-US" sz="1800" baseline="0" dirty="0">
                <a:latin typeface="Trebuchet MS" pitchFamily="34" charset="0"/>
              </a:rPr>
              <a:t> you are ready to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baseline="0" dirty="0">
                <a:latin typeface="Trebuchet MS" pitchFamily="34" charset="0"/>
              </a:rPr>
              <a:t> print your poster</a:t>
            </a:r>
            <a:r>
              <a:rPr lang="en-US" sz="1800" dirty="0">
                <a:latin typeface="Trebuchet MS" pitchFamily="34" charset="0"/>
              </a:rPr>
              <a:t>,</a:t>
            </a:r>
            <a:r>
              <a:rPr lang="en-US" sz="1800" baseline="0" dirty="0">
                <a:latin typeface="Trebuchet MS" pitchFamily="34" charset="0"/>
              </a:rPr>
              <a:t> go online to</a:t>
            </a:r>
            <a:r>
              <a:rPr lang="en-US" sz="2000" baseline="0" dirty="0">
                <a:latin typeface="Trebuchet MS" pitchFamily="34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.</a:t>
            </a:r>
            <a:br>
              <a:rPr lang="en-US" sz="1800" dirty="0">
                <a:latin typeface="Trebuchet MS" pitchFamily="34" charset="0"/>
              </a:rPr>
            </a:br>
            <a:endParaRPr lang="en-US" sz="1800" dirty="0">
              <a:latin typeface="Trebuchet MS" pitchFamily="34" charset="0"/>
            </a:endParaRPr>
          </a:p>
          <a:p>
            <a:pPr algn="l" defTabSz="3765639"/>
            <a:r>
              <a:rPr lang="en-US" sz="1800" b="1" dirty="0">
                <a:solidFill>
                  <a:schemeClr val="bg1"/>
                </a:solidFill>
                <a:latin typeface="Trebuchet MS" pitchFamily="34" charset="0"/>
              </a:rPr>
              <a:t>Need</a:t>
            </a:r>
            <a:r>
              <a:rPr lang="en-US" sz="1800" b="1" baseline="0" dirty="0">
                <a:solidFill>
                  <a:schemeClr val="bg1"/>
                </a:solidFill>
                <a:latin typeface="Trebuchet MS" pitchFamily="34" charset="0"/>
              </a:rPr>
              <a:t> Assistance?  </a:t>
            </a:r>
            <a:r>
              <a:rPr lang="en-US" sz="2400" b="1" baseline="0" dirty="0">
                <a:solidFill>
                  <a:srgbClr val="FFFF00"/>
                </a:solidFill>
                <a:latin typeface="Trebuchet MS" pitchFamily="34" charset="0"/>
              </a:rPr>
              <a:t>Call  us at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2508125"/>
            <a:r>
              <a:rPr lang="en-US" sz="1800" dirty="0">
                <a:latin typeface="Trebuchet MS" pitchFamily="34" charset="0"/>
              </a:rPr>
              <a:t> </a:t>
            </a:r>
            <a:endParaRPr lang="en-US" sz="23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2500" b="1" dirty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latin typeface="Trebuchet MS" pitchFamily="34" charset="0"/>
              </a:rPr>
              <a:t>To</a:t>
            </a:r>
            <a:r>
              <a:rPr lang="en-US" sz="1800" baseline="0" dirty="0">
                <a:latin typeface="Trebuchet MS" pitchFamily="34" charset="0"/>
              </a:rPr>
              <a:t> add text, c</a:t>
            </a:r>
            <a:r>
              <a:rPr lang="en-US" sz="1800" dirty="0">
                <a:latin typeface="Trebuchet MS" pitchFamily="34" charset="0"/>
              </a:rPr>
              <a:t>lick inside</a:t>
            </a:r>
            <a:r>
              <a:rPr lang="en-US" sz="1800" baseline="0" dirty="0">
                <a:latin typeface="Trebuchet MS" pitchFamily="34" charset="0"/>
              </a:rPr>
              <a:t> a placeholder on the poster and type or paste your text.  To move a placeholder, click it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(to select it).  Place your cursor on its frame, and your cursor will change to this symbol       .  Click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and drag it to a new location where you can resize it. </a:t>
            </a:r>
          </a:p>
          <a:p>
            <a:pPr defTabSz="3765639"/>
            <a:endParaRPr lang="en-US" sz="1800" dirty="0">
              <a:latin typeface="Trebuchet MS" pitchFamily="34" charset="0"/>
            </a:endParaRPr>
          </a:p>
          <a:p>
            <a:pPr defTabSz="376563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765639"/>
            <a:r>
              <a:rPr lang="en-US" sz="1800" baseline="0" dirty="0">
                <a:latin typeface="Trebuchet MS" pitchFamily="34" charset="0"/>
              </a:rPr>
              <a:t>Click and drag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-6481554" y="11860087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432958" y="7952471"/>
            <a:ext cx="369094" cy="219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grpSp>
        <p:nvGrpSpPr>
          <p:cNvPr id="38" name="Group 37"/>
          <p:cNvGrpSpPr/>
          <p:nvPr/>
        </p:nvGrpSpPr>
        <p:grpSpPr>
          <a:xfrm>
            <a:off x="-6223790" y="15575235"/>
            <a:ext cx="5771525" cy="644181"/>
            <a:chOff x="44242388" y="28054064"/>
            <a:chExt cx="9771400" cy="1090621"/>
          </a:xfrm>
        </p:grpSpPr>
        <p:sp>
          <p:nvSpPr>
            <p:cNvPr id="40" name="Rounded Rectangle 39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41" name="Picture 40" descr="http://t2.gstatic.com/images?q=tbn:ANd9GcR4APHC6TT9w54M2zn_pvCiBxUNcspYPoVxirLRphBoJabfSvu7zw">
              <a:hlinkClick r:id="rId4"/>
            </p:cNvPr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42" name="TextBox 32"/>
            <p:cNvSpPr txBox="1"/>
            <p:nvPr userDrawn="1"/>
          </p:nvSpPr>
          <p:spPr>
            <a:xfrm>
              <a:off x="45342599" y="28154099"/>
              <a:ext cx="8671189" cy="885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400" baseline="0" dirty="0" err="1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400" u="sng" baseline="0" dirty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14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4" name="Straight Connector 43"/>
          <p:cNvCxnSpPr/>
          <p:nvPr/>
        </p:nvCxnSpPr>
        <p:spPr>
          <a:xfrm>
            <a:off x="-6472918" y="5874672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-6491524" y="10199648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27638828" y="0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2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defTabSz="3134780">
              <a:lnSpc>
                <a:spcPts val="2100"/>
              </a:lnSpc>
            </a:pPr>
            <a:endParaRPr lang="en-US" sz="180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1800" baseline="0" dirty="0">
                <a:latin typeface="Trebuchet MS" pitchFamily="34" charset="0"/>
              </a:rPr>
            </a:br>
            <a:r>
              <a:rPr lang="en-US" sz="1800" baseline="0" dirty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r>
              <a:rPr lang="en-US" sz="2400" b="1" baseline="0">
                <a:solidFill>
                  <a:schemeClr val="bg1"/>
                </a:solidFill>
                <a:latin typeface="Trebuchet MS" pitchFamily="34" charset="0"/>
              </a:rPr>
              <a:t>Template 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FAQs</a:t>
            </a:r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Go to the </a:t>
            </a:r>
            <a:r>
              <a:rPr lang="en-US" sz="1800" baseline="0" dirty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1800" baseline="0" dirty="0">
                <a:latin typeface="Trebuchet MS" pitchFamily="34" charset="0"/>
              </a:rPr>
            </a:br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This template has four </a:t>
            </a:r>
            <a:r>
              <a:rPr lang="en-US" sz="1800" baseline="0" dirty="0">
                <a:latin typeface="Trebuchet MS" pitchFamily="34" charset="0"/>
              </a:rPr>
              <a:t>different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column layouts.  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your mouse on the background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and click on LAYOUT to see the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 layout options.  The columns in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the provided layouts are fixed and cannot be moved but advanced users can modify any layout by going to VIEW and then SLIDE MASTER.</a:t>
            </a: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TEXT: </a:t>
            </a:r>
            <a:r>
              <a:rPr lang="en-US" sz="1800" baseline="0" dirty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PHOTOS: </a:t>
            </a:r>
            <a:r>
              <a:rPr lang="en-US" sz="1800" baseline="0" dirty="0">
                <a:latin typeface="Trebuchet MS" pitchFamily="34" charset="0"/>
              </a:rPr>
              <a:t>Drag in a picture placeholder, size it </a:t>
            </a:r>
            <a:r>
              <a:rPr lang="en-US" sz="1800" u="sng" baseline="0" dirty="0">
                <a:latin typeface="Trebuchet MS" pitchFamily="34" charset="0"/>
              </a:rPr>
              <a:t>first</a:t>
            </a:r>
            <a:r>
              <a:rPr lang="en-US" sz="1800" baseline="0" dirty="0">
                <a:latin typeface="Trebuchet MS" pitchFamily="34" charset="0"/>
              </a:rPr>
              <a:t>, click in it and insert a photo from the menu.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TABLES: </a:t>
            </a:r>
            <a:r>
              <a:rPr lang="en-US" sz="1800" baseline="0" dirty="0">
                <a:latin typeface="Trebuchet MS" pitchFamily="34" charset="0"/>
              </a:rPr>
              <a:t>You can copy and paste a table from an external document onto this poster template. To adjust the way the text fits within the cells of a table that has been pasted,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on the table, click FORMAT SHAPE  then click on TEXT BOX and change the INTERNAL MARGIN values to 0.25.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To change the color scheme of this template go to the DESIGN menu and click on COLORS. You can choose from the provided color combinations or create your own.</a:t>
            </a:r>
          </a:p>
          <a:p>
            <a:pPr defTabSz="3134780"/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dirty="0"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2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800" b="1" dirty="0">
              <a:latin typeface="Trebuchet MS" pitchFamily="34" charset="0"/>
            </a:endParaRPr>
          </a:p>
        </p:txBody>
      </p:sp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07318" y="6276070"/>
            <a:ext cx="2438880" cy="125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" name="TextBox 47"/>
          <p:cNvSpPr txBox="1"/>
          <p:nvPr/>
        </p:nvSpPr>
        <p:spPr>
          <a:xfrm>
            <a:off x="27877004" y="15329052"/>
            <a:ext cx="5725179" cy="976088"/>
          </a:xfrm>
          <a:prstGeom prst="rect">
            <a:avLst/>
          </a:prstGeom>
          <a:noFill/>
        </p:spPr>
        <p:txBody>
          <a:bodyPr wrap="square" lIns="52249" tIns="26124" rIns="52249" bIns="26124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2000" dirty="0">
                <a:solidFill>
                  <a:schemeClr val="bg1"/>
                </a:solidFill>
              </a:rPr>
              <a:t>© 2013 PosterPresentations.com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    </a:t>
            </a:r>
            <a:r>
              <a:rPr lang="en-US" sz="1800" dirty="0">
                <a:solidFill>
                  <a:schemeClr val="bg1"/>
                </a:solidFill>
              </a:rPr>
              <a:t>2117 Fourth Street ,</a:t>
            </a:r>
            <a:r>
              <a:rPr lang="en-US" sz="1800" baseline="0" dirty="0">
                <a:solidFill>
                  <a:schemeClr val="bg1"/>
                </a:solidFill>
              </a:rPr>
              <a:t> Unit C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Berkeley  CA  94710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</a:t>
            </a:r>
            <a:r>
              <a:rPr lang="en-US" sz="1800" b="1" baseline="0" dirty="0">
                <a:solidFill>
                  <a:srgbClr val="FFFF00"/>
                </a:solidFill>
              </a:rPr>
              <a:t>posterpresenter@gmail.com</a:t>
            </a:r>
            <a:endParaRPr lang="en-US" sz="2000" b="1" dirty="0">
              <a:solidFill>
                <a:srgbClr val="FFFF00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27638828" y="2544196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7638828" y="15144750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36"/>
          <p:cNvSpPr>
            <a:spLocks noChangeArrowheads="1"/>
          </p:cNvSpPr>
          <p:nvPr/>
        </p:nvSpPr>
        <p:spPr bwMode="auto">
          <a:xfrm>
            <a:off x="0" y="0"/>
            <a:ext cx="27432000" cy="24003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</a:schemeClr>
              </a:gs>
              <a:gs pos="0">
                <a:srgbClr val="C99700"/>
              </a:gs>
              <a:gs pos="73000">
                <a:schemeClr val="bg1">
                  <a:lumMod val="0"/>
                  <a:lumOff val="100000"/>
                </a:schemeClr>
              </a:gs>
            </a:gsLst>
            <a:lin ang="5400000" scaled="1"/>
            <a:tileRect/>
          </a:gra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 lvl="0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1" y="615971"/>
            <a:ext cx="2761491" cy="1261874"/>
          </a:xfrm>
          <a:prstGeom prst="rect">
            <a:avLst/>
          </a:prstGeom>
        </p:spPr>
      </p:pic>
      <p:sp>
        <p:nvSpPr>
          <p:cNvPr id="27" name="Text Box 14"/>
          <p:cNvSpPr txBox="1">
            <a:spLocks noChangeArrowheads="1"/>
          </p:cNvSpPr>
          <p:nvPr userDrawn="1"/>
        </p:nvSpPr>
        <p:spPr bwMode="auto">
          <a:xfrm>
            <a:off x="918370" y="1615694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www.PosterPresentations.com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ctr" defTabSz="2507943" rtl="0" eaLnBrk="1" latinLnBrk="0" hangingPunct="1">
        <a:spcBef>
          <a:spcPct val="0"/>
        </a:spcBef>
        <a:buNone/>
        <a:defRPr sz="5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940479" indent="-940479" algn="l" defTabSz="2507943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04" indent="-783732" algn="l" defTabSz="2507943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929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8901" indent="-626986" algn="l" defTabSz="2507943" rtl="0" eaLnBrk="1" latinLnBrk="0" hangingPunct="1">
        <a:spcBef>
          <a:spcPct val="20000"/>
        </a:spcBef>
        <a:buFont typeface="Arial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2872" indent="-626986" algn="l" defTabSz="2507943" rtl="0" eaLnBrk="1" latinLnBrk="0" hangingPunct="1">
        <a:spcBef>
          <a:spcPct val="20000"/>
        </a:spcBef>
        <a:buFont typeface="Arial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6844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0815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4787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8758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3972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794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1915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5886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69858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383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7801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177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tint val="80000"/>
                <a:satMod val="300000"/>
                <a:lumMod val="0"/>
                <a:lumOff val="100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571500" y="2628900"/>
            <a:ext cx="6286500" cy="13373100"/>
          </a:xfrm>
          <a:prstGeom prst="roundRect">
            <a:avLst>
              <a:gd name="adj" fmla="val 4310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98050" y="1611630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1" name="Rectangle 33"/>
          <p:cNvSpPr>
            <a:spLocks noChangeArrowheads="1"/>
          </p:cNvSpPr>
          <p:nvPr/>
        </p:nvSpPr>
        <p:spPr bwMode="auto">
          <a:xfrm>
            <a:off x="7209790" y="2628900"/>
            <a:ext cx="13012420" cy="13373100"/>
          </a:xfrm>
          <a:prstGeom prst="roundRect">
            <a:avLst>
              <a:gd name="adj" fmla="val 2271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2" name="Rectangle 33"/>
          <p:cNvSpPr>
            <a:spLocks noChangeArrowheads="1"/>
          </p:cNvSpPr>
          <p:nvPr/>
        </p:nvSpPr>
        <p:spPr bwMode="auto">
          <a:xfrm>
            <a:off x="20574000" y="2628900"/>
            <a:ext cx="6286500" cy="13373100"/>
          </a:xfrm>
          <a:prstGeom prst="roundRect">
            <a:avLst>
              <a:gd name="adj" fmla="val 4641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-6501493" y="-9798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2500" b="1" baseline="0" dirty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23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1800" b="1" dirty="0">
              <a:latin typeface="Trebuchet MS" pitchFamily="34" charset="0"/>
            </a:endParaRPr>
          </a:p>
          <a:p>
            <a:pPr defTabSz="3765639"/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2007 template produces</a:t>
            </a:r>
            <a:r>
              <a:rPr lang="en-US" sz="1800" baseline="0" dirty="0">
                <a:latin typeface="Trebuchet MS" pitchFamily="34" charset="0"/>
              </a:rPr>
              <a:t> </a:t>
            </a:r>
            <a:r>
              <a:rPr lang="en-US" sz="1800" dirty="0">
                <a:latin typeface="Trebuchet MS" pitchFamily="34" charset="0"/>
              </a:rPr>
              <a:t>a 36”x60” professional  poster</a:t>
            </a:r>
            <a:r>
              <a:rPr lang="en-US" sz="1800">
                <a:latin typeface="Trebuchet MS" pitchFamily="34" charset="0"/>
              </a:rPr>
              <a:t>. You</a:t>
            </a:r>
            <a:r>
              <a:rPr lang="en-US" sz="1800" baseline="0">
                <a:latin typeface="Trebuchet MS" pitchFamily="34" charset="0"/>
              </a:rPr>
              <a:t> can u</a:t>
            </a:r>
            <a:r>
              <a:rPr lang="en-US" sz="1800">
                <a:latin typeface="Trebuchet MS" pitchFamily="34" charset="0"/>
              </a:rPr>
              <a:t>se</a:t>
            </a:r>
            <a:r>
              <a:rPr lang="en-US" sz="1800" baseline="0">
                <a:latin typeface="Trebuchet MS" pitchFamily="34" charset="0"/>
              </a:rPr>
              <a:t> it to create your research poster and </a:t>
            </a:r>
            <a:r>
              <a:rPr lang="en-US" sz="1800">
                <a:latin typeface="Trebuchet MS" pitchFamily="34" charset="0"/>
              </a:rPr>
              <a:t>save valuable time placing titles, subtitles,</a:t>
            </a:r>
            <a:r>
              <a:rPr lang="en-US" sz="1800" baseline="0">
                <a:latin typeface="Trebuchet MS" pitchFamily="34" charset="0"/>
              </a:rPr>
              <a:t> text, and graphics</a:t>
            </a:r>
            <a:r>
              <a:rPr lang="en-US" sz="1800">
                <a:latin typeface="Trebuchet MS" pitchFamily="34" charset="0"/>
              </a:rPr>
              <a:t>. </a:t>
            </a:r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We provide a series of online tutorials that will guide you through the poster design process and answer your poster production questions. 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To view our template tutorials, go online to </a:t>
            </a: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PosterPresentations.com </a:t>
            </a:r>
            <a:r>
              <a:rPr lang="en-US" sz="1800" dirty="0">
                <a:latin typeface="Trebuchet MS" pitchFamily="34" charset="0"/>
              </a:rPr>
              <a:t>and click on </a:t>
            </a: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HELP DESK.</a:t>
            </a: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r>
              <a:rPr lang="en-US" sz="1800" dirty="0">
                <a:latin typeface="Trebuchet MS" pitchFamily="34" charset="0"/>
              </a:rPr>
              <a:t>When</a:t>
            </a:r>
            <a:r>
              <a:rPr lang="en-US" sz="1800" baseline="0" dirty="0">
                <a:latin typeface="Trebuchet MS" pitchFamily="34" charset="0"/>
              </a:rPr>
              <a:t> you are ready to</a:t>
            </a:r>
            <a:r>
              <a:rPr lang="en-US" sz="1800" dirty="0">
                <a:latin typeface="Trebuchet MS" pitchFamily="34" charset="0"/>
              </a:rPr>
              <a:t> </a:t>
            </a:r>
            <a:r>
              <a:rPr lang="en-US" sz="1800" baseline="0" dirty="0">
                <a:latin typeface="Trebuchet MS" pitchFamily="34" charset="0"/>
              </a:rPr>
              <a:t> print your poster</a:t>
            </a:r>
            <a:r>
              <a:rPr lang="en-US" sz="1800" dirty="0">
                <a:latin typeface="Trebuchet MS" pitchFamily="34" charset="0"/>
              </a:rPr>
              <a:t>,</a:t>
            </a:r>
            <a:r>
              <a:rPr lang="en-US" sz="1800" baseline="0" dirty="0">
                <a:latin typeface="Trebuchet MS" pitchFamily="34" charset="0"/>
              </a:rPr>
              <a:t> go online to</a:t>
            </a:r>
            <a:r>
              <a:rPr lang="en-US" sz="2000" baseline="0" dirty="0">
                <a:latin typeface="Trebuchet MS" pitchFamily="34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.</a:t>
            </a:r>
            <a:br>
              <a:rPr lang="en-US" sz="1800" dirty="0">
                <a:latin typeface="Trebuchet MS" pitchFamily="34" charset="0"/>
              </a:rPr>
            </a:br>
            <a:endParaRPr lang="en-US" sz="1800" dirty="0">
              <a:latin typeface="Trebuchet MS" pitchFamily="34" charset="0"/>
            </a:endParaRPr>
          </a:p>
          <a:p>
            <a:pPr algn="l" defTabSz="3765639"/>
            <a:r>
              <a:rPr lang="en-US" sz="1800" b="1" dirty="0">
                <a:solidFill>
                  <a:schemeClr val="bg1"/>
                </a:solidFill>
                <a:latin typeface="Trebuchet MS" pitchFamily="34" charset="0"/>
              </a:rPr>
              <a:t>Need</a:t>
            </a:r>
            <a:r>
              <a:rPr lang="en-US" sz="1800" b="1" baseline="0" dirty="0">
                <a:solidFill>
                  <a:schemeClr val="bg1"/>
                </a:solidFill>
                <a:latin typeface="Trebuchet MS" pitchFamily="34" charset="0"/>
              </a:rPr>
              <a:t> Assistance?  </a:t>
            </a:r>
            <a:r>
              <a:rPr lang="en-US" sz="2400" b="1" baseline="0" dirty="0">
                <a:solidFill>
                  <a:srgbClr val="FFFF00"/>
                </a:solidFill>
                <a:latin typeface="Trebuchet MS" pitchFamily="34" charset="0"/>
              </a:rPr>
              <a:t>Call  us at </a:t>
            </a: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2508125"/>
            <a:r>
              <a:rPr lang="en-US" sz="1800" dirty="0">
                <a:latin typeface="Trebuchet MS" pitchFamily="34" charset="0"/>
              </a:rPr>
              <a:t> </a:t>
            </a:r>
            <a:endParaRPr lang="en-US" sz="23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2500" b="1" dirty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2500" b="1" dirty="0">
              <a:solidFill>
                <a:schemeClr val="bg1"/>
              </a:solidFill>
              <a:latin typeface="Trebuchet MS" pitchFamily="34" charset="0"/>
            </a:endParaRP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marL="0" marR="0" indent="0" algn="l" defTabSz="3765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latin typeface="Trebuchet MS" pitchFamily="34" charset="0"/>
              </a:rPr>
              <a:t>To</a:t>
            </a:r>
            <a:r>
              <a:rPr lang="en-US" sz="1800" baseline="0" dirty="0">
                <a:latin typeface="Trebuchet MS" pitchFamily="34" charset="0"/>
              </a:rPr>
              <a:t> add text, c</a:t>
            </a:r>
            <a:r>
              <a:rPr lang="en-US" sz="1800" dirty="0">
                <a:latin typeface="Trebuchet MS" pitchFamily="34" charset="0"/>
              </a:rPr>
              <a:t>lick inside</a:t>
            </a:r>
            <a:r>
              <a:rPr lang="en-US" sz="1800" baseline="0" dirty="0">
                <a:latin typeface="Trebuchet MS" pitchFamily="34" charset="0"/>
              </a:rPr>
              <a:t> a placeholder on the poster and type or paste your text.  To move a placeholder, click it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(to select it).  Place your cursor on its frame, and your cursor will change to this symbol       .  Click </a:t>
            </a:r>
            <a:r>
              <a:rPr lang="en-US" sz="1800" u="sng" baseline="0" dirty="0">
                <a:latin typeface="Trebuchet MS" pitchFamily="34" charset="0"/>
              </a:rPr>
              <a:t>once</a:t>
            </a:r>
            <a:r>
              <a:rPr lang="en-US" sz="1800" baseline="0" dirty="0">
                <a:latin typeface="Trebuchet MS" pitchFamily="34" charset="0"/>
              </a:rPr>
              <a:t> and drag it to a new location where you can resize it. </a:t>
            </a:r>
          </a:p>
          <a:p>
            <a:pPr defTabSz="3765639"/>
            <a:endParaRPr lang="en-US" sz="1800" dirty="0">
              <a:latin typeface="Trebuchet MS" pitchFamily="34" charset="0"/>
            </a:endParaRPr>
          </a:p>
          <a:p>
            <a:pPr defTabSz="376563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765639"/>
            <a:r>
              <a:rPr lang="en-US" sz="1800" baseline="0" dirty="0">
                <a:latin typeface="Trebuchet MS" pitchFamily="34" charset="0"/>
              </a:rPr>
              <a:t>Click and drag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dirty="0">
              <a:latin typeface="Trebuchet MS" pitchFamily="34" charset="0"/>
            </a:endParaRPr>
          </a:p>
          <a:p>
            <a:pPr defTabSz="4389219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1800" baseline="0" dirty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defTabSz="4389219"/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-6481554" y="11860087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432958" y="7952471"/>
            <a:ext cx="369094" cy="219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grpSp>
        <p:nvGrpSpPr>
          <p:cNvPr id="29" name="Group 28"/>
          <p:cNvGrpSpPr/>
          <p:nvPr/>
        </p:nvGrpSpPr>
        <p:grpSpPr>
          <a:xfrm>
            <a:off x="-6223790" y="15575235"/>
            <a:ext cx="5771525" cy="644181"/>
            <a:chOff x="44242388" y="28054064"/>
            <a:chExt cx="9771400" cy="1090621"/>
          </a:xfrm>
        </p:grpSpPr>
        <p:sp>
          <p:nvSpPr>
            <p:cNvPr id="31" name="Rounded Rectangle 30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32" name="Picture 31" descr="http://t2.gstatic.com/images?q=tbn:ANd9GcR4APHC6TT9w54M2zn_pvCiBxUNcspYPoVxirLRphBoJabfSvu7zw">
              <a:hlinkClick r:id="rId4"/>
            </p:cNvPr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4341112" y="28126638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3" name="TextBox 32"/>
            <p:cNvSpPr txBox="1"/>
            <p:nvPr userDrawn="1"/>
          </p:nvSpPr>
          <p:spPr>
            <a:xfrm>
              <a:off x="45342599" y="28154099"/>
              <a:ext cx="8671189" cy="885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1944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388900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58335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777801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09722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1667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5361152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7555603" algn="l" defTabSz="4388900" rtl="0" eaLnBrk="1" latinLnBrk="0" hangingPunct="1">
                <a:defRPr sz="8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1400" baseline="0" dirty="0" err="1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page. </a:t>
              </a:r>
            </a:p>
            <a:p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1400" u="sng" baseline="0" dirty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1400" baseline="0" dirty="0">
                  <a:solidFill>
                    <a:schemeClr val="tx2"/>
                  </a:solidFill>
                  <a:latin typeface="Trebuchet MS" pitchFamily="34" charset="0"/>
                </a:rPr>
                <a:t> and click on the FB icon.</a:t>
              </a:r>
              <a:endParaRPr lang="en-US" sz="14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4" name="Straight Connector 43"/>
          <p:cNvCxnSpPr/>
          <p:nvPr/>
        </p:nvCxnSpPr>
        <p:spPr>
          <a:xfrm>
            <a:off x="-6472918" y="5874672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-6491524" y="10199648"/>
            <a:ext cx="6261600" cy="3886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2249" tIns="26124" rIns="52249" bIns="26124"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27638828" y="0"/>
            <a:ext cx="6281539" cy="16459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98" tIns="208995" rIns="104498" bIns="104498" rtlCol="0" anchor="t" anchorCtr="0"/>
          <a:lstStyle/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2400" b="1" dirty="0">
              <a:solidFill>
                <a:schemeClr val="bg1"/>
              </a:solidFill>
              <a:latin typeface="Trebuchet MS" pitchFamily="34" charset="0"/>
            </a:endParaRPr>
          </a:p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defTabSz="3134780">
              <a:lnSpc>
                <a:spcPts val="2100"/>
              </a:lnSpc>
            </a:pPr>
            <a:endParaRPr lang="en-US" sz="180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r>
              <a:rPr lang="en-US" sz="1800" dirty="0">
                <a:latin typeface="Trebuchet MS" pitchFamily="34" charset="0"/>
              </a:rPr>
              <a:t>This PowerPoint</a:t>
            </a:r>
            <a:r>
              <a:rPr lang="en-US" sz="1800" baseline="0" dirty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1800" baseline="0" dirty="0">
                <a:latin typeface="Trebuchet MS" pitchFamily="34" charset="0"/>
              </a:rPr>
            </a:br>
            <a:r>
              <a:rPr lang="en-US" sz="1800" baseline="0" dirty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24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r>
              <a:rPr lang="en-US" sz="2400" b="1" baseline="0">
                <a:solidFill>
                  <a:schemeClr val="bg1"/>
                </a:solidFill>
                <a:latin typeface="Trebuchet MS" pitchFamily="34" charset="0"/>
              </a:rPr>
              <a:t>Template </a:t>
            </a:r>
            <a:r>
              <a:rPr lang="en-US" sz="2400" b="1" baseline="0" dirty="0">
                <a:solidFill>
                  <a:schemeClr val="bg1"/>
                </a:solidFill>
                <a:latin typeface="Trebuchet MS" pitchFamily="34" charset="0"/>
              </a:rPr>
              <a:t>FAQs</a:t>
            </a:r>
            <a:endParaRPr lang="en-US" sz="1800" baseline="0" dirty="0">
              <a:latin typeface="Trebuchet MS" pitchFamily="34" charset="0"/>
            </a:endParaRPr>
          </a:p>
          <a:p>
            <a:pPr algn="ctr"/>
            <a:endParaRPr lang="en-US" sz="1800" b="1" dirty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Go to the </a:t>
            </a:r>
            <a:r>
              <a:rPr lang="en-US" sz="1800" baseline="0" dirty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1800" baseline="0" dirty="0">
                <a:latin typeface="Trebuchet MS" pitchFamily="34" charset="0"/>
              </a:rPr>
            </a:br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="1" baseline="0" dirty="0">
              <a:solidFill>
                <a:srgbClr val="FFFF00"/>
              </a:solidFill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2689420"/>
            <a:r>
              <a:rPr lang="en-US" sz="1800" dirty="0">
                <a:latin typeface="Trebuchet MS" pitchFamily="34" charset="0"/>
              </a:rPr>
              <a:t>This template has four </a:t>
            </a:r>
            <a:r>
              <a:rPr lang="en-US" sz="1800" baseline="0" dirty="0">
                <a:latin typeface="Trebuchet MS" pitchFamily="34" charset="0"/>
              </a:rPr>
              <a:t>different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column layouts.  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your mouse on the background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and click on LAYOUT to see the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 layout options.  The columns in 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the provided layouts are fixed and cannot be moved but advanced users can modify any layout by going to VIEW and then SLIDE MASTER.</a:t>
            </a: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marL="0" marR="0" indent="0" algn="l" defTabSz="26894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TEXT: </a:t>
            </a:r>
            <a:r>
              <a:rPr lang="en-US" sz="1800" baseline="0" dirty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PHOTOS: </a:t>
            </a:r>
            <a:r>
              <a:rPr lang="en-US" sz="1800" baseline="0" dirty="0">
                <a:latin typeface="Trebuchet MS" pitchFamily="34" charset="0"/>
              </a:rPr>
              <a:t>Drag in a picture placeholder, size it </a:t>
            </a:r>
            <a:r>
              <a:rPr lang="en-US" sz="1800" u="sng" baseline="0" dirty="0">
                <a:latin typeface="Trebuchet MS" pitchFamily="34" charset="0"/>
              </a:rPr>
              <a:t>first</a:t>
            </a:r>
            <a:r>
              <a:rPr lang="en-US" sz="1800" baseline="0" dirty="0">
                <a:latin typeface="Trebuchet MS" pitchFamily="34" charset="0"/>
              </a:rPr>
              <a:t>, click in it and insert a photo from the menu.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u="sng" baseline="0" dirty="0">
                <a:latin typeface="Trebuchet MS" pitchFamily="34" charset="0"/>
              </a:rPr>
              <a:t>TABLES: </a:t>
            </a:r>
            <a:r>
              <a:rPr lang="en-US" sz="1800" baseline="0" dirty="0">
                <a:latin typeface="Trebuchet MS" pitchFamily="34" charset="0"/>
              </a:rPr>
              <a:t>You can copy and paste a table from an external document onto this poster template. To adjust the way the text fits within the cells of a table that has been pasted, </a:t>
            </a:r>
            <a:r>
              <a:rPr lang="en-US" sz="1800" u="sng" baseline="0" dirty="0">
                <a:latin typeface="Trebuchet MS" pitchFamily="34" charset="0"/>
              </a:rPr>
              <a:t>right-click</a:t>
            </a:r>
            <a:r>
              <a:rPr lang="en-US" sz="1800" baseline="0" dirty="0">
                <a:latin typeface="Trebuchet MS" pitchFamily="34" charset="0"/>
              </a:rPr>
              <a:t> on the table, click FORMAT SHAPE  then click on TEXT BOX and change the INTERNAL MARGIN values to 0.25.</a:t>
            </a: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endParaRPr lang="en-US" sz="1800" baseline="0" dirty="0">
              <a:latin typeface="Trebuchet MS" pitchFamily="34" charset="0"/>
            </a:endParaRPr>
          </a:p>
          <a:p>
            <a:pPr defTabSz="2689420"/>
            <a:r>
              <a:rPr lang="en-US" sz="1800" b="1" baseline="0" dirty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689420"/>
            <a:r>
              <a:rPr lang="en-US" sz="1800" baseline="0" dirty="0">
                <a:latin typeface="Trebuchet MS" pitchFamily="34" charset="0"/>
              </a:rPr>
              <a:t>To change the color scheme of this template go to the DESIGN menu and click on COLORS. You can choose from the provided color combinations or create your own.</a:t>
            </a:r>
          </a:p>
          <a:p>
            <a:pPr defTabSz="3134780"/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3134780">
              <a:lnSpc>
                <a:spcPts val="2100"/>
              </a:lnSpc>
            </a:pPr>
            <a:endParaRPr lang="en-US" sz="18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aseline="0" dirty="0"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dirty="0"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200" b="1" dirty="0">
              <a:solidFill>
                <a:schemeClr val="bg1"/>
              </a:solidFill>
              <a:latin typeface="Trebuchet MS" pitchFamily="34" charset="0"/>
            </a:endParaRPr>
          </a:p>
          <a:p>
            <a:pPr defTabSz="2508125">
              <a:lnSpc>
                <a:spcPts val="2100"/>
              </a:lnSpc>
            </a:pPr>
            <a:endParaRPr lang="en-US" sz="1200" b="1" dirty="0">
              <a:solidFill>
                <a:srgbClr val="FFFF00"/>
              </a:solidFill>
              <a:latin typeface="Trebuchet MS" pitchFamily="34" charset="0"/>
            </a:endParaRPr>
          </a:p>
          <a:p>
            <a:pPr algn="ctr">
              <a:lnSpc>
                <a:spcPts val="2100"/>
              </a:lnSpc>
            </a:pPr>
            <a:endParaRPr lang="en-US" sz="1800" b="1" dirty="0">
              <a:latin typeface="Trebuchet MS" pitchFamily="34" charset="0"/>
            </a:endParaRPr>
          </a:p>
        </p:txBody>
      </p:sp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07318" y="6276070"/>
            <a:ext cx="2438880" cy="125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" name="TextBox 47"/>
          <p:cNvSpPr txBox="1"/>
          <p:nvPr/>
        </p:nvSpPr>
        <p:spPr>
          <a:xfrm>
            <a:off x="27877004" y="15329052"/>
            <a:ext cx="5725179" cy="976088"/>
          </a:xfrm>
          <a:prstGeom prst="rect">
            <a:avLst/>
          </a:prstGeom>
          <a:noFill/>
        </p:spPr>
        <p:txBody>
          <a:bodyPr wrap="square" lIns="52249" tIns="26124" rIns="52249" bIns="26124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sz="2000" dirty="0">
                <a:solidFill>
                  <a:schemeClr val="bg1"/>
                </a:solidFill>
              </a:rPr>
              <a:t>© 2013 PosterPresentations.com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    </a:t>
            </a:r>
            <a:r>
              <a:rPr lang="en-US" sz="1800" dirty="0">
                <a:solidFill>
                  <a:schemeClr val="bg1"/>
                </a:solidFill>
              </a:rPr>
              <a:t>2117 Fourth Street ,</a:t>
            </a:r>
            <a:r>
              <a:rPr lang="en-US" sz="1800" baseline="0" dirty="0">
                <a:solidFill>
                  <a:schemeClr val="bg1"/>
                </a:solidFill>
              </a:rPr>
              <a:t> Unit C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Berkeley  CA  94710</a:t>
            </a:r>
            <a:br>
              <a:rPr lang="en-US" sz="1800" baseline="0" dirty="0">
                <a:solidFill>
                  <a:schemeClr val="bg1"/>
                </a:solidFill>
              </a:rPr>
            </a:br>
            <a:r>
              <a:rPr lang="en-US" sz="1800" baseline="0" dirty="0">
                <a:solidFill>
                  <a:schemeClr val="bg1"/>
                </a:solidFill>
              </a:rPr>
              <a:t>    </a:t>
            </a:r>
            <a:r>
              <a:rPr lang="en-US" sz="1800" b="1" baseline="0" dirty="0">
                <a:solidFill>
                  <a:srgbClr val="FFFF00"/>
                </a:solidFill>
              </a:rPr>
              <a:t>posterpresenter@gmail.com</a:t>
            </a:r>
            <a:endParaRPr lang="en-US" sz="2000" b="1" dirty="0">
              <a:solidFill>
                <a:srgbClr val="FFFF00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27638828" y="2544196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7638828" y="15144750"/>
            <a:ext cx="6281539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36"/>
          <p:cNvSpPr>
            <a:spLocks noChangeArrowheads="1"/>
          </p:cNvSpPr>
          <p:nvPr/>
        </p:nvSpPr>
        <p:spPr bwMode="auto">
          <a:xfrm>
            <a:off x="0" y="0"/>
            <a:ext cx="27432000" cy="24003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</a:schemeClr>
              </a:gs>
              <a:gs pos="0">
                <a:srgbClr val="C99700"/>
              </a:gs>
              <a:gs pos="73000">
                <a:schemeClr val="bg1">
                  <a:lumMod val="0"/>
                  <a:lumOff val="100000"/>
                </a:schemeClr>
              </a:gs>
            </a:gsLst>
            <a:lin ang="5400000" scaled="1"/>
            <a:tileRect/>
          </a:gradFill>
          <a:ln w="9525">
            <a:solidFill>
              <a:srgbClr val="002855"/>
            </a:solidFill>
            <a:miter lim="800000"/>
            <a:headEnd/>
            <a:tailEnd/>
          </a:ln>
          <a:effectLst/>
        </p:spPr>
        <p:txBody>
          <a:bodyPr wrap="none" lIns="52249" tIns="26124" rIns="52249" bIns="26124" anchor="ctr"/>
          <a:lstStyle/>
          <a:p>
            <a:pPr lvl="0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1" y="612648"/>
            <a:ext cx="2761491" cy="1261874"/>
          </a:xfrm>
          <a:prstGeom prst="rect">
            <a:avLst/>
          </a:prstGeom>
        </p:spPr>
      </p:pic>
      <p:sp>
        <p:nvSpPr>
          <p:cNvPr id="27" name="Text Box 14"/>
          <p:cNvSpPr txBox="1">
            <a:spLocks noChangeArrowheads="1"/>
          </p:cNvSpPr>
          <p:nvPr userDrawn="1"/>
        </p:nvSpPr>
        <p:spPr bwMode="auto">
          <a:xfrm>
            <a:off x="918370" y="16156940"/>
            <a:ext cx="1571625" cy="1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2150" tIns="26070" rIns="52150" bIns="26070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3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RESEARCH POSTER PRESENTATION DESIGN © 2012</a:t>
            </a: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600" b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www.PosterPresentations.com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2507943" rtl="0" eaLnBrk="1" latinLnBrk="0" hangingPunct="1">
        <a:spcBef>
          <a:spcPct val="0"/>
        </a:spcBef>
        <a:buNone/>
        <a:defRPr sz="5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940479" indent="-940479" algn="l" defTabSz="2507943" rtl="0" eaLnBrk="1" latinLnBrk="0" hangingPunct="1">
        <a:spcBef>
          <a:spcPct val="20000"/>
        </a:spcBef>
        <a:buFont typeface="Arial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04" indent="-783732" algn="l" defTabSz="2507943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929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8901" indent="-626986" algn="l" defTabSz="2507943" rtl="0" eaLnBrk="1" latinLnBrk="0" hangingPunct="1">
        <a:spcBef>
          <a:spcPct val="20000"/>
        </a:spcBef>
        <a:buFont typeface="Arial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2872" indent="-626986" algn="l" defTabSz="2507943" rtl="0" eaLnBrk="1" latinLnBrk="0" hangingPunct="1">
        <a:spcBef>
          <a:spcPct val="20000"/>
        </a:spcBef>
        <a:buFont typeface="Arial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6844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0815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4787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8758" indent="-626986" algn="l" defTabSz="2507943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3972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794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1915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5886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69858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3830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7801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1773" algn="l" defTabSz="2507943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www.fda.gov/media/121351/download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psychiatryadvisor.com/home/topics/mood-disorders/depressive-disorder/zulresso-approved-as-first-treatment-for-postpartum-depression/" TargetMode="External"/><Relationship Id="rId5" Type="http://schemas.openxmlformats.org/officeDocument/2006/relationships/hyperlink" Target="https://www.fda.gov/news-events/press-announcements/fda-approves-first-treatment-post-partum-depression" TargetMode="External"/><Relationship Id="rId4" Type="http://schemas.openxmlformats.org/officeDocument/2006/relationships/hyperlink" Target="https://doi.org/10.3109/09540269609037816" TargetMode="Externa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76461" y="3341566"/>
            <a:ext cx="6274921" cy="643163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Post-partum depression (PPD) affects 1 in 8 women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PPD has consequences for both mother and child</a:t>
            </a:r>
          </a:p>
          <a:p>
            <a:pPr marL="1134793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Negatively impacts breastfeeding, sleep routines, well-child visits, vaccinations, and safety practices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Until recently, the primary treatment for PPD has been psychotherapy and antidepressants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/>
              <a:t>Brexanolone</a:t>
            </a:r>
            <a:r>
              <a:rPr lang="en-US" sz="2000" dirty="0"/>
              <a:t> (generic for </a:t>
            </a:r>
            <a:r>
              <a:rPr lang="en-US" sz="2000" dirty="0" err="1"/>
              <a:t>Zulresso</a:t>
            </a:r>
            <a:r>
              <a:rPr lang="en-US" sz="2000" dirty="0"/>
              <a:t>) was FDA approved March 2019 and is the first drug approved specifically for PPD </a:t>
            </a:r>
          </a:p>
          <a:p>
            <a:pPr marL="1134793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60-hour IV infusion</a:t>
            </a:r>
          </a:p>
          <a:p>
            <a:pPr marL="1134793" lvl="1" indent="-285750">
              <a:buFont typeface="Arial" panose="020B0604020202020204" pitchFamily="34" charset="0"/>
              <a:buChar char="•"/>
            </a:pPr>
            <a:r>
              <a:rPr lang="en-US" sz="2000" dirty="0" err="1">
                <a:latin typeface="+mn-lt"/>
              </a:rPr>
              <a:t>Neurosteroid</a:t>
            </a:r>
            <a:r>
              <a:rPr lang="en-US" sz="2000" dirty="0">
                <a:latin typeface="+mn-lt"/>
              </a:rPr>
              <a:t> and analogue of allopregnanolone</a:t>
            </a:r>
          </a:p>
          <a:p>
            <a:pPr marL="1134793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This medication offers a novel approach to treatment of postpartum depression</a:t>
            </a:r>
          </a:p>
          <a:p>
            <a:pPr marL="1134793" lvl="1" indent="-285750">
              <a:buFont typeface="Arial" panose="020B0604020202020204" pitchFamily="34" charset="0"/>
              <a:buChar char="•"/>
            </a:pPr>
            <a:endParaRPr lang="en-US" sz="1600" dirty="0">
              <a:latin typeface="+mn-lt"/>
            </a:endParaRPr>
          </a:p>
          <a:p>
            <a:pPr lvl="1" indent="0">
              <a:buNone/>
            </a:pPr>
            <a:endParaRPr lang="en-US" dirty="0">
              <a:latin typeface="+mn-lt"/>
            </a:endParaRPr>
          </a:p>
          <a:p>
            <a:pPr lvl="1" indent="0">
              <a:buNone/>
            </a:pPr>
            <a:endParaRPr lang="en-US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76461" y="2902501"/>
            <a:ext cx="6280547" cy="474850"/>
          </a:xfrm>
        </p:spPr>
        <p:txBody>
          <a:bodyPr/>
          <a:lstStyle/>
          <a:p>
            <a:r>
              <a:rPr lang="en-US" sz="2400" dirty="0"/>
              <a:t>Background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7229121" y="2937291"/>
            <a:ext cx="6281539" cy="474850"/>
          </a:xfrm>
        </p:spPr>
        <p:txBody>
          <a:bodyPr/>
          <a:lstStyle/>
          <a:p>
            <a:r>
              <a:rPr lang="en-US" sz="2400" dirty="0"/>
              <a:t>Objective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1"/>
          </p:nvPr>
        </p:nvSpPr>
        <p:spPr>
          <a:xfrm>
            <a:off x="7326157" y="7457874"/>
            <a:ext cx="6280546" cy="863531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UC Davis approved to enroll 6 patients for </a:t>
            </a:r>
            <a:r>
              <a:rPr lang="en-US" sz="2000" dirty="0" err="1"/>
              <a:t>brexanolone</a:t>
            </a:r>
            <a:r>
              <a:rPr lang="en-US" sz="2000" dirty="0"/>
              <a:t> infusion</a:t>
            </a:r>
          </a:p>
          <a:p>
            <a:pPr marL="15906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2 out of 6 patients have been administered the medication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Patients recruited from Dr. Clark’s OB/GYN clinic and/or CONNECTED 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Patients admitted to Labor &amp; Delivery for 60-hour IV </a:t>
            </a:r>
            <a:r>
              <a:rPr lang="en-US" sz="2000" dirty="0" err="1"/>
              <a:t>brexanolone</a:t>
            </a:r>
            <a:r>
              <a:rPr lang="en-US" sz="2000" dirty="0"/>
              <a:t> infusion. Patients were monitored using REMS for: </a:t>
            </a:r>
          </a:p>
          <a:p>
            <a:pPr marL="15906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Sleepiness</a:t>
            </a:r>
          </a:p>
          <a:p>
            <a:pPr marL="15906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Dry mouth</a:t>
            </a:r>
          </a:p>
          <a:p>
            <a:pPr marL="15906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Loss of consciousness</a:t>
            </a:r>
          </a:p>
          <a:p>
            <a:pPr marL="15906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Flushing of skin or face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Follow up: </a:t>
            </a:r>
            <a:r>
              <a:rPr lang="en-US" sz="2000" dirty="0"/>
              <a:t>Patients' symptoms of depression will be evaluated every month for 6 months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Outcome measure: </a:t>
            </a:r>
            <a:r>
              <a:rPr lang="en-US" sz="2000" dirty="0"/>
              <a:t>Hamilton Depression Rating Scale (HAM-D)</a:t>
            </a:r>
          </a:p>
          <a:p>
            <a:pPr marL="15906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Scoring based on 17-item scale</a:t>
            </a:r>
          </a:p>
          <a:p>
            <a:pPr marL="15906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0-7: No Depression</a:t>
            </a:r>
          </a:p>
          <a:p>
            <a:pPr marL="15906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8-16: Mild Depression</a:t>
            </a:r>
          </a:p>
          <a:p>
            <a:pPr marL="15906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17-23: Moderate Depression</a:t>
            </a:r>
          </a:p>
          <a:p>
            <a:pPr marL="15906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&gt;24: Severe Depression</a:t>
            </a:r>
          </a:p>
          <a:p>
            <a:pPr marL="159067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52 = Max score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2"/>
          </p:nvPr>
        </p:nvSpPr>
        <p:spPr>
          <a:xfrm>
            <a:off x="7229121" y="6698048"/>
            <a:ext cx="6280547" cy="474850"/>
          </a:xfrm>
        </p:spPr>
        <p:txBody>
          <a:bodyPr/>
          <a:lstStyle/>
          <a:p>
            <a:r>
              <a:rPr lang="en-US" sz="2400" dirty="0"/>
              <a:t>Materials and Methods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14085044" y="7937346"/>
            <a:ext cx="5845748" cy="432644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Both patients received </a:t>
            </a:r>
            <a:r>
              <a:rPr lang="en-US" sz="2000" dirty="0" err="1"/>
              <a:t>brexanolone</a:t>
            </a:r>
            <a:r>
              <a:rPr lang="en-US" sz="2000" dirty="0"/>
              <a:t> for a diagnosis of post-partum depression with anxious distress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Patients continued their home psychiatric medications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Neither patient experienced medication side effects during the infusion period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Both patients reported subjective improvement in symptoms during the infusion </a:t>
            </a:r>
          </a:p>
          <a:p>
            <a:pPr marL="849043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Improvement in mood</a:t>
            </a:r>
          </a:p>
          <a:p>
            <a:pPr marL="849043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Decreased anxiety</a:t>
            </a:r>
          </a:p>
          <a:p>
            <a:pPr lvl="1" indent="0">
              <a:buNone/>
            </a:pPr>
            <a:endParaRPr lang="en-US" sz="20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4"/>
          </p:nvPr>
        </p:nvSpPr>
        <p:spPr>
          <a:xfrm>
            <a:off x="13906500" y="2902501"/>
            <a:ext cx="6286500" cy="474850"/>
          </a:xfrm>
        </p:spPr>
        <p:txBody>
          <a:bodyPr/>
          <a:lstStyle/>
          <a:p>
            <a:r>
              <a:rPr lang="en-US" sz="2400" dirty="0"/>
              <a:t>Results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5"/>
          </p:nvPr>
        </p:nvSpPr>
        <p:spPr>
          <a:xfrm>
            <a:off x="20575984" y="2902501"/>
            <a:ext cx="6279386" cy="474850"/>
          </a:xfrm>
        </p:spPr>
        <p:txBody>
          <a:bodyPr/>
          <a:lstStyle/>
          <a:p>
            <a:r>
              <a:rPr lang="en-US" sz="2400" dirty="0"/>
              <a:t>Conclusions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6"/>
          </p:nvPr>
        </p:nvSpPr>
        <p:spPr>
          <a:xfrm>
            <a:off x="20575984" y="9327018"/>
            <a:ext cx="6279386" cy="4615756"/>
          </a:xfrm>
        </p:spPr>
        <p:txBody>
          <a:bodyPr/>
          <a:lstStyle/>
          <a:p>
            <a:r>
              <a:rPr lang="en-US" dirty="0">
                <a:solidFill>
                  <a:srgbClr val="222222"/>
                </a:solidFill>
              </a:rPr>
              <a:t>Scott, L. J. (2019). </a:t>
            </a:r>
            <a:r>
              <a:rPr lang="en-US" dirty="0" err="1">
                <a:solidFill>
                  <a:srgbClr val="222222"/>
                </a:solidFill>
              </a:rPr>
              <a:t>Brexanolone</a:t>
            </a:r>
            <a:r>
              <a:rPr lang="en-US" dirty="0">
                <a:solidFill>
                  <a:srgbClr val="222222"/>
                </a:solidFill>
              </a:rPr>
              <a:t>: first global approval. </a:t>
            </a:r>
            <a:r>
              <a:rPr lang="en-US" i="1" dirty="0">
                <a:solidFill>
                  <a:srgbClr val="222222"/>
                </a:solidFill>
              </a:rPr>
              <a:t>Drugs</a:t>
            </a:r>
            <a:r>
              <a:rPr lang="en-US" dirty="0">
                <a:solidFill>
                  <a:srgbClr val="222222"/>
                </a:solidFill>
              </a:rPr>
              <a:t>, </a:t>
            </a:r>
            <a:r>
              <a:rPr lang="en-US" i="1" dirty="0">
                <a:solidFill>
                  <a:srgbClr val="222222"/>
                </a:solidFill>
              </a:rPr>
              <a:t>79</a:t>
            </a:r>
            <a:r>
              <a:rPr lang="en-US" dirty="0">
                <a:solidFill>
                  <a:srgbClr val="222222"/>
                </a:solidFill>
              </a:rPr>
              <a:t>(7), 779-783.</a:t>
            </a:r>
          </a:p>
          <a:p>
            <a:r>
              <a:rPr lang="en-US" dirty="0" err="1">
                <a:solidFill>
                  <a:srgbClr val="222222"/>
                </a:solidFill>
              </a:rPr>
              <a:t>Kanes</a:t>
            </a:r>
            <a:r>
              <a:rPr lang="en-US" dirty="0">
                <a:solidFill>
                  <a:srgbClr val="222222"/>
                </a:solidFill>
              </a:rPr>
              <a:t>, S. (2018). </a:t>
            </a:r>
            <a:r>
              <a:rPr lang="en-US" dirty="0" err="1">
                <a:solidFill>
                  <a:srgbClr val="222222"/>
                </a:solidFill>
              </a:rPr>
              <a:t>Brexanolone</a:t>
            </a:r>
            <a:r>
              <a:rPr lang="en-US" dirty="0">
                <a:solidFill>
                  <a:srgbClr val="222222"/>
                </a:solidFill>
              </a:rPr>
              <a:t> for Treatment of Postpartum Depression (PPD) [PowerPoint slides]. Retrieved from </a:t>
            </a:r>
            <a:r>
              <a:rPr lang="en-US" dirty="0">
                <a:hlinkClick r:id="rId3"/>
              </a:rPr>
              <a:t>https://www.fda.gov/media/121351/download</a:t>
            </a:r>
            <a:endParaRPr lang="en-US" dirty="0"/>
          </a:p>
          <a:p>
            <a:pPr lvl="0"/>
            <a:r>
              <a:rPr lang="en-US" dirty="0" err="1"/>
              <a:t>Kose</a:t>
            </a:r>
            <a:r>
              <a:rPr lang="en-US" dirty="0"/>
              <a:t>, S., &amp; Cetin, M. (2017). </a:t>
            </a:r>
            <a:r>
              <a:rPr lang="en-US" dirty="0" err="1"/>
              <a:t>Brexanolone</a:t>
            </a:r>
            <a:r>
              <a:rPr lang="en-US" dirty="0"/>
              <a:t>: an allosteric modulator of GABA-A receptors in the rapid treatment of postpartum depression.</a:t>
            </a:r>
          </a:p>
          <a:p>
            <a:pPr lvl="0"/>
            <a:r>
              <a:rPr lang="en-US" dirty="0"/>
              <a:t>Michael W. </a:t>
            </a:r>
            <a:r>
              <a:rPr lang="en-US" dirty="0" err="1"/>
              <a:t>O'hara</a:t>
            </a:r>
            <a:r>
              <a:rPr lang="en-US" dirty="0"/>
              <a:t> &amp; Annette M. Swain (1996) Rates and risk of postpartum depression—a meta-analysis, International Review of Psychiatry, 8:1, 37-54, DOI: </a:t>
            </a:r>
            <a:r>
              <a:rPr lang="en-US" u="sng" dirty="0">
                <a:hlinkClick r:id="rId4"/>
              </a:rPr>
              <a:t>10.3109/09540269609037816</a:t>
            </a:r>
            <a:endParaRPr lang="en-US" dirty="0"/>
          </a:p>
          <a:p>
            <a:pPr lvl="0"/>
            <a:r>
              <a:rPr lang="en-US" dirty="0"/>
              <a:t>Field, T. (2010). Postpartum depression effects on early interactions, parenting, and safety practices: a review. </a:t>
            </a:r>
            <a:r>
              <a:rPr lang="en-US" i="1" dirty="0"/>
              <a:t>Infant Behavior and Development</a:t>
            </a:r>
            <a:r>
              <a:rPr lang="en-US" dirty="0"/>
              <a:t>, </a:t>
            </a:r>
            <a:r>
              <a:rPr lang="en-US" i="1" dirty="0"/>
              <a:t>33</a:t>
            </a:r>
            <a:r>
              <a:rPr lang="en-US" dirty="0"/>
              <a:t>(1), 1-6.</a:t>
            </a:r>
          </a:p>
          <a:p>
            <a:pPr lvl="0"/>
            <a:r>
              <a:rPr lang="en-US" dirty="0"/>
              <a:t>FDA approves first treatment for post-partum depression. (2019, March 19). Retrieved June 1, 2019, from </a:t>
            </a:r>
            <a:r>
              <a:rPr lang="en-US" u="sng" dirty="0">
                <a:hlinkClick r:id="rId5"/>
              </a:rPr>
              <a:t>https://www.fda.gov/news-events/press-announcements/fda-approves-first-treatment-post-partum-depression</a:t>
            </a:r>
            <a:endParaRPr lang="en-US" dirty="0"/>
          </a:p>
          <a:p>
            <a:pPr lvl="0"/>
            <a:r>
              <a:rPr lang="en-US" dirty="0"/>
              <a:t>Han, D. (2019, March 20). </a:t>
            </a:r>
            <a:r>
              <a:rPr lang="en-US" dirty="0" err="1"/>
              <a:t>Zulresso</a:t>
            </a:r>
            <a:r>
              <a:rPr lang="en-US" dirty="0"/>
              <a:t> Approved as First Treatment for Postpartum Depression. Retrieved June 1, 2019, from </a:t>
            </a:r>
            <a:r>
              <a:rPr lang="en-US" u="sng" dirty="0">
                <a:hlinkClick r:id="rId6"/>
              </a:rPr>
              <a:t>https://www.psychiatryadvisor.com/home/topics/mood-disorders/depressive-disorder/zulresso-approved-as-first-treatment-for-postpartum-depression/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7"/>
          </p:nvPr>
        </p:nvSpPr>
        <p:spPr>
          <a:xfrm>
            <a:off x="20573273" y="8835155"/>
            <a:ext cx="6287661" cy="474850"/>
          </a:xfrm>
        </p:spPr>
        <p:txBody>
          <a:bodyPr/>
          <a:lstStyle/>
          <a:p>
            <a:r>
              <a:rPr lang="en-US" sz="2400" dirty="0"/>
              <a:t>References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9"/>
          </p:nvPr>
        </p:nvSpPr>
        <p:spPr>
          <a:xfrm>
            <a:off x="20581114" y="14018738"/>
            <a:ext cx="6279386" cy="474850"/>
          </a:xfrm>
        </p:spPr>
        <p:txBody>
          <a:bodyPr/>
          <a:lstStyle/>
          <a:p>
            <a:r>
              <a:rPr lang="en-US" sz="2400" dirty="0"/>
              <a:t>Acknowledgements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96"/>
          </p:nvPr>
        </p:nvSpPr>
        <p:spPr>
          <a:xfrm>
            <a:off x="646174" y="12992033"/>
            <a:ext cx="6274921" cy="212276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/>
              <a:t>Brexanolone</a:t>
            </a:r>
            <a:r>
              <a:rPr lang="en-US" sz="2000" dirty="0"/>
              <a:t> has been validated in three clinical trials prior to FDA approval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These studies showed improvement in the Hamilton Depression Rating Scale (HAM-D) up to 30 days after infusion</a:t>
            </a:r>
          </a:p>
          <a:p>
            <a:endParaRPr lang="en-US" b="1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15"/>
          </p:nvPr>
        </p:nvSpPr>
        <p:spPr/>
      </p:sp>
      <p:sp>
        <p:nvSpPr>
          <p:cNvPr id="27" name="Picture Placeholder 26"/>
          <p:cNvSpPr>
            <a:spLocks noGrp="1"/>
          </p:cNvSpPr>
          <p:nvPr>
            <p:ph type="pic" sz="quarter" idx="126"/>
          </p:nvPr>
        </p:nvSpPr>
        <p:spPr/>
      </p:sp>
      <p:sp>
        <p:nvSpPr>
          <p:cNvPr id="28" name="Picture Placeholder 27"/>
          <p:cNvSpPr>
            <a:spLocks noGrp="1"/>
          </p:cNvSpPr>
          <p:nvPr>
            <p:ph type="pic" sz="quarter" idx="127"/>
          </p:nvPr>
        </p:nvSpPr>
        <p:spPr/>
      </p:sp>
      <p:sp>
        <p:nvSpPr>
          <p:cNvPr id="29" name="Picture Placeholder 28"/>
          <p:cNvSpPr>
            <a:spLocks noGrp="1"/>
          </p:cNvSpPr>
          <p:nvPr>
            <p:ph type="pic" sz="quarter" idx="128"/>
          </p:nvPr>
        </p:nvSpPr>
        <p:spPr/>
      </p:sp>
      <p:sp>
        <p:nvSpPr>
          <p:cNvPr id="30" name="Picture Placeholder 29"/>
          <p:cNvSpPr>
            <a:spLocks noGrp="1"/>
          </p:cNvSpPr>
          <p:nvPr>
            <p:ph type="pic" sz="quarter" idx="129"/>
          </p:nvPr>
        </p:nvSpPr>
        <p:spPr/>
      </p:sp>
      <p:sp>
        <p:nvSpPr>
          <p:cNvPr id="31" name="Picture Placeholder 30"/>
          <p:cNvSpPr>
            <a:spLocks noGrp="1"/>
          </p:cNvSpPr>
          <p:nvPr>
            <p:ph type="pic" sz="quarter" idx="130"/>
          </p:nvPr>
        </p:nvSpPr>
        <p:spPr/>
      </p:sp>
      <p:sp>
        <p:nvSpPr>
          <p:cNvPr id="32" name="Picture Placeholder 31"/>
          <p:cNvSpPr>
            <a:spLocks noGrp="1"/>
          </p:cNvSpPr>
          <p:nvPr>
            <p:ph type="pic" sz="quarter" idx="131"/>
          </p:nvPr>
        </p:nvSpPr>
        <p:spPr/>
      </p:sp>
      <p:sp>
        <p:nvSpPr>
          <p:cNvPr id="33" name="Picture Placeholder 32"/>
          <p:cNvSpPr>
            <a:spLocks noGrp="1"/>
          </p:cNvSpPr>
          <p:nvPr>
            <p:ph type="pic" sz="quarter" idx="132"/>
          </p:nvPr>
        </p:nvSpPr>
        <p:spPr/>
      </p:sp>
      <p:sp>
        <p:nvSpPr>
          <p:cNvPr id="34" name="Picture Placeholder 33"/>
          <p:cNvSpPr>
            <a:spLocks noGrp="1"/>
          </p:cNvSpPr>
          <p:nvPr>
            <p:ph type="pic" sz="quarter" idx="133"/>
          </p:nvPr>
        </p:nvSpPr>
        <p:spPr/>
      </p:sp>
      <p:sp>
        <p:nvSpPr>
          <p:cNvPr id="35" name="Picture Placeholder 34"/>
          <p:cNvSpPr>
            <a:spLocks noGrp="1"/>
          </p:cNvSpPr>
          <p:nvPr>
            <p:ph type="pic" sz="quarter" idx="134"/>
          </p:nvPr>
        </p:nvSpPr>
        <p:spPr/>
      </p:sp>
      <p:sp>
        <p:nvSpPr>
          <p:cNvPr id="36" name="Text Placeholder 35"/>
          <p:cNvSpPr>
            <a:spLocks noGrp="1"/>
          </p:cNvSpPr>
          <p:nvPr>
            <p:ph type="body" sz="quarter" idx="1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1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4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4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14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14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15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Rachel E. Bent, Herman L. </a:t>
            </a:r>
            <a:r>
              <a:rPr lang="en-US" dirty="0" err="1"/>
              <a:t>Hedriana</a:t>
            </a:r>
            <a:r>
              <a:rPr lang="en-US" dirty="0"/>
              <a:t>, MD, Shannon Clark, MD</a:t>
            </a:r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8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From the School of Medicine (Bent) and Department of Obstetrics and Gynecology (Dr. </a:t>
            </a:r>
            <a:r>
              <a:rPr lang="en-US" dirty="0" err="1"/>
              <a:t>Hedriana</a:t>
            </a:r>
            <a:r>
              <a:rPr lang="en-US" dirty="0"/>
              <a:t> and Dr. Clark), UC Davis Health, Sacramento, CA</a:t>
            </a:r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85"/>
          </p:nvPr>
        </p:nvSpPr>
        <p:spPr/>
        <p:txBody>
          <a:bodyPr/>
          <a:lstStyle/>
          <a:p>
            <a:r>
              <a:rPr lang="en-US" dirty="0"/>
              <a:t>Efficacy of </a:t>
            </a:r>
            <a:r>
              <a:rPr lang="en-US" dirty="0" err="1"/>
              <a:t>Brexanolone</a:t>
            </a:r>
            <a:r>
              <a:rPr lang="en-US" dirty="0"/>
              <a:t> in the Treatment of Post-Partum Depression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186"/>
          </p:nvPr>
        </p:nvSpPr>
        <p:spPr>
          <a:xfrm>
            <a:off x="20646042" y="3440108"/>
            <a:ext cx="6188349" cy="5692974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Barriers to receiving </a:t>
            </a:r>
            <a:r>
              <a:rPr lang="en-US" sz="2000" dirty="0" err="1"/>
              <a:t>brexanolone</a:t>
            </a:r>
            <a:r>
              <a:rPr lang="en-US" sz="2000" dirty="0"/>
              <a:t> infusion:</a:t>
            </a:r>
          </a:p>
          <a:p>
            <a:pPr marL="1020493" lvl="1" indent="-17145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Inpatient hospitalization</a:t>
            </a:r>
          </a:p>
          <a:p>
            <a:pPr marL="1020493" lvl="1" indent="-17145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Insurance authorization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HAM-D decreased for both patients and stayed below baseline for &gt;30 days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No significant side effects noted during infusion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One patient who relapsed 5 months after the infusion had major life stressors at the time which may confound findings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Limitations:</a:t>
            </a:r>
          </a:p>
          <a:p>
            <a:pPr marL="1020493" lvl="1" indent="-17145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Small sample size</a:t>
            </a:r>
          </a:p>
          <a:p>
            <a:pPr marL="1020493" lvl="1" indent="-17145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Limited follow-up period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err="1"/>
              <a:t>Brexanolone</a:t>
            </a:r>
            <a:r>
              <a:rPr lang="en-US" sz="2000" dirty="0"/>
              <a:t>, the first medication of its kind, may open the door to many more treatment options in the future</a:t>
            </a:r>
          </a:p>
          <a:p>
            <a:endParaRPr lang="en-US" dirty="0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187"/>
          </p:nvPr>
        </p:nvSpPr>
        <p:spPr>
          <a:xfrm>
            <a:off x="20572839" y="14566493"/>
            <a:ext cx="6279386" cy="1248680"/>
          </a:xfrm>
        </p:spPr>
        <p:txBody>
          <a:bodyPr/>
          <a:lstStyle/>
          <a:p>
            <a:r>
              <a:rPr lang="en-US" sz="2000" i="1" dirty="0"/>
              <a:t>The project described was supported by Sage Therapeutics</a:t>
            </a:r>
            <a:endParaRPr lang="en-US" sz="2000" dirty="0"/>
          </a:p>
          <a:p>
            <a:r>
              <a:rPr lang="en-US" sz="2000" dirty="0"/>
              <a:t>Special thanks to Dr. Shannon Clark</a:t>
            </a:r>
          </a:p>
        </p:txBody>
      </p:sp>
      <p:pic>
        <p:nvPicPr>
          <p:cNvPr id="72" name="Picture Placeholder 71" descr="A picture containing drawing&#10;&#10;Description automatically generated">
            <a:extLst>
              <a:ext uri="{FF2B5EF4-FFF2-40B4-BE49-F238E27FC236}">
                <a16:creationId xmlns:a16="http://schemas.microsoft.com/office/drawing/2014/main" id="{ABCDF144-0D3E-47BB-ACB1-E334A520B65C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42" b="4842"/>
          <a:stretch>
            <a:fillRect/>
          </a:stretch>
        </p:blipFill>
        <p:spPr/>
      </p:pic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6555EC71-CBF5-4B4D-B6D1-39D3DA14D559}"/>
              </a:ext>
            </a:extLst>
          </p:cNvPr>
          <p:cNvSpPr/>
          <p:nvPr/>
        </p:nvSpPr>
        <p:spPr>
          <a:xfrm>
            <a:off x="7673009" y="3843131"/>
            <a:ext cx="5527697" cy="1969666"/>
          </a:xfrm>
          <a:prstGeom prst="roundRect">
            <a:avLst/>
          </a:prstGeom>
          <a:solidFill>
            <a:srgbClr val="BDD7EE"/>
          </a:solidFill>
          <a:ln>
            <a:solidFill>
              <a:srgbClr val="BDD7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</a:rPr>
              <a:t>Track symptoms of depression in women with post-partum depression every month for 6 months following </a:t>
            </a:r>
            <a:r>
              <a:rPr lang="en-US" sz="2400" b="1" dirty="0" err="1">
                <a:solidFill>
                  <a:schemeClr val="tx1"/>
                </a:solidFill>
              </a:rPr>
              <a:t>brexanolone</a:t>
            </a:r>
            <a:r>
              <a:rPr lang="en-US" sz="2400" b="1" dirty="0">
                <a:solidFill>
                  <a:schemeClr val="tx1"/>
                </a:solidFill>
              </a:rPr>
              <a:t> infusion</a:t>
            </a: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13FBCBEF-69E8-46C3-9F6C-F7C88E83606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4341" y="8913420"/>
            <a:ext cx="5952272" cy="4078613"/>
          </a:xfrm>
          <a:prstGeom prst="rect">
            <a:avLst/>
          </a:prstGeom>
        </p:spPr>
      </p:pic>
      <p:graphicFrame>
        <p:nvGraphicFramePr>
          <p:cNvPr id="62" name="Table 4">
            <a:extLst>
              <a:ext uri="{FF2B5EF4-FFF2-40B4-BE49-F238E27FC236}">
                <a16:creationId xmlns:a16="http://schemas.microsoft.com/office/drawing/2014/main" id="{BAF43769-0F16-4CDF-8CA4-D7EC048DD5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336561"/>
              </p:ext>
            </p:extLst>
          </p:nvPr>
        </p:nvGraphicFramePr>
        <p:xfrm>
          <a:off x="14009496" y="3514116"/>
          <a:ext cx="6094052" cy="4366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8591">
                  <a:extLst>
                    <a:ext uri="{9D8B030D-6E8A-4147-A177-3AD203B41FA5}">
                      <a16:colId xmlns:a16="http://schemas.microsoft.com/office/drawing/2014/main" val="2740474456"/>
                    </a:ext>
                  </a:extLst>
                </a:gridCol>
                <a:gridCol w="1285461">
                  <a:extLst>
                    <a:ext uri="{9D8B030D-6E8A-4147-A177-3AD203B41FA5}">
                      <a16:colId xmlns:a16="http://schemas.microsoft.com/office/drawing/2014/main" val="195154017"/>
                    </a:ext>
                  </a:extLst>
                </a:gridCol>
              </a:tblGrid>
              <a:tr h="33003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Patient Demographics</a:t>
                      </a:r>
                    </a:p>
                  </a:txBody>
                  <a:tcPr marL="61854" marR="61854" marT="30927" marB="309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1464280"/>
                  </a:ext>
                </a:extLst>
              </a:tr>
              <a:tr h="313642">
                <a:tc>
                  <a:txBody>
                    <a:bodyPr/>
                    <a:lstStyle/>
                    <a:p>
                      <a:r>
                        <a:rPr lang="en-US" sz="1600" dirty="0"/>
                        <a:t>Age, years</a:t>
                      </a:r>
                    </a:p>
                  </a:txBody>
                  <a:tcPr marL="46668" marR="46668" marT="23334" marB="233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46668" marR="46668" marT="23334" marB="233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935944"/>
                  </a:ext>
                </a:extLst>
              </a:tr>
              <a:tr h="318047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Mean</a:t>
                      </a:r>
                    </a:p>
                  </a:txBody>
                  <a:tcPr marL="46668" marR="46668" marT="23334" marB="233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31 years</a:t>
                      </a:r>
                    </a:p>
                  </a:txBody>
                  <a:tcPr marL="46668" marR="46668" marT="23334" marB="233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438648"/>
                  </a:ext>
                </a:extLst>
              </a:tr>
              <a:tr h="467897">
                <a:tc>
                  <a:txBody>
                    <a:bodyPr/>
                    <a:lstStyle/>
                    <a:p>
                      <a:r>
                        <a:rPr lang="en-US" sz="1600" dirty="0"/>
                        <a:t>Time from delivery to </a:t>
                      </a:r>
                      <a:r>
                        <a:rPr lang="en-US" sz="1600" dirty="0" err="1"/>
                        <a:t>brexanolone</a:t>
                      </a:r>
                      <a:r>
                        <a:rPr lang="en-US" sz="1600" dirty="0"/>
                        <a:t> infusion, weeks</a:t>
                      </a:r>
                    </a:p>
                  </a:txBody>
                  <a:tcPr marL="46668" marR="46668" marT="23334" marB="233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46668" marR="46668" marT="23334" marB="233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768384"/>
                  </a:ext>
                </a:extLst>
              </a:tr>
              <a:tr h="313642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Mean</a:t>
                      </a:r>
                    </a:p>
                  </a:txBody>
                  <a:tcPr marL="46668" marR="46668" marT="23334" marB="233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15.9</a:t>
                      </a:r>
                    </a:p>
                  </a:txBody>
                  <a:tcPr marL="46668" marR="46668" marT="23334" marB="233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278830"/>
                  </a:ext>
                </a:extLst>
              </a:tr>
              <a:tr h="440305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Range</a:t>
                      </a:r>
                    </a:p>
                  </a:txBody>
                  <a:tcPr marL="46668" marR="46668" marT="23334" marB="233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14.7 – 17.0</a:t>
                      </a:r>
                    </a:p>
                  </a:txBody>
                  <a:tcPr marL="46668" marR="46668" marT="23334" marB="233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716615"/>
                  </a:ext>
                </a:extLst>
              </a:tr>
              <a:tr h="313642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Ethnicity, n (%)</a:t>
                      </a:r>
                    </a:p>
                  </a:txBody>
                  <a:tcPr marL="46668" marR="46668" marT="23334" marB="233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46668" marR="46668" marT="23334" marB="233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18963"/>
                  </a:ext>
                </a:extLst>
              </a:tr>
              <a:tr h="313642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Hispanic/Latino </a:t>
                      </a:r>
                    </a:p>
                  </a:txBody>
                  <a:tcPr marL="46668" marR="46668" marT="23334" marB="233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 (0)</a:t>
                      </a:r>
                    </a:p>
                  </a:txBody>
                  <a:tcPr marL="46668" marR="46668" marT="23334" marB="233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903686"/>
                  </a:ext>
                </a:extLst>
              </a:tr>
              <a:tr h="318047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Not Hispanic/Latino</a:t>
                      </a:r>
                    </a:p>
                  </a:txBody>
                  <a:tcPr marL="46668" marR="46668" marT="23334" marB="233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 (100)</a:t>
                      </a:r>
                    </a:p>
                  </a:txBody>
                  <a:tcPr marL="46668" marR="46668" marT="23334" marB="233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953486"/>
                  </a:ext>
                </a:extLst>
              </a:tr>
              <a:tr h="313642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Declined to state</a:t>
                      </a:r>
                    </a:p>
                  </a:txBody>
                  <a:tcPr marL="46668" marR="46668" marT="23334" marB="233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 (0)</a:t>
                      </a:r>
                    </a:p>
                  </a:txBody>
                  <a:tcPr marL="46668" marR="46668" marT="23334" marB="233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806083"/>
                  </a:ext>
                </a:extLst>
              </a:tr>
              <a:tr h="313642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Parity, n (%)</a:t>
                      </a:r>
                    </a:p>
                  </a:txBody>
                  <a:tcPr marL="46668" marR="46668" marT="23334" marB="233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46668" marR="46668" marT="23334" marB="233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322911"/>
                  </a:ext>
                </a:extLst>
              </a:tr>
              <a:tr h="313642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Nulliparous</a:t>
                      </a:r>
                    </a:p>
                  </a:txBody>
                  <a:tcPr marL="46668" marR="46668" marT="23334" marB="233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 (50)</a:t>
                      </a:r>
                    </a:p>
                  </a:txBody>
                  <a:tcPr marL="46668" marR="46668" marT="23334" marB="233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5964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Parous</a:t>
                      </a:r>
                    </a:p>
                  </a:txBody>
                  <a:tcPr marL="46668" marR="46668" marT="23334" marB="233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 (50)</a:t>
                      </a:r>
                    </a:p>
                  </a:txBody>
                  <a:tcPr marL="46668" marR="46668" marT="23334" marB="233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388411"/>
                  </a:ext>
                </a:extLst>
              </a:tr>
            </a:tbl>
          </a:graphicData>
        </a:graphic>
      </p:graphicFrame>
      <p:pic>
        <p:nvPicPr>
          <p:cNvPr id="59" name="Picture 58">
            <a:extLst>
              <a:ext uri="{FF2B5EF4-FFF2-40B4-BE49-F238E27FC236}">
                <a16:creationId xmlns:a16="http://schemas.microsoft.com/office/drawing/2014/main" id="{D8632466-C155-40F6-A946-06861072C5A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041722" y="12040140"/>
            <a:ext cx="6022070" cy="361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239451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Presentations.com-36x60-Template-V3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ssic 3 Columns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assic - Wide Cent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PosterPresentations.com-36x60-Template-V3</Template>
  <TotalTime>9092</TotalTime>
  <Words>743</Words>
  <Application>Microsoft Office PowerPoint</Application>
  <PresentationFormat>Custom</PresentationFormat>
  <Paragraphs>85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Trebuchet MS</vt:lpstr>
      <vt:lpstr>PosterPresentations.com-36x60-Template-V3</vt:lpstr>
      <vt:lpstr>1_Classic 3 Columns</vt:lpstr>
      <vt:lpstr>Classic - Wide Center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cp:lastModifiedBy>Rachel Bent</cp:lastModifiedBy>
  <cp:revision>187</cp:revision>
  <dcterms:created xsi:type="dcterms:W3CDTF">2012-02-06T18:46:22Z</dcterms:created>
  <dcterms:modified xsi:type="dcterms:W3CDTF">2020-02-12T02:08:41Z</dcterms:modified>
</cp:coreProperties>
</file>