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9" r:id="rId2"/>
    <p:sldMasterId id="2147483657" r:id="rId3"/>
    <p:sldMasterId id="2147483653" r:id="rId4"/>
  </p:sldMasterIdLst>
  <p:notesMasterIdLst>
    <p:notesMasterId r:id="rId6"/>
  </p:notesMasterIdLst>
  <p:sldIdLst>
    <p:sldId id="260" r:id="rId5"/>
  </p:sldIdLst>
  <p:sldSz cx="27432000" cy="16459200"/>
  <p:notesSz cx="6858000" cy="9144000"/>
  <p:defaultTextStyle>
    <a:defPPr>
      <a:defRPr lang="en-US"/>
    </a:defPPr>
    <a:lvl1pPr marL="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10080">
          <p15:clr>
            <a:srgbClr val="A4A3A4"/>
          </p15:clr>
        </p15:guide>
        <p15:guide id="4" orient="horz">
          <p15:clr>
            <a:srgbClr val="A4A3A4"/>
          </p15:clr>
        </p15:guide>
        <p15:guide id="5" pos="363">
          <p15:clr>
            <a:srgbClr val="A4A3A4"/>
          </p15:clr>
        </p15:guide>
        <p15:guide id="6" pos="169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8BC3"/>
    <a:srgbClr val="FF0018"/>
    <a:srgbClr val="595959"/>
    <a:srgbClr val="498AC9"/>
    <a:srgbClr val="FF8133"/>
    <a:srgbClr val="5894C9"/>
    <a:srgbClr val="002855"/>
    <a:srgbClr val="C99700"/>
    <a:srgbClr val="E3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1484" autoAdjust="0"/>
  </p:normalViewPr>
  <p:slideViewPr>
    <p:cSldViewPr snapToGrid="0" snapToObjects="1" showGuides="1">
      <p:cViewPr>
        <p:scale>
          <a:sx n="110" d="100"/>
          <a:sy n="110" d="100"/>
        </p:scale>
        <p:origin x="-2208" y="-3040"/>
      </p:cViewPr>
      <p:guideLst>
        <p:guide orient="horz" pos="1659"/>
        <p:guide orient="horz" pos="144"/>
        <p:guide orient="horz" pos="10080"/>
        <p:guide orient="horz"/>
        <p:guide pos="363"/>
        <p:guide pos="16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yhwang/Downloads/Work%20with%20this.%20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/Users/nyhwang/Downloads/Work%20with%20this.%20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F-4C4B-AC48-CF643BCFC8B0}"/>
              </c:ext>
            </c:extLst>
          </c:dPt>
          <c:dPt>
            <c:idx val="1"/>
            <c:bubble3D val="0"/>
            <c:spPr>
              <a:solidFill>
                <a:srgbClr val="FF81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0F-4C4B-AC48-CF643BCFC8B0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0F-4C4B-AC48-CF643BCFC8B0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0F-4C4B-AC48-CF643BCFC8B0}"/>
              </c:ext>
            </c:extLst>
          </c:dPt>
          <c:dPt>
            <c:idx val="4"/>
            <c:bubble3D val="0"/>
            <c:spPr>
              <a:solidFill>
                <a:srgbClr val="5894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0F-4C4B-AC48-CF643BCF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data!$B$82:$B$86</c:f>
              <c:strCache>
                <c:ptCount val="5"/>
                <c:pt idx="0">
                  <c:v>Large vessel</c:v>
                </c:pt>
                <c:pt idx="1">
                  <c:v>Cardioembolic</c:v>
                </c:pt>
                <c:pt idx="2">
                  <c:v>Small vessel </c:v>
                </c:pt>
                <c:pt idx="3">
                  <c:v>Other etiology</c:v>
                </c:pt>
                <c:pt idx="4">
                  <c:v>Cryptogenic</c:v>
                </c:pt>
              </c:strCache>
            </c:strRef>
          </c:cat>
          <c:val>
            <c:numRef>
              <c:f>data!$C$82:$C$86</c:f>
              <c:numCache>
                <c:formatCode>General</c:formatCode>
                <c:ptCount val="5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0F-4C4B-AC48-CF643BCFC8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data!$K$16:$L$31</cx:f>
        <cx:lvl ptCount="16">
          <cx:pt idx="0">Frontal</cx:pt>
          <cx:pt idx="1">Parietal</cx:pt>
          <cx:pt idx="2">Temporal</cx:pt>
          <cx:pt idx="3">Occipital</cx:pt>
          <cx:pt idx="4">Cingulate</cx:pt>
          <cx:pt idx="5">Insular</cx:pt>
          <cx:pt idx="6">Caudate</cx:pt>
          <cx:pt idx="7">Lentiform nucleus</cx:pt>
          <cx:pt idx="8">Internal capsule</cx:pt>
          <cx:pt idx="9">Corpus callosum</cx:pt>
          <cx:pt idx="10">Thalamus</cx:pt>
          <cx:pt idx="11">Other</cx:pt>
          <cx:pt idx="12">Midbrain</cx:pt>
          <cx:pt idx="13">Pons</cx:pt>
          <cx:pt idx="14">Medulla</cx:pt>
        </cx:lvl>
        <cx:lvl ptCount="16">
          <cx:pt idx="0">Cortical</cx:pt>
          <cx:pt idx="1">Cortical</cx:pt>
          <cx:pt idx="2">Cortical</cx:pt>
          <cx:pt idx="3">Cortical</cx:pt>
          <cx:pt idx="4">Cortical</cx:pt>
          <cx:pt idx="5">Cortical</cx:pt>
          <cx:pt idx="6">Subcortical</cx:pt>
          <cx:pt idx="7">Subcortical</cx:pt>
          <cx:pt idx="8">Subcortical</cx:pt>
          <cx:pt idx="9">Subcortical</cx:pt>
          <cx:pt idx="10">Subcortical</cx:pt>
          <cx:pt idx="11">Subcortical</cx:pt>
          <cx:pt idx="12">Brainstem</cx:pt>
          <cx:pt idx="13">Brainstem</cx:pt>
          <cx:pt idx="14">Brainstem</cx:pt>
          <cx:pt idx="15">Cerebellum </cx:pt>
        </cx:lvl>
      </cx:strDim>
      <cx:numDim type="size">
        <cx:f>data!$M$16:$M$31</cx:f>
        <cx:lvl ptCount="16" formatCode="General">
          <cx:pt idx="0">43</cx:pt>
          <cx:pt idx="1">35</cx:pt>
          <cx:pt idx="2">37</cx:pt>
          <cx:pt idx="3">26</cx:pt>
          <cx:pt idx="4">1</cx:pt>
          <cx:pt idx="5">18</cx:pt>
          <cx:pt idx="6">17</cx:pt>
          <cx:pt idx="7">22</cx:pt>
          <cx:pt idx="8">18</cx:pt>
          <cx:pt idx="9">7</cx:pt>
          <cx:pt idx="10">18</cx:pt>
          <cx:pt idx="11">32</cx:pt>
          <cx:pt idx="12">2</cx:pt>
          <cx:pt idx="13">8</cx:pt>
          <cx:pt idx="14">3</cx:pt>
          <cx:pt idx="15">18</cx:pt>
        </cx:lvl>
      </cx:numDim>
    </cx:data>
  </cx:chartData>
  <cx:chart>
    <cx:plotArea>
      <cx:plotAreaRegion>
        <cx:series layoutId="sunburst" uniqueId="{BC771FCD-9A0F-B945-8064-9A9F23DF424D}">
          <cx:dataPt idx="0">
            <cx:spPr>
              <a:solidFill>
                <a:srgbClr val="498AC9"/>
              </a:solidFill>
            </cx:spPr>
          </cx:dataPt>
          <cx:dataPt idx="7">
            <cx:spPr>
              <a:solidFill>
                <a:srgbClr val="FF8133"/>
              </a:solidFill>
            </cx:spPr>
          </cx:dataPt>
          <cx:dataPt idx="14">
            <cx:spPr>
              <a:solidFill>
                <a:prstClr val="white">
                  <a:lumMod val="65000"/>
                </a:prstClr>
              </a:solidFill>
            </cx:spPr>
          </cx:dataPt>
          <cx:dataPt idx="18">
            <cx:spPr>
              <a:solidFill>
                <a:srgbClr val="FFC000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n-US" sz="1400" b="0" i="0" u="none" strike="noStrike" baseline="0">
                  <a:solidFill>
                    <a:prstClr val="white"/>
                  </a:solidFill>
                  <a:latin typeface="Arial"/>
                </a:endParaRPr>
              </a:p>
            </cx:txPr>
            <cx:visibility seriesName="0" categoryName="1" value="0"/>
          </cx:dataLabels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/>
          </a:pPr>
          <a:endParaRPr lang="en-US" sz="16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Arial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2/13/20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5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461" y="3341566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6461" y="7674416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8" y="3341566"/>
            <a:ext cx="628054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latin typeface="+mn-lt"/>
              </a:defRPr>
            </a:lvl1pPr>
            <a:lvl2pPr marL="1304925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3906500" y="3341566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563293" marR="0" indent="-34290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906500" y="2948667"/>
            <a:ext cx="6286500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575984" y="2948667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572839" y="7709372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572839" y="7322011"/>
            <a:ext cx="628766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575984" y="12921433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ACKNOWLEDGEMENTS  or  CONTACT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576460" y="8094153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1373188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86" hasCustomPrompt="1"/>
          </p:nvPr>
        </p:nvSpPr>
        <p:spPr>
          <a:xfrm>
            <a:off x="20572840" y="3341566"/>
            <a:ext cx="62825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87" hasCustomPrompt="1"/>
          </p:nvPr>
        </p:nvSpPr>
        <p:spPr>
          <a:xfrm>
            <a:off x="20572839" y="13303950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1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80DC-606C-3F43-A9FE-0034B56B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5" y="1096963"/>
            <a:ext cx="8848725" cy="38401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3BDDD-175F-4246-A8C2-531032837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661775" y="2370138"/>
            <a:ext cx="13887450" cy="11696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5947E-7686-A247-B19E-F622F90BA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9125" y="4937125"/>
            <a:ext cx="8848725" cy="9148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7E695-674B-FB48-9487-D02F2A19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63454-E6E4-4B4C-8C26-B02A681F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2F080-0B4E-7B40-B4C3-397E0F15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3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CC00-48C2-C547-9FEA-2C1CE09D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A46DF-D1DB-774B-9F4E-C9027A928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2AD34-DFED-CB43-9091-CD745926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53EF7-450E-5945-AA7C-6FCF2D08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5803-B322-284F-9770-06CF3C27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4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6DE69-EA4A-D64F-96B2-113B8C570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9631025" y="876300"/>
            <a:ext cx="5915025" cy="13947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35EC2-05AE-1349-B40B-8499165CA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85950" y="876300"/>
            <a:ext cx="17592675" cy="139477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CCC84-9403-3641-BB1A-398E4ADF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70B8-11D5-4642-899B-B06647BD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A8808-5D42-E14E-BE1B-E9747108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5116" y="3354109"/>
            <a:ext cx="849454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6900"/>
            <a:ext cx="8483204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6461" y="9035724"/>
            <a:ext cx="849554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88799" y="8644569"/>
            <a:ext cx="8483203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471422" y="10733346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471422" y="10309786"/>
            <a:ext cx="848220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476384" y="3378398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471422" y="2946900"/>
            <a:ext cx="8487172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372337" y="2946900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8372337" y="3354109"/>
            <a:ext cx="848501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8372337" y="8628515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8369192" y="9056044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8372337" y="12862783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8372337" y="13290312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7150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2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5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4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6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8308" y="3416455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0789" y="3009246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7812" y="7540814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0293" y="7129339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7" y="3432806"/>
            <a:ext cx="129500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3009246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(header)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241977" y="10987984"/>
            <a:ext cx="129500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241977" y="10560455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600583" y="3009246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600583" y="3436775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600583" y="7159451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0599011" y="7586980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600583" y="12862784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599011" y="13290312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3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6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7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8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9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7E97-23D4-C043-8404-ABBC92CA8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0" y="2693988"/>
            <a:ext cx="20574000" cy="5729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CA85C-3B88-124B-9489-60D40E1FB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8645525"/>
            <a:ext cx="20574000" cy="39735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5E98-BF74-0E46-8C5E-016832CB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1F75-E638-7945-8A28-F8844454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A8043-8609-CE4C-B932-99D92CDF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CAD7-E7D1-5949-ADCB-523602DD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E26ED-A013-EE41-B08C-6222CF653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C375A-C06F-B145-9243-E7D923D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21C4E-AA8F-3148-8B04-DC1622BB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19E5C-80D3-B04B-9FC6-A050CE0F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2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E18-E9CB-2F42-8A5E-BFD69C32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3" y="4103688"/>
            <a:ext cx="23660100" cy="68468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8F559-28DD-9442-A9CB-AABC8AEFD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1663" y="11014075"/>
            <a:ext cx="23660100" cy="36004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49EAB-540E-914D-88BF-4BE68D5E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6305D-0CC0-2F41-AD8B-968C5B5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71B64-854B-4B42-B34C-C2C17609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9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4102-71D3-5140-A2D8-A123865E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B280-9639-224B-A08D-3093BC919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5950" y="4381500"/>
            <a:ext cx="11753850" cy="10442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33B3E-D61E-9342-9CD0-A620A9570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92200" y="4381500"/>
            <a:ext cx="11753850" cy="10442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77CFE-BFC6-A046-B4CC-3E0E0FBB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607EC-8DAA-1146-8E4C-C38A3244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0A7BA-D06A-8947-BA4B-4756E90F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88E6-83FE-A240-826D-8C3A9C91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5" y="876300"/>
            <a:ext cx="23660100" cy="3181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22B4D-A16E-254A-991D-647FBD2A6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9125" y="4035425"/>
            <a:ext cx="11606213" cy="197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05E76-F474-5F49-8B79-0C8BE259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9125" y="6011863"/>
            <a:ext cx="11606213" cy="8843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8B04E-42F1-2840-96C0-10F5C7009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87450" y="4035425"/>
            <a:ext cx="11661775" cy="197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E602F-B0BE-844D-B62E-B1BF08726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887450" y="6011863"/>
            <a:ext cx="11661775" cy="8843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799A8-4D25-404F-B6E9-73CCA390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1A1D3-6867-AF46-9203-101A8EE8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FC24A-03C5-4B40-A157-16081F3A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290F-CC2B-9140-A562-BB174B52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2BDBF-6BBB-AD4D-B907-87A716E9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4F5D6-CBB4-4647-AAD0-596D1420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5AD4B-2699-F64F-9334-8D0BD37D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4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58F10-819B-6D4D-A266-9B0D5EF9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0C05D-72C8-924E-B489-FB6C5489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25DD0-27E8-0145-B4C9-E8CEEBE1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7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1AF2-1806-C74B-A6A0-8E7A3A70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5" y="1096963"/>
            <a:ext cx="8848725" cy="38401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FF81-AB73-FE44-8722-FA4C3E755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775" y="2370138"/>
            <a:ext cx="13887450" cy="11696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0BA10-63B7-614C-B940-EDAF64308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9125" y="4937125"/>
            <a:ext cx="8848725" cy="9148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3AC74-2392-4A47-9F65-00900A04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68757-46FC-5247-92A1-3EFDCD79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D4008-ED83-6A47-B2C2-65E8F0D1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76461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3" name="Picture 32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5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615971"/>
            <a:ext cx="2761491" cy="1261874"/>
          </a:xfrm>
          <a:prstGeom prst="rect">
            <a:avLst/>
          </a:prstGeom>
        </p:spPr>
      </p:pic>
      <p:sp>
        <p:nvSpPr>
          <p:cNvPr id="37" name="Rectangle 33"/>
          <p:cNvSpPr>
            <a:spLocks noChangeArrowheads="1"/>
          </p:cNvSpPr>
          <p:nvPr userDrawn="1"/>
        </p:nvSpPr>
        <p:spPr bwMode="auto">
          <a:xfrm>
            <a:off x="7241249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" name="Rectangle 33"/>
          <p:cNvSpPr>
            <a:spLocks noChangeArrowheads="1"/>
          </p:cNvSpPr>
          <p:nvPr userDrawn="1"/>
        </p:nvSpPr>
        <p:spPr bwMode="auto">
          <a:xfrm>
            <a:off x="13906037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9" name="Rectangle 33"/>
          <p:cNvSpPr>
            <a:spLocks noChangeArrowheads="1"/>
          </p:cNvSpPr>
          <p:nvPr userDrawn="1"/>
        </p:nvSpPr>
        <p:spPr bwMode="auto">
          <a:xfrm>
            <a:off x="20570825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A0599-6C10-7A41-BD86-DC87541A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876300"/>
            <a:ext cx="23660100" cy="318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166D9-DE81-4A48-B1AC-F94BD66C9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5950" y="4381500"/>
            <a:ext cx="23660100" cy="10442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BC600-D8D1-FF45-8618-CF2E1094C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5950" y="15255875"/>
            <a:ext cx="61722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8C245-036C-1A46-BE9D-4EE153EAF50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D9B2C-9D9A-134A-B3A5-292EE0D7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86850" y="15255875"/>
            <a:ext cx="92583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FF473-2C01-C049-BD46-8474CFAE1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73850" y="15255875"/>
            <a:ext cx="61722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B10A0-E6D6-F24B-8B74-14A62DA7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3869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2988" y="2628900"/>
            <a:ext cx="26286024" cy="13373100"/>
            <a:chOff x="571500" y="2628900"/>
            <a:chExt cx="26286024" cy="13373100"/>
          </a:xfrm>
        </p:grpSpPr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571500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Rectangle 33"/>
            <p:cNvSpPr>
              <a:spLocks noChangeArrowheads="1"/>
            </p:cNvSpPr>
            <p:nvPr userDrawn="1"/>
          </p:nvSpPr>
          <p:spPr bwMode="auto">
            <a:xfrm>
              <a:off x="9469084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Rectangle 33"/>
            <p:cNvSpPr>
              <a:spLocks noChangeArrowheads="1"/>
            </p:cNvSpPr>
            <p:nvPr userDrawn="1"/>
          </p:nvSpPr>
          <p:spPr bwMode="auto">
            <a:xfrm>
              <a:off x="18366667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1" name="Picture 40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42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5971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571500" y="2628900"/>
            <a:ext cx="6286500" cy="13373100"/>
          </a:xfrm>
          <a:prstGeom prst="roundRect">
            <a:avLst>
              <a:gd name="adj" fmla="val 43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805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7209790" y="2628900"/>
            <a:ext cx="13012420" cy="13373100"/>
          </a:xfrm>
          <a:prstGeom prst="roundRect">
            <a:avLst>
              <a:gd name="adj" fmla="val 22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20574000" y="2628900"/>
            <a:ext cx="6286500" cy="13373100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2" name="Picture 31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2648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chart" Target="../charts/chart1.xml"/><Relationship Id="rId15" Type="http://schemas.openxmlformats.org/officeDocument/2006/relationships/image" Target="../media/image11.png"/><Relationship Id="rId10" Type="http://schemas.openxmlformats.org/officeDocument/2006/relationships/image" Target="../media/image7.tiff"/><Relationship Id="rId4" Type="http://schemas.openxmlformats.org/officeDocument/2006/relationships/image" Target="../media/image2.emf"/><Relationship Id="rId9" Type="http://schemas.openxmlformats.org/officeDocument/2006/relationships/image" Target="../media/image6.png"/><Relationship Id="rId14" Type="http://schemas.microsoft.com/office/2014/relationships/chartEx" Target="../charts/chartEx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3E63D470-D699-E746-AF1D-7C01998D1074}"/>
              </a:ext>
            </a:extLst>
          </p:cNvPr>
          <p:cNvSpPr/>
          <p:nvPr/>
        </p:nvSpPr>
        <p:spPr>
          <a:xfrm>
            <a:off x="7301252" y="13742882"/>
            <a:ext cx="6169822" cy="1940556"/>
          </a:xfrm>
          <a:prstGeom prst="rect">
            <a:avLst/>
          </a:prstGeom>
          <a:solidFill>
            <a:srgbClr val="768BC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6461" y="3341566"/>
            <a:ext cx="6274921" cy="2479786"/>
          </a:xfrm>
        </p:spPr>
        <p:txBody>
          <a:bodyPr/>
          <a:lstStyle/>
          <a:p>
            <a:r>
              <a:rPr lang="en-US" sz="1800" dirty="0"/>
              <a:t>Methamphetamine (meth) is a highly addictive stimulant with harmful effects that lead to cardiovascular disease and stroke.</a:t>
            </a:r>
            <a:r>
              <a:rPr lang="en-US" sz="1800" baseline="30000" dirty="0"/>
              <a:t>1</a:t>
            </a:r>
            <a:r>
              <a:rPr lang="en-US" sz="1800" dirty="0"/>
              <a:t> Rates of meth use have been growing with an estimated 24 million users worldwide as of 2015.</a:t>
            </a:r>
            <a:r>
              <a:rPr lang="en-US" sz="1800" baseline="30000" dirty="0"/>
              <a:t>2</a:t>
            </a:r>
            <a:r>
              <a:rPr lang="en-US" sz="1800" dirty="0"/>
              <a:t> Despite a strong association between meth use and increased cerebrovascular risk,</a:t>
            </a:r>
            <a:r>
              <a:rPr lang="en-US" sz="1800" baseline="30000" dirty="0"/>
              <a:t>3</a:t>
            </a:r>
            <a:r>
              <a:rPr lang="en-US" sz="1800" dirty="0"/>
              <a:t> detailed descriptions of clinical and neuroradiologic characteristics in larger cohorts are lacking.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8733" y="2968956"/>
            <a:ext cx="6280547" cy="38251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76461" y="10703437"/>
            <a:ext cx="6281539" cy="382517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0601" y="12595272"/>
            <a:ext cx="6280546" cy="11501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Single-center retrospective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Consecutive adults admitted in 2016 to 2019 for acute ischemic stroke and meth-positive toxicology </a:t>
            </a:r>
            <a:endParaRPr lang="en-US" sz="1800" baseline="30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77453" y="12217966"/>
            <a:ext cx="6280547" cy="382517"/>
          </a:xfrm>
        </p:spPr>
        <p:txBody>
          <a:bodyPr/>
          <a:lstStyle/>
          <a:p>
            <a:r>
              <a:rPr lang="en-US" dirty="0"/>
              <a:t>MATERIALS &amp; METHODS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94551" y="13732495"/>
            <a:ext cx="6286500" cy="38251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20574825" y="7413934"/>
            <a:ext cx="6279386" cy="382517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20566550" y="11692973"/>
            <a:ext cx="6279386" cy="254749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National Institute on Drug Abuse. (2019). Methamphetamine. Retrieved from https://</a:t>
            </a:r>
            <a:r>
              <a:rPr lang="en-US" dirty="0" err="1"/>
              <a:t>www.drugabuse.gov</a:t>
            </a:r>
            <a:r>
              <a:rPr lang="en-US" dirty="0"/>
              <a:t>/drugs-abuse/methamphetamine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Chomchai</a:t>
            </a:r>
            <a:r>
              <a:rPr lang="en-US" dirty="0"/>
              <a:t>, C., &amp; </a:t>
            </a:r>
            <a:r>
              <a:rPr lang="en-US" dirty="0" err="1"/>
              <a:t>Chomchai</a:t>
            </a:r>
            <a:r>
              <a:rPr lang="en-US" dirty="0"/>
              <a:t>, S. (2015). Global patterns of methamphetamine use. </a:t>
            </a:r>
            <a:r>
              <a:rPr lang="en-US" i="1" dirty="0"/>
              <a:t>Current Opinion in Psychiatry,28</a:t>
            </a:r>
            <a:r>
              <a:rPr lang="en-US" dirty="0"/>
              <a:t>(4), 269-274. doi:10.1097/yco.0000000000000168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Westover, A. N., </a:t>
            </a:r>
            <a:r>
              <a:rPr lang="en-US" dirty="0" err="1"/>
              <a:t>Mcbride</a:t>
            </a:r>
            <a:r>
              <a:rPr lang="en-US" dirty="0"/>
              <a:t>, S., &amp; Haley, R. W. (2007). Stroke in Young Adults Who Abuse Amphetamines or Cocaine. </a:t>
            </a:r>
            <a:r>
              <a:rPr lang="en-US" i="1" dirty="0"/>
              <a:t>Archives of General Psychiatry,64</a:t>
            </a:r>
            <a:r>
              <a:rPr lang="en-US" dirty="0"/>
              <a:t>(4), 495. doi:10.1001/archpsyc.64.4.495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PBS. (2006, February). Map: The Reach of Meth. Retrieved from https://</a:t>
            </a:r>
            <a:r>
              <a:rPr lang="en-US" dirty="0" err="1"/>
              <a:t>www.pbs.org</a:t>
            </a:r>
            <a:r>
              <a:rPr lang="en-US" dirty="0"/>
              <a:t>/</a:t>
            </a:r>
            <a:r>
              <a:rPr lang="en-US" dirty="0" err="1"/>
              <a:t>wgbh</a:t>
            </a:r>
            <a:r>
              <a:rPr lang="en-US" dirty="0"/>
              <a:t>/pages/frontline/meth/map/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20566550" y="11305612"/>
            <a:ext cx="6287661" cy="38251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20569695" y="14303732"/>
            <a:ext cx="6279386" cy="382517"/>
          </a:xfrm>
        </p:spPr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96"/>
          </p:nvPr>
        </p:nvSpPr>
        <p:spPr>
          <a:xfrm>
            <a:off x="576460" y="11123174"/>
            <a:ext cx="6274921" cy="1094792"/>
          </a:xfrm>
        </p:spPr>
        <p:txBody>
          <a:bodyPr/>
          <a:lstStyle/>
          <a:p>
            <a:r>
              <a:rPr lang="en-US" sz="1800" dirty="0"/>
              <a:t>To examine the clinical and neuroimaging characteristics in patients with acute ischemic stroke and concurrent methamphetamine use.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4"/>
          </p:nvPr>
        </p:nvSpPr>
        <p:spPr>
          <a:xfrm>
            <a:off x="-6498158" y="11802139"/>
            <a:ext cx="6285508" cy="4792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Nhayoung Hwang</a:t>
            </a:r>
            <a:r>
              <a:rPr lang="en-US" baseline="30000" dirty="0"/>
              <a:t>1</a:t>
            </a:r>
            <a:r>
              <a:rPr lang="en-US" dirty="0"/>
              <a:t>, Sandeep </a:t>
            </a:r>
            <a:r>
              <a:rPr lang="en-US" dirty="0" err="1"/>
              <a:t>Walia</a:t>
            </a:r>
            <a:r>
              <a:rPr lang="en-US" dirty="0"/>
              <a:t>, MD</a:t>
            </a:r>
            <a:r>
              <a:rPr lang="en-US" baseline="30000" dirty="0"/>
              <a:t>2</a:t>
            </a:r>
            <a:r>
              <a:rPr lang="en-US" dirty="0"/>
              <a:t>, Kwan Ng, MD, PhD</a:t>
            </a:r>
            <a:r>
              <a:rPr lang="en-US" baseline="30000" dirty="0"/>
              <a:t>3</a:t>
            </a:r>
            <a:r>
              <a:rPr lang="en-US" dirty="0"/>
              <a:t>, Alan Yee, DO</a:t>
            </a:r>
            <a:r>
              <a:rPr lang="en-US" baseline="30000" dirty="0"/>
              <a:t>3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8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University of California, Davis School of Medicine</a:t>
            </a:r>
            <a:r>
              <a:rPr lang="en-US" baseline="30000" dirty="0"/>
              <a:t>1</a:t>
            </a:r>
            <a:r>
              <a:rPr lang="en-US" dirty="0"/>
              <a:t>, Department of Neurology, Stanford University</a:t>
            </a:r>
            <a:r>
              <a:rPr lang="en-US" baseline="30000" dirty="0"/>
              <a:t>2</a:t>
            </a:r>
            <a:r>
              <a:rPr lang="en-US" dirty="0"/>
              <a:t>, Department of Neurology, University of California, Davis</a:t>
            </a:r>
            <a:r>
              <a:rPr lang="en-US" baseline="30000" dirty="0"/>
              <a:t>3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85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Imaging Characteristics of Methamphetamine-Associated Ischemic Strokes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86"/>
          </p:nvPr>
        </p:nvSpPr>
        <p:spPr>
          <a:xfrm>
            <a:off x="20571681" y="7806833"/>
            <a:ext cx="6282530" cy="34769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Meth-associated acute ischemic stroke is a multicultural problem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Although small vessel </a:t>
            </a:r>
            <a:r>
              <a:rPr lang="en-US" sz="1800" dirty="0" err="1"/>
              <a:t>vasculopathy</a:t>
            </a:r>
            <a:r>
              <a:rPr lang="en-US" sz="1800" dirty="0"/>
              <a:t> is suspected in most, a significant proportion is due to proximal embolic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Clinical outcome was poor; long-term care required in most and nearly 1 in 6 died during their hospitalization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Next steps of the study include comparing this sample with non-meth-associated ischemic strokes to identify significant differences in patient and imaging characteristics.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87"/>
          </p:nvPr>
        </p:nvSpPr>
        <p:spPr>
          <a:xfrm>
            <a:off x="20566550" y="14686249"/>
            <a:ext cx="6279386" cy="910126"/>
          </a:xfrm>
        </p:spPr>
        <p:txBody>
          <a:bodyPr/>
          <a:lstStyle/>
          <a:p>
            <a:r>
              <a:rPr lang="en-US" dirty="0"/>
              <a:t>Thank you to Dr. Alan Yee for his mentorship and guidance as well as Dr. Sandeep </a:t>
            </a:r>
            <a:r>
              <a:rPr lang="en-US" dirty="0" err="1"/>
              <a:t>Walia</a:t>
            </a:r>
            <a:r>
              <a:rPr lang="en-US" dirty="0"/>
              <a:t>, Dr. Miguel </a:t>
            </a:r>
            <a:r>
              <a:rPr lang="en-US" dirty="0" err="1"/>
              <a:t>Ruvalcaba</a:t>
            </a:r>
            <a:r>
              <a:rPr lang="en-US" dirty="0"/>
              <a:t>, Dr. Kwan Ng, and the UC Davis Department of Neurology without whom this project would not be possible.</a:t>
            </a:r>
          </a:p>
        </p:txBody>
      </p:sp>
      <p:pic>
        <p:nvPicPr>
          <p:cNvPr id="62" name="Picture Placeholder 60">
            <a:extLst>
              <a:ext uri="{FF2B5EF4-FFF2-40B4-BE49-F238E27FC236}">
                <a16:creationId xmlns:a16="http://schemas.microsoft.com/office/drawing/2014/main" id="{DE686705-D918-B14C-8D1F-7831499E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036" y="754044"/>
            <a:ext cx="2662189" cy="103445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AC8B1C0-9913-FD42-B4C2-3C50FFC6965A}"/>
              </a:ext>
            </a:extLst>
          </p:cNvPr>
          <p:cNvSpPr txBox="1"/>
          <p:nvPr/>
        </p:nvSpPr>
        <p:spPr>
          <a:xfrm>
            <a:off x="2798618" y="942109"/>
            <a:ext cx="18473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4" name="Picture 4997" descr="Don%20Burnstein%20UCD_seal_new">
            <a:extLst>
              <a:ext uri="{FF2B5EF4-FFF2-40B4-BE49-F238E27FC236}">
                <a16:creationId xmlns:a16="http://schemas.microsoft.com/office/drawing/2014/main" id="{3A967BAA-6207-AC41-A971-0E9BD97F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5788" y="5215969"/>
            <a:ext cx="2362857" cy="22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A06CFF31-B2E6-544B-A4A1-35DD4A6A7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47310"/>
              </p:ext>
            </p:extLst>
          </p:nvPr>
        </p:nvGraphicFramePr>
        <p:xfrm>
          <a:off x="7293437" y="2985185"/>
          <a:ext cx="6207777" cy="439826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822875">
                  <a:extLst>
                    <a:ext uri="{9D8B030D-6E8A-4147-A177-3AD203B41FA5}">
                      <a16:colId xmlns:a16="http://schemas.microsoft.com/office/drawing/2014/main" val="1661461959"/>
                    </a:ext>
                  </a:extLst>
                </a:gridCol>
                <a:gridCol w="692451">
                  <a:extLst>
                    <a:ext uri="{9D8B030D-6E8A-4147-A177-3AD203B41FA5}">
                      <a16:colId xmlns:a16="http://schemas.microsoft.com/office/drawing/2014/main" val="13437732"/>
                    </a:ext>
                  </a:extLst>
                </a:gridCol>
                <a:gridCol w="692451">
                  <a:extLst>
                    <a:ext uri="{9D8B030D-6E8A-4147-A177-3AD203B41FA5}">
                      <a16:colId xmlns:a16="http://schemas.microsoft.com/office/drawing/2014/main" val="111661569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en-US" sz="1600" dirty="0"/>
                        <a:t>Table 1. Demographics, N=90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33201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600" b="1" dirty="0"/>
                        <a:t>Age, average in years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55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59778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600" b="1" dirty="0"/>
                        <a:t>Sex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443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Male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41006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Female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5191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600" b="1" dirty="0"/>
                        <a:t>Race/Ethnicity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32337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White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7432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Black/African American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877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Hispanic/Latino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37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American Indian/Native American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908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Asian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48105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Pacific Islander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4071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Other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17991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C4DE29DC-BA16-6347-968C-63E196A0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67682"/>
              </p:ext>
            </p:extLst>
          </p:nvPr>
        </p:nvGraphicFramePr>
        <p:xfrm>
          <a:off x="13994056" y="13294947"/>
          <a:ext cx="6016246" cy="236829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412756">
                  <a:extLst>
                    <a:ext uri="{9D8B030D-6E8A-4147-A177-3AD203B41FA5}">
                      <a16:colId xmlns:a16="http://schemas.microsoft.com/office/drawing/2014/main" val="1661461959"/>
                    </a:ext>
                  </a:extLst>
                </a:gridCol>
                <a:gridCol w="801745">
                  <a:extLst>
                    <a:ext uri="{9D8B030D-6E8A-4147-A177-3AD203B41FA5}">
                      <a16:colId xmlns:a16="http://schemas.microsoft.com/office/drawing/2014/main" val="13437732"/>
                    </a:ext>
                  </a:extLst>
                </a:gridCol>
                <a:gridCol w="801745">
                  <a:extLst>
                    <a:ext uri="{9D8B030D-6E8A-4147-A177-3AD203B41FA5}">
                      <a16:colId xmlns:a16="http://schemas.microsoft.com/office/drawing/2014/main" val="111661569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en-US" sz="1600" b="0" dirty="0"/>
                        <a:t>Table 3. Disposition, N=92*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33201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600" b="0" dirty="0"/>
                        <a:t>Home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53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9778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600" b="0" dirty="0"/>
                        <a:t>Rehab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443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b="0" dirty="0"/>
                        <a:t>SNF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41006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b="0" dirty="0"/>
                        <a:t>Acute care/outside hospital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5191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600" b="0" dirty="0"/>
                        <a:t>Death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32337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b="0" dirty="0"/>
                        <a:t>Left against medical advice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743206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FC7F9DAA-6FCC-8D40-A402-C397871A0C1E}"/>
              </a:ext>
            </a:extLst>
          </p:cNvPr>
          <p:cNvSpPr txBox="1"/>
          <p:nvPr/>
        </p:nvSpPr>
        <p:spPr>
          <a:xfrm>
            <a:off x="14026668" y="15636587"/>
            <a:ext cx="3685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*Two patients were admitted twice for separate strokes </a:t>
            </a:r>
          </a:p>
        </p:txBody>
      </p:sp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3F8F76CF-3EF9-7742-863C-1704DDB89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784672"/>
              </p:ext>
            </p:extLst>
          </p:nvPr>
        </p:nvGraphicFramePr>
        <p:xfrm>
          <a:off x="20670370" y="3112735"/>
          <a:ext cx="6071745" cy="417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C4D80269-17DA-9944-90BC-78C1802EF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86007"/>
              </p:ext>
            </p:extLst>
          </p:nvPr>
        </p:nvGraphicFramePr>
        <p:xfrm>
          <a:off x="7306686" y="11329176"/>
          <a:ext cx="6189215" cy="202996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465121">
                  <a:extLst>
                    <a:ext uri="{9D8B030D-6E8A-4147-A177-3AD203B41FA5}">
                      <a16:colId xmlns:a16="http://schemas.microsoft.com/office/drawing/2014/main" val="1661461959"/>
                    </a:ext>
                  </a:extLst>
                </a:gridCol>
                <a:gridCol w="862047">
                  <a:extLst>
                    <a:ext uri="{9D8B030D-6E8A-4147-A177-3AD203B41FA5}">
                      <a16:colId xmlns:a16="http://schemas.microsoft.com/office/drawing/2014/main" val="13437732"/>
                    </a:ext>
                  </a:extLst>
                </a:gridCol>
                <a:gridCol w="862047">
                  <a:extLst>
                    <a:ext uri="{9D8B030D-6E8A-4147-A177-3AD203B41FA5}">
                      <a16:colId xmlns:a16="http://schemas.microsoft.com/office/drawing/2014/main" val="111661569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en-US" sz="1600" dirty="0"/>
                        <a:t>Table 2. Acute ischemic strokes, N=90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33201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600" b="0" dirty="0"/>
                        <a:t>More than one lesion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51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57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9778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600" b="0" dirty="0"/>
                        <a:t>Bilateral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443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b="0" dirty="0"/>
                        <a:t>Purely cortical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41006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/>
                      <a:r>
                        <a:rPr lang="en-US" sz="1600" b="0" dirty="0"/>
                        <a:t>Purely subcortical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5191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600" b="0" dirty="0"/>
                        <a:t>Purely brainstem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323373"/>
                  </a:ext>
                </a:extLst>
              </a:tr>
            </a:tbl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C463472D-E753-BA45-B25C-905348933B4F}"/>
              </a:ext>
            </a:extLst>
          </p:cNvPr>
          <p:cNvSpPr txBox="1"/>
          <p:nvPr/>
        </p:nvSpPr>
        <p:spPr>
          <a:xfrm rot="5400000">
            <a:off x="12580716" y="14273561"/>
            <a:ext cx="1349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Patient A</a:t>
            </a:r>
          </a:p>
        </p:txBody>
      </p:sp>
      <p:pic>
        <p:nvPicPr>
          <p:cNvPr id="137" name="Picture Placeholder 119">
            <a:extLst>
              <a:ext uri="{FF2B5EF4-FFF2-40B4-BE49-F238E27FC236}">
                <a16:creationId xmlns:a16="http://schemas.microsoft.com/office/drawing/2014/main" id="{339E49E3-8056-2248-B9CC-EB1ED0A3E1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r="-112"/>
          <a:stretch/>
        </p:blipFill>
        <p:spPr>
          <a:xfrm>
            <a:off x="602621" y="9764455"/>
            <a:ext cx="6248177" cy="832719"/>
          </a:xfrm>
          <a:prstGeom prst="rect">
            <a:avLst/>
          </a:prstGeom>
        </p:spPr>
      </p:pic>
      <p:pic>
        <p:nvPicPr>
          <p:cNvPr id="138" name="Picture Placeholder 113">
            <a:extLst>
              <a:ext uri="{FF2B5EF4-FFF2-40B4-BE49-F238E27FC236}">
                <a16:creationId xmlns:a16="http://schemas.microsoft.com/office/drawing/2014/main" id="{F6DE66ED-213B-3749-8C3C-B923154A8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 b="4117"/>
          <a:stretch>
            <a:fillRect/>
          </a:stretch>
        </p:blipFill>
        <p:spPr>
          <a:xfrm>
            <a:off x="1427127" y="6501564"/>
            <a:ext cx="4548187" cy="2949575"/>
          </a:xfrm>
          <a:prstGeom prst="rect">
            <a:avLst/>
          </a:prstGeom>
        </p:spPr>
      </p:pic>
      <p:sp>
        <p:nvSpPr>
          <p:cNvPr id="139" name="5-Point Star 138">
            <a:extLst>
              <a:ext uri="{FF2B5EF4-FFF2-40B4-BE49-F238E27FC236}">
                <a16:creationId xmlns:a16="http://schemas.microsoft.com/office/drawing/2014/main" id="{AC06ED28-46E4-E049-9D51-44E5E760791D}"/>
              </a:ext>
            </a:extLst>
          </p:cNvPr>
          <p:cNvSpPr/>
          <p:nvPr/>
        </p:nvSpPr>
        <p:spPr>
          <a:xfrm>
            <a:off x="1919155" y="7368583"/>
            <a:ext cx="142875" cy="142875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B14B30B-B4E5-354E-9C2E-E665195763C0}"/>
              </a:ext>
            </a:extLst>
          </p:cNvPr>
          <p:cNvSpPr txBox="1"/>
          <p:nvPr/>
        </p:nvSpPr>
        <p:spPr>
          <a:xfrm>
            <a:off x="1969690" y="6048323"/>
            <a:ext cx="400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Meth use in the United States</a:t>
            </a:r>
            <a:r>
              <a:rPr lang="en-US" sz="1800" baseline="30000" dirty="0"/>
              <a:t>4</a:t>
            </a:r>
          </a:p>
        </p:txBody>
      </p:sp>
      <p:sp>
        <p:nvSpPr>
          <p:cNvPr id="182" name="Text Placeholder 1">
            <a:extLst>
              <a:ext uri="{FF2B5EF4-FFF2-40B4-BE49-F238E27FC236}">
                <a16:creationId xmlns:a16="http://schemas.microsoft.com/office/drawing/2014/main" id="{0C6F1087-FD0C-004E-A9F1-A6CFEC655FC4}"/>
              </a:ext>
            </a:extLst>
          </p:cNvPr>
          <p:cNvSpPr txBox="1">
            <a:spLocks/>
          </p:cNvSpPr>
          <p:nvPr/>
        </p:nvSpPr>
        <p:spPr>
          <a:xfrm>
            <a:off x="594551" y="14115012"/>
            <a:ext cx="6274921" cy="1482590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9043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75598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34809" indent="-359211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96053" indent="-261244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/>
              <a:t>Patient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Total of 90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Nearly half from underrepresented minority ethnic/racial groups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0287777-E29E-2643-AADF-CD689CD3CFC7}"/>
              </a:ext>
            </a:extLst>
          </p:cNvPr>
          <p:cNvSpPr txBox="1"/>
          <p:nvPr/>
        </p:nvSpPr>
        <p:spPr>
          <a:xfrm>
            <a:off x="7252833" y="13391779"/>
            <a:ext cx="238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Patient Example</a:t>
            </a:r>
          </a:p>
        </p:txBody>
      </p:sp>
      <p:sp>
        <p:nvSpPr>
          <p:cNvPr id="184" name="5-Point Star 183">
            <a:extLst>
              <a:ext uri="{FF2B5EF4-FFF2-40B4-BE49-F238E27FC236}">
                <a16:creationId xmlns:a16="http://schemas.microsoft.com/office/drawing/2014/main" id="{FC24B292-DB86-2442-BE29-2048C6A00619}"/>
              </a:ext>
            </a:extLst>
          </p:cNvPr>
          <p:cNvSpPr/>
          <p:nvPr/>
        </p:nvSpPr>
        <p:spPr>
          <a:xfrm>
            <a:off x="4762588" y="9532642"/>
            <a:ext cx="142875" cy="142875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9A66584-2762-7C4A-966B-F56B9FE0AF76}"/>
              </a:ext>
            </a:extLst>
          </p:cNvPr>
          <p:cNvSpPr txBox="1"/>
          <p:nvPr/>
        </p:nvSpPr>
        <p:spPr>
          <a:xfrm>
            <a:off x="4874560" y="9465579"/>
            <a:ext cx="130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Sacramento, CA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43044B6-0501-9E4D-879F-D2B0E54122F3}"/>
              </a:ext>
            </a:extLst>
          </p:cNvPr>
          <p:cNvSpPr txBox="1"/>
          <p:nvPr/>
        </p:nvSpPr>
        <p:spPr>
          <a:xfrm>
            <a:off x="11272200" y="13837288"/>
            <a:ext cx="171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Multiple subcortical strokes, one in the right pons, another in the left trigone region</a:t>
            </a:r>
          </a:p>
        </p:txBody>
      </p:sp>
      <p:pic>
        <p:nvPicPr>
          <p:cNvPr id="212" name="Picture Placeholder 211">
            <a:extLst>
              <a:ext uri="{FF2B5EF4-FFF2-40B4-BE49-F238E27FC236}">
                <a16:creationId xmlns:a16="http://schemas.microsoft.com/office/drawing/2014/main" id="{9A5F0F86-B683-624C-B232-F3BDDE87AA6C}"/>
              </a:ext>
            </a:extLst>
          </p:cNvPr>
          <p:cNvPicPr>
            <a:picLocks noGrp="1" noChangeAspect="1"/>
          </p:cNvPicPr>
          <p:nvPr>
            <p:ph type="pic" sz="quarter" idx="13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6" r="21946"/>
          <a:stretch>
            <a:fillRect/>
          </a:stretch>
        </p:blipFill>
        <p:spPr>
          <a:xfrm>
            <a:off x="9474932" y="13796837"/>
            <a:ext cx="1717675" cy="1811337"/>
          </a:xfrm>
        </p:spPr>
      </p:pic>
      <p:pic>
        <p:nvPicPr>
          <p:cNvPr id="210" name="Picture Placeholder 209">
            <a:extLst>
              <a:ext uri="{FF2B5EF4-FFF2-40B4-BE49-F238E27FC236}">
                <a16:creationId xmlns:a16="http://schemas.microsoft.com/office/drawing/2014/main" id="{0CD9045A-790F-B34D-BD83-430FBF3E1DFB}"/>
              </a:ext>
            </a:extLst>
          </p:cNvPr>
          <p:cNvPicPr>
            <a:picLocks noGrp="1" noChangeAspect="1"/>
          </p:cNvPicPr>
          <p:nvPr>
            <p:ph type="pic" sz="quarter" idx="13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0" r="21920"/>
          <a:stretch>
            <a:fillRect/>
          </a:stretch>
        </p:blipFill>
        <p:spPr>
          <a:xfrm>
            <a:off x="7659769" y="13787128"/>
            <a:ext cx="1719262" cy="1811338"/>
          </a:xfrm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C135460E-F037-3D41-91B2-E727FCFF4536}"/>
              </a:ext>
            </a:extLst>
          </p:cNvPr>
          <p:cNvSpPr txBox="1"/>
          <p:nvPr/>
        </p:nvSpPr>
        <p:spPr>
          <a:xfrm>
            <a:off x="8366395" y="10936216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</a:rPr>
              <a:t>Figure 1. Affected vascular territories</a:t>
            </a:r>
          </a:p>
        </p:txBody>
      </p:sp>
      <p:pic>
        <p:nvPicPr>
          <p:cNvPr id="218" name="Picture 217">
            <a:extLst>
              <a:ext uri="{FF2B5EF4-FFF2-40B4-BE49-F238E27FC236}">
                <a16:creationId xmlns:a16="http://schemas.microsoft.com/office/drawing/2014/main" id="{CB66A2EF-76D3-5F43-A57F-E686C87FD6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8158" y="8021618"/>
            <a:ext cx="1871275" cy="2986077"/>
          </a:xfrm>
          <a:prstGeom prst="rect">
            <a:avLst/>
          </a:prstGeom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4D4B0803-EEBB-DF48-A42C-3E1570029A98}"/>
              </a:ext>
            </a:extLst>
          </p:cNvPr>
          <p:cNvSpPr txBox="1"/>
          <p:nvPr/>
        </p:nvSpPr>
        <p:spPr>
          <a:xfrm>
            <a:off x="8353160" y="8302523"/>
            <a:ext cx="1202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MCA: 71%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4DB3A65C-FF28-6B48-A757-C06925FDC8A0}"/>
              </a:ext>
            </a:extLst>
          </p:cNvPr>
          <p:cNvSpPr txBox="1"/>
          <p:nvPr/>
        </p:nvSpPr>
        <p:spPr>
          <a:xfrm>
            <a:off x="9827139" y="7787202"/>
            <a:ext cx="1134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ACA: 10%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DE4B0D9-2F99-D54B-8135-72510A3BE99F}"/>
              </a:ext>
            </a:extLst>
          </p:cNvPr>
          <p:cNvSpPr txBox="1"/>
          <p:nvPr/>
        </p:nvSpPr>
        <p:spPr>
          <a:xfrm>
            <a:off x="8633414" y="9176102"/>
            <a:ext cx="112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PCA: 26%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A506AA4-0C49-EA46-9E18-01E6F621D8AB}"/>
              </a:ext>
            </a:extLst>
          </p:cNvPr>
          <p:cNvSpPr txBox="1"/>
          <p:nvPr/>
        </p:nvSpPr>
        <p:spPr>
          <a:xfrm>
            <a:off x="11149588" y="10239091"/>
            <a:ext cx="1422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Multiple: 30%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8308F564-14AA-A14F-8D27-594D0A79FD9C}"/>
              </a:ext>
            </a:extLst>
          </p:cNvPr>
          <p:cNvSpPr txBox="1"/>
          <p:nvPr/>
        </p:nvSpPr>
        <p:spPr>
          <a:xfrm>
            <a:off x="20721067" y="2981214"/>
            <a:ext cx="238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Stroke Etiology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C73353F3-5E26-2E49-A6F1-1932E222930F}"/>
              </a:ext>
            </a:extLst>
          </p:cNvPr>
          <p:cNvSpPr txBox="1"/>
          <p:nvPr/>
        </p:nvSpPr>
        <p:spPr>
          <a:xfrm>
            <a:off x="13933351" y="12866166"/>
            <a:ext cx="377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Patient Discharge Dispositions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D2014B95-80C6-8A4A-95DA-3AB39B2374B9}"/>
              </a:ext>
            </a:extLst>
          </p:cNvPr>
          <p:cNvSpPr txBox="1"/>
          <p:nvPr/>
        </p:nvSpPr>
        <p:spPr>
          <a:xfrm>
            <a:off x="7283319" y="7422895"/>
            <a:ext cx="30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Lesion Characteristics</a:t>
            </a:r>
          </a:p>
        </p:txBody>
      </p:sp>
      <p:pic>
        <p:nvPicPr>
          <p:cNvPr id="243" name="Picture Placeholder 242">
            <a:extLst>
              <a:ext uri="{FF2B5EF4-FFF2-40B4-BE49-F238E27FC236}">
                <a16:creationId xmlns:a16="http://schemas.microsoft.com/office/drawing/2014/main" id="{92113CAC-EF87-6147-BFFD-CF2A230FEBD2}"/>
              </a:ext>
            </a:extLst>
          </p:cNvPr>
          <p:cNvPicPr>
            <a:picLocks noGrp="1" noChangeAspect="1"/>
          </p:cNvPicPr>
          <p:nvPr>
            <p:ph type="pic" sz="quarter" idx="11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1927"/>
          <a:stretch>
            <a:fillRect/>
          </a:stretch>
        </p:blipFill>
        <p:spPr>
          <a:xfrm>
            <a:off x="17090500" y="9325691"/>
            <a:ext cx="3017837" cy="3017837"/>
          </a:xfrm>
        </p:spPr>
      </p:pic>
      <p:pic>
        <p:nvPicPr>
          <p:cNvPr id="241" name="Picture Placeholder 240">
            <a:extLst>
              <a:ext uri="{FF2B5EF4-FFF2-40B4-BE49-F238E27FC236}">
                <a16:creationId xmlns:a16="http://schemas.microsoft.com/office/drawing/2014/main" id="{E51DC636-D855-DD46-A839-58ABAE2031B3}"/>
              </a:ext>
            </a:extLst>
          </p:cNvPr>
          <p:cNvPicPr>
            <a:picLocks noGrp="1" noChangeAspect="1"/>
          </p:cNvPicPr>
          <p:nvPr>
            <p:ph type="pic" sz="quarter" idx="126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02812" y="9322516"/>
            <a:ext cx="3017838" cy="3017837"/>
          </a:xfrm>
        </p:spPr>
      </p:pic>
      <p:sp>
        <p:nvSpPr>
          <p:cNvPr id="237" name="Rectangle 236">
            <a:extLst>
              <a:ext uri="{FF2B5EF4-FFF2-40B4-BE49-F238E27FC236}">
                <a16:creationId xmlns:a16="http://schemas.microsoft.com/office/drawing/2014/main" id="{F3852706-F769-D74F-976D-3141D8AF9874}"/>
              </a:ext>
            </a:extLst>
          </p:cNvPr>
          <p:cNvSpPr/>
          <p:nvPr/>
        </p:nvSpPr>
        <p:spPr>
          <a:xfrm>
            <a:off x="13921447" y="12296453"/>
            <a:ext cx="301752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Case courtesy of </a:t>
            </a:r>
            <a:r>
              <a:rPr lang="en-US" sz="600" dirty="0" err="1"/>
              <a:t>Assoc</a:t>
            </a:r>
            <a:r>
              <a:rPr lang="en-US" sz="600" dirty="0"/>
              <a:t> Prof Frank Gaillard, </a:t>
            </a:r>
            <a:r>
              <a:rPr lang="en-US" sz="600" dirty="0" err="1"/>
              <a:t>Radiopaedia.org</a:t>
            </a:r>
            <a:r>
              <a:rPr lang="en-US" sz="600" dirty="0"/>
              <a:t>, </a:t>
            </a:r>
            <a:r>
              <a:rPr lang="en-US" sz="600" dirty="0" err="1"/>
              <a:t>rID</a:t>
            </a:r>
            <a:r>
              <a:rPr lang="en-US" sz="600" dirty="0"/>
              <a:t>: 37605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662A86D7-6D70-0243-B1C0-9914A38E1F40}"/>
              </a:ext>
            </a:extLst>
          </p:cNvPr>
          <p:cNvSpPr txBox="1"/>
          <p:nvPr/>
        </p:nvSpPr>
        <p:spPr>
          <a:xfrm>
            <a:off x="15054184" y="12527612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</a:rPr>
              <a:t>Figure 3. Subcortical lesion distribution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D85AF5A-C11B-154E-8886-D24C43D20ADA}"/>
              </a:ext>
            </a:extLst>
          </p:cNvPr>
          <p:cNvSpPr txBox="1"/>
          <p:nvPr/>
        </p:nvSpPr>
        <p:spPr>
          <a:xfrm>
            <a:off x="15430389" y="8786877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</a:rPr>
              <a:t>Figure 2. Distribution of lesions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CA7066-9B16-134B-ACA6-3F92962E38CA}"/>
              </a:ext>
            </a:extLst>
          </p:cNvPr>
          <p:cNvSpPr txBox="1"/>
          <p:nvPr/>
        </p:nvSpPr>
        <p:spPr>
          <a:xfrm>
            <a:off x="22400116" y="6896707"/>
            <a:ext cx="273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</a:rPr>
              <a:t>Figure 4. TOAST Criteria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700C1EF-71BB-7345-9676-A7E296A0691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8"/>
          <a:stretch/>
        </p:blipFill>
        <p:spPr>
          <a:xfrm>
            <a:off x="245930" y="524256"/>
            <a:ext cx="3632200" cy="1533144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2" name="Chart 81">
                <a:extLst>
                  <a:ext uri="{FF2B5EF4-FFF2-40B4-BE49-F238E27FC236}">
                    <a16:creationId xmlns:a16="http://schemas.microsoft.com/office/drawing/2014/main" id="{88927ED4-2B9F-8B43-9231-BB78123A27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7951595"/>
                  </p:ext>
                </p:extLst>
              </p:nvPr>
            </p:nvGraphicFramePr>
            <p:xfrm>
              <a:off x="13172159" y="2984153"/>
              <a:ext cx="7660040" cy="5943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4"/>
              </a:graphicData>
            </a:graphic>
          </p:graphicFrame>
        </mc:Choice>
        <mc:Fallback xmlns="">
          <p:pic>
            <p:nvPicPr>
              <p:cNvPr id="82" name="Chart 81">
                <a:extLst>
                  <a:ext uri="{FF2B5EF4-FFF2-40B4-BE49-F238E27FC236}">
                    <a16:creationId xmlns:a16="http://schemas.microsoft.com/office/drawing/2014/main" id="{88927ED4-2B9F-8B43-9231-BB78123A27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172159" y="2984153"/>
                <a:ext cx="7660040" cy="594379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752A71-C94C-154E-B67A-5F69D956C58C}"/>
              </a:ext>
            </a:extLst>
          </p:cNvPr>
          <p:cNvSpPr/>
          <p:nvPr/>
        </p:nvSpPr>
        <p:spPr>
          <a:xfrm>
            <a:off x="1295191" y="6484718"/>
            <a:ext cx="4881019" cy="2963383"/>
          </a:xfrm>
          <a:prstGeom prst="rect">
            <a:avLst/>
          </a:prstGeom>
          <a:noFill/>
          <a:ln>
            <a:solidFill>
              <a:srgbClr val="768BC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39451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Presentations.com-36x60-Template-V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PosterPresentations.com-36x60-Template-V3</Template>
  <TotalTime>16563</TotalTime>
  <Words>553</Words>
  <Application>Microsoft Macintosh PowerPoint</Application>
  <PresentationFormat>Custom</PresentationFormat>
  <Paragraphs>118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PosterPresentations.com-36x60-Template-V3</vt:lpstr>
      <vt:lpstr>Custom Design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cp:lastModifiedBy>Nhayoung Hwang</cp:lastModifiedBy>
  <cp:revision>117</cp:revision>
  <cp:lastPrinted>2020-02-14T02:57:41Z</cp:lastPrinted>
  <dcterms:created xsi:type="dcterms:W3CDTF">2012-02-06T18:46:22Z</dcterms:created>
  <dcterms:modified xsi:type="dcterms:W3CDTF">2020-02-14T02:59:40Z</dcterms:modified>
</cp:coreProperties>
</file>