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4"/>
  </p:sldMasterIdLst>
  <p:notesMasterIdLst>
    <p:notesMasterId r:id="rId6"/>
  </p:notesMasterIdLst>
  <p:handoutMasterIdLst>
    <p:handoutMasterId r:id="rId7"/>
  </p:handoutMasterIdLst>
  <p:sldIdLst>
    <p:sldId id="256" r:id="rId5"/>
  </p:sldIdLst>
  <p:sldSz cx="38404800" cy="32918400"/>
  <p:notesSz cx="7010400" cy="9296400"/>
  <p:defaultTextStyle>
    <a:defPPr>
      <a:defRPr lang="en-US"/>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455613" indent="1588" algn="l" rtl="0" eaLnBrk="0" fontAlgn="base" hangingPunct="0">
      <a:spcBef>
        <a:spcPct val="0"/>
      </a:spcBef>
      <a:spcAft>
        <a:spcPct val="0"/>
      </a:spcAft>
      <a:defRPr sz="2200" kern="1200">
        <a:solidFill>
          <a:schemeClr val="tx1"/>
        </a:solidFill>
        <a:latin typeface="Arial" charset="0"/>
        <a:ea typeface="+mn-ea"/>
        <a:cs typeface="+mn-cs"/>
      </a:defRPr>
    </a:lvl2pPr>
    <a:lvl3pPr marL="912813" indent="1588" algn="l" rtl="0" eaLnBrk="0" fontAlgn="base" hangingPunct="0">
      <a:spcBef>
        <a:spcPct val="0"/>
      </a:spcBef>
      <a:spcAft>
        <a:spcPct val="0"/>
      </a:spcAft>
      <a:defRPr sz="2200" kern="1200">
        <a:solidFill>
          <a:schemeClr val="tx1"/>
        </a:solidFill>
        <a:latin typeface="Arial" charset="0"/>
        <a:ea typeface="+mn-ea"/>
        <a:cs typeface="+mn-cs"/>
      </a:defRPr>
    </a:lvl3pPr>
    <a:lvl4pPr marL="1370013" indent="1588" algn="l" rtl="0" eaLnBrk="0" fontAlgn="base" hangingPunct="0">
      <a:spcBef>
        <a:spcPct val="0"/>
      </a:spcBef>
      <a:spcAft>
        <a:spcPct val="0"/>
      </a:spcAft>
      <a:defRPr sz="2200" kern="1200">
        <a:solidFill>
          <a:schemeClr val="tx1"/>
        </a:solidFill>
        <a:latin typeface="Arial" charset="0"/>
        <a:ea typeface="+mn-ea"/>
        <a:cs typeface="+mn-cs"/>
      </a:defRPr>
    </a:lvl4pPr>
    <a:lvl5pPr marL="1827213" indent="1588" algn="l" rtl="0" eaLnBrk="0" fontAlgn="base" hangingPunct="0">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0368" userDrawn="1">
          <p15:clr>
            <a:srgbClr val="A4A3A4"/>
          </p15:clr>
        </p15:guide>
        <p15:guide id="2" pos="12096"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E7C"/>
    <a:srgbClr val="004B87"/>
    <a:srgbClr val="1A3E68"/>
    <a:srgbClr val="DDAA00"/>
    <a:srgbClr val="716FB2"/>
    <a:srgbClr val="F48024"/>
    <a:srgbClr val="17A3CB"/>
    <a:srgbClr val="052049"/>
    <a:srgbClr val="69028E"/>
    <a:srgbClr val="560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720" autoAdjust="0"/>
    <p:restoredTop sz="88750" autoAdjust="0"/>
  </p:normalViewPr>
  <p:slideViewPr>
    <p:cSldViewPr>
      <p:cViewPr>
        <p:scale>
          <a:sx n="50" d="100"/>
          <a:sy n="50" d="100"/>
        </p:scale>
        <p:origin x="2576" y="3512"/>
      </p:cViewPr>
      <p:guideLst>
        <p:guide orient="horz" pos="10368"/>
        <p:guide pos="1209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051175" cy="465138"/>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defTabSz="340155">
              <a:defRPr sz="400">
                <a:latin typeface="Times New Roman" pitchFamily="18" charset="0"/>
              </a:defRPr>
            </a:lvl1pPr>
          </a:lstStyle>
          <a:p>
            <a:pPr>
              <a:defRPr/>
            </a:pPr>
            <a:endParaRPr lang="en-US"/>
          </a:p>
        </p:txBody>
      </p:sp>
      <p:sp>
        <p:nvSpPr>
          <p:cNvPr id="9219" name="Rectangle 1027"/>
          <p:cNvSpPr>
            <a:spLocks noGrp="1" noChangeArrowheads="1"/>
          </p:cNvSpPr>
          <p:nvPr>
            <p:ph type="dt" sz="quarter" idx="1"/>
          </p:nvPr>
        </p:nvSpPr>
        <p:spPr bwMode="auto">
          <a:xfrm>
            <a:off x="3959225" y="0"/>
            <a:ext cx="3051175" cy="465138"/>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algn="r" defTabSz="340155">
              <a:defRPr sz="400">
                <a:latin typeface="Times New Roman" pitchFamily="18" charset="0"/>
              </a:defRPr>
            </a:lvl1pPr>
          </a:lstStyle>
          <a:p>
            <a:pPr>
              <a:defRPr/>
            </a:pPr>
            <a:endParaRPr lang="en-US"/>
          </a:p>
        </p:txBody>
      </p:sp>
      <p:sp>
        <p:nvSpPr>
          <p:cNvPr id="9220" name="Rectangle 1028"/>
          <p:cNvSpPr>
            <a:spLocks noGrp="1" noChangeArrowheads="1"/>
          </p:cNvSpPr>
          <p:nvPr>
            <p:ph type="ftr" sz="quarter" idx="2"/>
          </p:nvPr>
        </p:nvSpPr>
        <p:spPr bwMode="auto">
          <a:xfrm>
            <a:off x="0" y="8831263"/>
            <a:ext cx="3051175" cy="465137"/>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defTabSz="340155">
              <a:defRPr sz="400">
                <a:latin typeface="Times New Roman" pitchFamily="18" charset="0"/>
              </a:defRPr>
            </a:lvl1pPr>
          </a:lstStyle>
          <a:p>
            <a:pPr>
              <a:defRPr/>
            </a:pPr>
            <a:endParaRPr lang="en-US"/>
          </a:p>
        </p:txBody>
      </p:sp>
      <p:sp>
        <p:nvSpPr>
          <p:cNvPr id="9221" name="Rectangle 1029"/>
          <p:cNvSpPr>
            <a:spLocks noGrp="1" noChangeArrowheads="1"/>
          </p:cNvSpPr>
          <p:nvPr>
            <p:ph type="sldNum" sz="quarter" idx="3"/>
          </p:nvPr>
        </p:nvSpPr>
        <p:spPr bwMode="auto">
          <a:xfrm>
            <a:off x="3959225" y="8831263"/>
            <a:ext cx="3051175" cy="465137"/>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algn="r" defTabSz="340155">
              <a:defRPr sz="400">
                <a:latin typeface="Times New Roman" pitchFamily="18" charset="0"/>
              </a:defRPr>
            </a:lvl1pPr>
          </a:lstStyle>
          <a:p>
            <a:pPr>
              <a:defRPr/>
            </a:pPr>
            <a:fld id="{1F6337EB-F528-43E5-9B7B-BDFB31AD3714}" type="slidenum">
              <a:rPr lang="en-US"/>
              <a:pPr>
                <a:defRPr/>
              </a:pPr>
              <a:t>‹#›</a:t>
            </a:fld>
            <a:endParaRPr lang="en-US"/>
          </a:p>
        </p:txBody>
      </p:sp>
    </p:spTree>
    <p:extLst>
      <p:ext uri="{BB962C8B-B14F-4D97-AF65-F5344CB8AC3E}">
        <p14:creationId xmlns:p14="http://schemas.microsoft.com/office/powerpoint/2010/main" val="158659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1013" cy="460375"/>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defTabSz="1323540">
              <a:defRPr sz="17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6688" y="0"/>
            <a:ext cx="3022600" cy="460375"/>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algn="r" defTabSz="1323540">
              <a:defRPr sz="1700">
                <a:latin typeface="Times New Roman"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443038" y="692150"/>
            <a:ext cx="4111625"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54088" y="4446588"/>
            <a:ext cx="5091112" cy="4140200"/>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16975"/>
            <a:ext cx="3021013" cy="460375"/>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defTabSz="1323540">
              <a:defRPr sz="17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6688" y="8816975"/>
            <a:ext cx="3022600" cy="460375"/>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algn="r" defTabSz="1323540">
              <a:defRPr sz="1700">
                <a:latin typeface="Times New Roman" pitchFamily="18" charset="0"/>
              </a:defRPr>
            </a:lvl1pPr>
          </a:lstStyle>
          <a:p>
            <a:pPr>
              <a:defRPr/>
            </a:pPr>
            <a:fld id="{AC98C7E1-A6ED-430F-8B40-2F77931397F4}" type="slidenum">
              <a:rPr lang="en-US"/>
              <a:pPr>
                <a:defRPr/>
              </a:pPr>
              <a:t>‹#›</a:t>
            </a:fld>
            <a:endParaRPr lang="en-US"/>
          </a:p>
        </p:txBody>
      </p:sp>
    </p:spTree>
    <p:extLst>
      <p:ext uri="{BB962C8B-B14F-4D97-AF65-F5344CB8AC3E}">
        <p14:creationId xmlns:p14="http://schemas.microsoft.com/office/powerpoint/2010/main" val="4110523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3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3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3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300" kern="1200">
        <a:solidFill>
          <a:schemeClr val="tx1"/>
        </a:solidFill>
        <a:latin typeface="Times New Roman" pitchFamily="18" charset="0"/>
        <a:ea typeface="+mn-ea"/>
        <a:cs typeface="+mn-cs"/>
      </a:defRPr>
    </a:lvl5pPr>
    <a:lvl6pPr marL="2285342" algn="l" defTabSz="914138" rtl="0" eaLnBrk="1" latinLnBrk="0" hangingPunct="1">
      <a:defRPr sz="1300" kern="1200">
        <a:solidFill>
          <a:schemeClr val="tx1"/>
        </a:solidFill>
        <a:latin typeface="+mn-lt"/>
        <a:ea typeface="+mn-ea"/>
        <a:cs typeface="+mn-cs"/>
      </a:defRPr>
    </a:lvl6pPr>
    <a:lvl7pPr marL="2742413" algn="l" defTabSz="914138" rtl="0" eaLnBrk="1" latinLnBrk="0" hangingPunct="1">
      <a:defRPr sz="1300" kern="1200">
        <a:solidFill>
          <a:schemeClr val="tx1"/>
        </a:solidFill>
        <a:latin typeface="+mn-lt"/>
        <a:ea typeface="+mn-ea"/>
        <a:cs typeface="+mn-cs"/>
      </a:defRPr>
    </a:lvl7pPr>
    <a:lvl8pPr marL="3199480" algn="l" defTabSz="914138" rtl="0" eaLnBrk="1" latinLnBrk="0" hangingPunct="1">
      <a:defRPr sz="1300" kern="1200">
        <a:solidFill>
          <a:schemeClr val="tx1"/>
        </a:solidFill>
        <a:latin typeface="+mn-lt"/>
        <a:ea typeface="+mn-ea"/>
        <a:cs typeface="+mn-cs"/>
      </a:defRPr>
    </a:lvl8pPr>
    <a:lvl9pPr marL="3656551" algn="l" defTabSz="9141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22388">
              <a:defRPr sz="2200">
                <a:solidFill>
                  <a:schemeClr val="tx1"/>
                </a:solidFill>
                <a:latin typeface="Arial" charset="0"/>
              </a:defRPr>
            </a:lvl1pPr>
            <a:lvl2pPr marL="754063" indent="-288925" defTabSz="1322388">
              <a:defRPr sz="2200">
                <a:solidFill>
                  <a:schemeClr val="tx1"/>
                </a:solidFill>
                <a:latin typeface="Arial" charset="0"/>
              </a:defRPr>
            </a:lvl2pPr>
            <a:lvl3pPr marL="1160463" indent="-231775" defTabSz="1322388">
              <a:defRPr sz="2200">
                <a:solidFill>
                  <a:schemeClr val="tx1"/>
                </a:solidFill>
                <a:latin typeface="Arial" charset="0"/>
              </a:defRPr>
            </a:lvl3pPr>
            <a:lvl4pPr marL="1624013" indent="-231775" defTabSz="1322388">
              <a:defRPr sz="2200">
                <a:solidFill>
                  <a:schemeClr val="tx1"/>
                </a:solidFill>
                <a:latin typeface="Arial" charset="0"/>
              </a:defRPr>
            </a:lvl4pPr>
            <a:lvl5pPr marL="2089150" indent="-231775" defTabSz="1322388">
              <a:defRPr sz="2200">
                <a:solidFill>
                  <a:schemeClr val="tx1"/>
                </a:solidFill>
                <a:latin typeface="Arial" charset="0"/>
              </a:defRPr>
            </a:lvl5pPr>
            <a:lvl6pPr marL="2546350" indent="-231775" defTabSz="1322388" eaLnBrk="0" fontAlgn="base" hangingPunct="0">
              <a:spcBef>
                <a:spcPct val="0"/>
              </a:spcBef>
              <a:spcAft>
                <a:spcPct val="0"/>
              </a:spcAft>
              <a:defRPr sz="2200">
                <a:solidFill>
                  <a:schemeClr val="tx1"/>
                </a:solidFill>
                <a:latin typeface="Arial" charset="0"/>
              </a:defRPr>
            </a:lvl6pPr>
            <a:lvl7pPr marL="3003550" indent="-231775" defTabSz="1322388" eaLnBrk="0" fontAlgn="base" hangingPunct="0">
              <a:spcBef>
                <a:spcPct val="0"/>
              </a:spcBef>
              <a:spcAft>
                <a:spcPct val="0"/>
              </a:spcAft>
              <a:defRPr sz="2200">
                <a:solidFill>
                  <a:schemeClr val="tx1"/>
                </a:solidFill>
                <a:latin typeface="Arial" charset="0"/>
              </a:defRPr>
            </a:lvl7pPr>
            <a:lvl8pPr marL="3460750" indent="-231775" defTabSz="1322388" eaLnBrk="0" fontAlgn="base" hangingPunct="0">
              <a:spcBef>
                <a:spcPct val="0"/>
              </a:spcBef>
              <a:spcAft>
                <a:spcPct val="0"/>
              </a:spcAft>
              <a:defRPr sz="2200">
                <a:solidFill>
                  <a:schemeClr val="tx1"/>
                </a:solidFill>
                <a:latin typeface="Arial" charset="0"/>
              </a:defRPr>
            </a:lvl8pPr>
            <a:lvl9pPr marL="3917950" indent="-231775" defTabSz="1322388" eaLnBrk="0" fontAlgn="base" hangingPunct="0">
              <a:spcBef>
                <a:spcPct val="0"/>
              </a:spcBef>
              <a:spcAft>
                <a:spcPct val="0"/>
              </a:spcAft>
              <a:defRPr sz="2200">
                <a:solidFill>
                  <a:schemeClr val="tx1"/>
                </a:solidFill>
                <a:latin typeface="Arial" charset="0"/>
              </a:defRPr>
            </a:lvl9pPr>
          </a:lstStyle>
          <a:p>
            <a:fld id="{2C3CDAEB-3A9F-46CC-9984-C37941E087AF}" type="slidenum">
              <a:rPr lang="en-US" altLang="en-US" sz="1700" smtClean="0">
                <a:latin typeface="Times New Roman" pitchFamily="18" charset="0"/>
              </a:rPr>
              <a:pPr/>
              <a:t>1</a:t>
            </a:fld>
            <a:endParaRPr lang="en-US" altLang="en-US" sz="1700">
              <a:latin typeface="Times New Roman" pitchFamily="18" charset="0"/>
            </a:endParaRPr>
          </a:p>
        </p:txBody>
      </p:sp>
      <p:sp>
        <p:nvSpPr>
          <p:cNvPr id="5123" name="Rectangle 2"/>
          <p:cNvSpPr>
            <a:spLocks noGrp="1" noRot="1" noChangeAspect="1" noChangeArrowheads="1" noTextEdit="1"/>
          </p:cNvSpPr>
          <p:nvPr>
            <p:ph type="sldImg"/>
          </p:nvPr>
        </p:nvSpPr>
        <p:spPr>
          <a:xfrm>
            <a:off x="1443038" y="692150"/>
            <a:ext cx="4111625" cy="352425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65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20240" y="1317625"/>
            <a:ext cx="3456432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541" tIns="198271" rIns="396541" bIns="198271"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920240" y="7680325"/>
            <a:ext cx="3456432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541" tIns="198271" rIns="396541" bIns="1982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920240" y="30510163"/>
            <a:ext cx="8961120" cy="1752600"/>
          </a:xfrm>
          <a:prstGeom prst="rect">
            <a:avLst/>
          </a:prstGeom>
        </p:spPr>
        <p:txBody>
          <a:bodyPr vert="horz" lIns="396541" tIns="198271" rIns="396541" bIns="198271" rtlCol="0" anchor="ctr"/>
          <a:lstStyle>
            <a:lvl1pPr algn="l">
              <a:defRPr sz="4045" smtClean="0">
                <a:solidFill>
                  <a:schemeClr val="tx1">
                    <a:tint val="75000"/>
                  </a:schemeClr>
                </a:solidFill>
              </a:defRPr>
            </a:lvl1pPr>
          </a:lstStyle>
          <a:p>
            <a:pPr>
              <a:defRPr/>
            </a:pPr>
            <a:fld id="{162208AB-5F9D-4443-96AB-8B28DB6090B2}" type="datetimeFigureOut">
              <a:rPr lang="en-US"/>
              <a:pPr>
                <a:defRPr/>
              </a:pPr>
              <a:t>2/11/20</a:t>
            </a:fld>
            <a:endParaRPr lang="en-US"/>
          </a:p>
        </p:txBody>
      </p:sp>
      <p:sp>
        <p:nvSpPr>
          <p:cNvPr id="5" name="Footer Placeholder 4"/>
          <p:cNvSpPr>
            <a:spLocks noGrp="1"/>
          </p:cNvSpPr>
          <p:nvPr>
            <p:ph type="ftr" sz="quarter" idx="3"/>
          </p:nvPr>
        </p:nvSpPr>
        <p:spPr>
          <a:xfrm>
            <a:off x="13121640" y="30510163"/>
            <a:ext cx="12161520" cy="1752600"/>
          </a:xfrm>
          <a:prstGeom prst="rect">
            <a:avLst/>
          </a:prstGeom>
        </p:spPr>
        <p:txBody>
          <a:bodyPr vert="horz" lIns="396541" tIns="198271" rIns="396541" bIns="198271" rtlCol="0" anchor="ctr"/>
          <a:lstStyle>
            <a:lvl1pPr algn="ctr">
              <a:defRPr sz="4045"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7523440" y="30510163"/>
            <a:ext cx="8961120" cy="1752600"/>
          </a:xfrm>
          <a:prstGeom prst="rect">
            <a:avLst/>
          </a:prstGeom>
        </p:spPr>
        <p:txBody>
          <a:bodyPr vert="horz" lIns="396541" tIns="198271" rIns="396541" bIns="198271" rtlCol="0" anchor="ctr"/>
          <a:lstStyle>
            <a:lvl1pPr algn="r">
              <a:defRPr sz="4045" smtClean="0">
                <a:solidFill>
                  <a:schemeClr val="tx1">
                    <a:tint val="75000"/>
                  </a:schemeClr>
                </a:solidFill>
              </a:defRPr>
            </a:lvl1pPr>
          </a:lstStyle>
          <a:p>
            <a:pPr>
              <a:defRPr/>
            </a:pPr>
            <a:fld id="{CCBE8206-EC48-4995-B1B0-6344C00EACA3}" type="slidenum">
              <a:rPr lang="en-US"/>
              <a:pPr>
                <a:defRPr/>
              </a:pPr>
              <a:t>‹#›</a:t>
            </a:fld>
            <a:endParaRPr lang="en-US"/>
          </a:p>
        </p:txBody>
      </p:sp>
      <p:grpSp>
        <p:nvGrpSpPr>
          <p:cNvPr id="3" name="Group 2">
            <a:extLst>
              <a:ext uri="{FF2B5EF4-FFF2-40B4-BE49-F238E27FC236}">
                <a16:creationId xmlns="" xmlns:a16="http://schemas.microsoft.com/office/drawing/2014/main" id="{5FCA96AE-9EDE-424F-9308-45D6B2534E77}"/>
              </a:ext>
            </a:extLst>
          </p:cNvPr>
          <p:cNvGrpSpPr/>
          <p:nvPr userDrawn="1"/>
        </p:nvGrpSpPr>
        <p:grpSpPr>
          <a:xfrm>
            <a:off x="0" y="0"/>
            <a:ext cx="38404800" cy="32918400"/>
            <a:chOff x="0" y="0"/>
            <a:chExt cx="38404800" cy="3291840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8404800" cy="32918400"/>
            </a:xfrm>
            <a:prstGeom prst="rect">
              <a:avLst/>
            </a:prstGeom>
          </p:spPr>
        </p:pic>
        <p:sp>
          <p:nvSpPr>
            <p:cNvPr id="8" name="Rectangle 7">
              <a:extLst>
                <a:ext uri="{FF2B5EF4-FFF2-40B4-BE49-F238E27FC236}">
                  <a16:creationId xmlns="" xmlns:a16="http://schemas.microsoft.com/office/drawing/2014/main" id="{F6965764-B2B8-9647-AB90-463BF25A5A80}"/>
                </a:ext>
              </a:extLst>
            </p:cNvPr>
            <p:cNvSpPr/>
            <p:nvPr userDrawn="1"/>
          </p:nvSpPr>
          <p:spPr>
            <a:xfrm>
              <a:off x="30861000" y="1447800"/>
              <a:ext cx="6477000" cy="3429000"/>
            </a:xfrm>
            <a:prstGeom prst="rect">
              <a:avLst/>
            </a:prstGeom>
            <a:solidFill>
              <a:srgbClr val="174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27686EBD-0B43-E140-B160-0EA284E9EC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556200" y="1932432"/>
              <a:ext cx="6363065" cy="2505456"/>
            </a:xfrm>
            <a:prstGeom prst="rect">
              <a:avLst/>
            </a:prstGeom>
          </p:spPr>
        </p:pic>
      </p:grpSp>
    </p:spTree>
  </p:cSld>
  <p:clrMap bg1="lt1" tx1="dk1" bg2="lt2" tx2="dk2" accent1="accent1" accent2="accent2" accent3="accent3" accent4="accent4" accent5="accent5" accent6="accent6" hlink="hlink" folHlink="folHlink"/>
  <p:sldLayoutIdLst>
    <p:sldLayoutId id="2147483786" r:id="rId1"/>
  </p:sldLayoutIdLst>
  <p:txStyles>
    <p:titleStyle>
      <a:lvl1pPr algn="ctr" defTabSz="3083190" rtl="0" fontAlgn="base">
        <a:spcBef>
          <a:spcPct val="0"/>
        </a:spcBef>
        <a:spcAft>
          <a:spcPct val="0"/>
        </a:spcAft>
        <a:defRPr sz="14856" kern="1200">
          <a:solidFill>
            <a:schemeClr val="tx1"/>
          </a:solidFill>
          <a:latin typeface="+mj-lt"/>
          <a:ea typeface="+mj-ea"/>
          <a:cs typeface="+mj-cs"/>
        </a:defRPr>
      </a:lvl1pPr>
      <a:lvl2pPr algn="ctr" defTabSz="3083190" rtl="0" fontAlgn="base">
        <a:spcBef>
          <a:spcPct val="0"/>
        </a:spcBef>
        <a:spcAft>
          <a:spcPct val="0"/>
        </a:spcAft>
        <a:defRPr sz="14856">
          <a:solidFill>
            <a:schemeClr val="tx1"/>
          </a:solidFill>
          <a:latin typeface="Calibri" pitchFamily="34" charset="0"/>
        </a:defRPr>
      </a:lvl2pPr>
      <a:lvl3pPr algn="ctr" defTabSz="3083190" rtl="0" fontAlgn="base">
        <a:spcBef>
          <a:spcPct val="0"/>
        </a:spcBef>
        <a:spcAft>
          <a:spcPct val="0"/>
        </a:spcAft>
        <a:defRPr sz="14856">
          <a:solidFill>
            <a:schemeClr val="tx1"/>
          </a:solidFill>
          <a:latin typeface="Calibri" pitchFamily="34" charset="0"/>
        </a:defRPr>
      </a:lvl3pPr>
      <a:lvl4pPr algn="ctr" defTabSz="3083190" rtl="0" fontAlgn="base">
        <a:spcBef>
          <a:spcPct val="0"/>
        </a:spcBef>
        <a:spcAft>
          <a:spcPct val="0"/>
        </a:spcAft>
        <a:defRPr sz="14856">
          <a:solidFill>
            <a:schemeClr val="tx1"/>
          </a:solidFill>
          <a:latin typeface="Calibri" pitchFamily="34" charset="0"/>
        </a:defRPr>
      </a:lvl4pPr>
      <a:lvl5pPr algn="ctr" defTabSz="3083190" rtl="0" fontAlgn="base">
        <a:spcBef>
          <a:spcPct val="0"/>
        </a:spcBef>
        <a:spcAft>
          <a:spcPct val="0"/>
        </a:spcAft>
        <a:defRPr sz="14856">
          <a:solidFill>
            <a:schemeClr val="tx1"/>
          </a:solidFill>
          <a:latin typeface="Calibri" pitchFamily="34" charset="0"/>
        </a:defRPr>
      </a:lvl5pPr>
      <a:lvl6pPr marL="355610" algn="ctr" defTabSz="3083190" rtl="0" fontAlgn="base">
        <a:spcBef>
          <a:spcPct val="0"/>
        </a:spcBef>
        <a:spcAft>
          <a:spcPct val="0"/>
        </a:spcAft>
        <a:defRPr sz="14856">
          <a:solidFill>
            <a:schemeClr val="tx1"/>
          </a:solidFill>
          <a:latin typeface="Calibri" pitchFamily="34" charset="0"/>
        </a:defRPr>
      </a:lvl6pPr>
      <a:lvl7pPr marL="711220" algn="ctr" defTabSz="3083190" rtl="0" fontAlgn="base">
        <a:spcBef>
          <a:spcPct val="0"/>
        </a:spcBef>
        <a:spcAft>
          <a:spcPct val="0"/>
        </a:spcAft>
        <a:defRPr sz="14856">
          <a:solidFill>
            <a:schemeClr val="tx1"/>
          </a:solidFill>
          <a:latin typeface="Calibri" pitchFamily="34" charset="0"/>
        </a:defRPr>
      </a:lvl7pPr>
      <a:lvl8pPr marL="1066830" algn="ctr" defTabSz="3083190" rtl="0" fontAlgn="base">
        <a:spcBef>
          <a:spcPct val="0"/>
        </a:spcBef>
        <a:spcAft>
          <a:spcPct val="0"/>
        </a:spcAft>
        <a:defRPr sz="14856">
          <a:solidFill>
            <a:schemeClr val="tx1"/>
          </a:solidFill>
          <a:latin typeface="Calibri" pitchFamily="34" charset="0"/>
        </a:defRPr>
      </a:lvl8pPr>
      <a:lvl9pPr marL="1422441" algn="ctr" defTabSz="3083190" rtl="0" fontAlgn="base">
        <a:spcBef>
          <a:spcPct val="0"/>
        </a:spcBef>
        <a:spcAft>
          <a:spcPct val="0"/>
        </a:spcAft>
        <a:defRPr sz="14856">
          <a:solidFill>
            <a:schemeClr val="tx1"/>
          </a:solidFill>
          <a:latin typeface="Calibri" pitchFamily="34" charset="0"/>
        </a:defRPr>
      </a:lvl9pPr>
    </p:titleStyle>
    <p:bodyStyle>
      <a:lvl1pPr marL="1155733" indent="-1155733" algn="l" defTabSz="3083190" rtl="0" fontAlgn="base">
        <a:spcBef>
          <a:spcPct val="20000"/>
        </a:spcBef>
        <a:spcAft>
          <a:spcPct val="0"/>
        </a:spcAft>
        <a:buFont typeface="Arial" charset="0"/>
        <a:buChar char="•"/>
        <a:defRPr sz="10811" kern="1200">
          <a:solidFill>
            <a:schemeClr val="tx1"/>
          </a:solidFill>
          <a:latin typeface="+mn-lt"/>
          <a:ea typeface="+mn-ea"/>
          <a:cs typeface="+mn-cs"/>
        </a:defRPr>
      </a:lvl1pPr>
      <a:lvl2pPr marL="2505323" indent="-963111" algn="l" defTabSz="3083190" rtl="0" fontAlgn="base">
        <a:spcBef>
          <a:spcPct val="20000"/>
        </a:spcBef>
        <a:spcAft>
          <a:spcPct val="0"/>
        </a:spcAft>
        <a:buFont typeface="Arial" charset="0"/>
        <a:buChar char="–"/>
        <a:defRPr sz="9489" kern="1200">
          <a:solidFill>
            <a:schemeClr val="tx1"/>
          </a:solidFill>
          <a:latin typeface="+mn-lt"/>
          <a:ea typeface="+mn-ea"/>
          <a:cs typeface="+mn-cs"/>
        </a:defRPr>
      </a:lvl2pPr>
      <a:lvl3pPr marL="3854913" indent="-770489" algn="l" defTabSz="3083190" rtl="0" fontAlgn="base">
        <a:spcBef>
          <a:spcPct val="20000"/>
        </a:spcBef>
        <a:spcAft>
          <a:spcPct val="0"/>
        </a:spcAft>
        <a:buFont typeface="Arial" charset="0"/>
        <a:buChar char="•"/>
        <a:defRPr sz="8089" kern="1200">
          <a:solidFill>
            <a:schemeClr val="tx1"/>
          </a:solidFill>
          <a:latin typeface="+mn-lt"/>
          <a:ea typeface="+mn-ea"/>
          <a:cs typeface="+mn-cs"/>
        </a:defRPr>
      </a:lvl3pPr>
      <a:lvl4pPr marL="5397125" indent="-770489" algn="l" defTabSz="3083190" rtl="0" fontAlgn="base">
        <a:spcBef>
          <a:spcPct val="20000"/>
        </a:spcBef>
        <a:spcAft>
          <a:spcPct val="0"/>
        </a:spcAft>
        <a:buFont typeface="Arial" charset="0"/>
        <a:buChar char="–"/>
        <a:defRPr sz="6767" kern="1200">
          <a:solidFill>
            <a:schemeClr val="tx1"/>
          </a:solidFill>
          <a:latin typeface="+mn-lt"/>
          <a:ea typeface="+mn-ea"/>
          <a:cs typeface="+mn-cs"/>
        </a:defRPr>
      </a:lvl4pPr>
      <a:lvl5pPr marL="6939337" indent="-770489" algn="l" defTabSz="3083190" rtl="0" fontAlgn="base">
        <a:spcBef>
          <a:spcPct val="20000"/>
        </a:spcBef>
        <a:spcAft>
          <a:spcPct val="0"/>
        </a:spcAft>
        <a:buFont typeface="Arial" charset="0"/>
        <a:buChar char="»"/>
        <a:defRPr sz="6767" kern="1200">
          <a:solidFill>
            <a:schemeClr val="tx1"/>
          </a:solidFill>
          <a:latin typeface="+mn-lt"/>
          <a:ea typeface="+mn-ea"/>
          <a:cs typeface="+mn-cs"/>
        </a:defRPr>
      </a:lvl5pPr>
      <a:lvl6pPr marL="8481690" indent="-771057" algn="l" defTabSz="3084249" rtl="0" eaLnBrk="1" latinLnBrk="0" hangingPunct="1">
        <a:spcBef>
          <a:spcPct val="20000"/>
        </a:spcBef>
        <a:buFont typeface="Arial" panose="020B0604020202020204" pitchFamily="34" charset="0"/>
        <a:buChar char="•"/>
        <a:defRPr sz="6767" kern="1200">
          <a:solidFill>
            <a:schemeClr val="tx1"/>
          </a:solidFill>
          <a:latin typeface="+mn-lt"/>
          <a:ea typeface="+mn-ea"/>
          <a:cs typeface="+mn-cs"/>
        </a:defRPr>
      </a:lvl6pPr>
      <a:lvl7pPr marL="10023818" indent="-771057" algn="l" defTabSz="3084249" rtl="0" eaLnBrk="1" latinLnBrk="0" hangingPunct="1">
        <a:spcBef>
          <a:spcPct val="20000"/>
        </a:spcBef>
        <a:buFont typeface="Arial" panose="020B0604020202020204" pitchFamily="34" charset="0"/>
        <a:buChar char="•"/>
        <a:defRPr sz="6767" kern="1200">
          <a:solidFill>
            <a:schemeClr val="tx1"/>
          </a:solidFill>
          <a:latin typeface="+mn-lt"/>
          <a:ea typeface="+mn-ea"/>
          <a:cs typeface="+mn-cs"/>
        </a:defRPr>
      </a:lvl7pPr>
      <a:lvl8pPr marL="11565940" indent="-771057" algn="l" defTabSz="3084249" rtl="0" eaLnBrk="1" latinLnBrk="0" hangingPunct="1">
        <a:spcBef>
          <a:spcPct val="20000"/>
        </a:spcBef>
        <a:buFont typeface="Arial" panose="020B0604020202020204" pitchFamily="34" charset="0"/>
        <a:buChar char="•"/>
        <a:defRPr sz="6767" kern="1200">
          <a:solidFill>
            <a:schemeClr val="tx1"/>
          </a:solidFill>
          <a:latin typeface="+mn-lt"/>
          <a:ea typeface="+mn-ea"/>
          <a:cs typeface="+mn-cs"/>
        </a:defRPr>
      </a:lvl8pPr>
      <a:lvl9pPr marL="13108067" indent="-771057" algn="l" defTabSz="3084249" rtl="0" eaLnBrk="1" latinLnBrk="0" hangingPunct="1">
        <a:spcBef>
          <a:spcPct val="20000"/>
        </a:spcBef>
        <a:buFont typeface="Arial" panose="020B0604020202020204" pitchFamily="34" charset="0"/>
        <a:buChar char="•"/>
        <a:defRPr sz="6767" kern="1200">
          <a:solidFill>
            <a:schemeClr val="tx1"/>
          </a:solidFill>
          <a:latin typeface="+mn-lt"/>
          <a:ea typeface="+mn-ea"/>
          <a:cs typeface="+mn-cs"/>
        </a:defRPr>
      </a:lvl9pPr>
    </p:bodyStyle>
    <p:otherStyle>
      <a:defPPr>
        <a:defRPr lang="en-US"/>
      </a:defPPr>
      <a:lvl1pPr marL="0" algn="l" defTabSz="3084249" rtl="0" eaLnBrk="1" latinLnBrk="0" hangingPunct="1">
        <a:defRPr sz="6067" kern="1200">
          <a:solidFill>
            <a:schemeClr val="tx1"/>
          </a:solidFill>
          <a:latin typeface="+mn-lt"/>
          <a:ea typeface="+mn-ea"/>
          <a:cs typeface="+mn-cs"/>
        </a:defRPr>
      </a:lvl1pPr>
      <a:lvl2pPr marL="1542132" algn="l" defTabSz="3084249" rtl="0" eaLnBrk="1" latinLnBrk="0" hangingPunct="1">
        <a:defRPr sz="6067" kern="1200">
          <a:solidFill>
            <a:schemeClr val="tx1"/>
          </a:solidFill>
          <a:latin typeface="+mn-lt"/>
          <a:ea typeface="+mn-ea"/>
          <a:cs typeface="+mn-cs"/>
        </a:defRPr>
      </a:lvl2pPr>
      <a:lvl3pPr marL="3084249" algn="l" defTabSz="3084249" rtl="0" eaLnBrk="1" latinLnBrk="0" hangingPunct="1">
        <a:defRPr sz="6067" kern="1200">
          <a:solidFill>
            <a:schemeClr val="tx1"/>
          </a:solidFill>
          <a:latin typeface="+mn-lt"/>
          <a:ea typeface="+mn-ea"/>
          <a:cs typeface="+mn-cs"/>
        </a:defRPr>
      </a:lvl3pPr>
      <a:lvl4pPr marL="4626377" algn="l" defTabSz="3084249" rtl="0" eaLnBrk="1" latinLnBrk="0" hangingPunct="1">
        <a:defRPr sz="6067" kern="1200">
          <a:solidFill>
            <a:schemeClr val="tx1"/>
          </a:solidFill>
          <a:latin typeface="+mn-lt"/>
          <a:ea typeface="+mn-ea"/>
          <a:cs typeface="+mn-cs"/>
        </a:defRPr>
      </a:lvl4pPr>
      <a:lvl5pPr marL="6168502" algn="l" defTabSz="3084249" rtl="0" eaLnBrk="1" latinLnBrk="0" hangingPunct="1">
        <a:defRPr sz="6067" kern="1200">
          <a:solidFill>
            <a:schemeClr val="tx1"/>
          </a:solidFill>
          <a:latin typeface="+mn-lt"/>
          <a:ea typeface="+mn-ea"/>
          <a:cs typeface="+mn-cs"/>
        </a:defRPr>
      </a:lvl5pPr>
      <a:lvl6pPr marL="7710626" algn="l" defTabSz="3084249" rtl="0" eaLnBrk="1" latinLnBrk="0" hangingPunct="1">
        <a:defRPr sz="6067" kern="1200">
          <a:solidFill>
            <a:schemeClr val="tx1"/>
          </a:solidFill>
          <a:latin typeface="+mn-lt"/>
          <a:ea typeface="+mn-ea"/>
          <a:cs typeface="+mn-cs"/>
        </a:defRPr>
      </a:lvl6pPr>
      <a:lvl7pPr marL="9252754" algn="l" defTabSz="3084249" rtl="0" eaLnBrk="1" latinLnBrk="0" hangingPunct="1">
        <a:defRPr sz="6067" kern="1200">
          <a:solidFill>
            <a:schemeClr val="tx1"/>
          </a:solidFill>
          <a:latin typeface="+mn-lt"/>
          <a:ea typeface="+mn-ea"/>
          <a:cs typeface="+mn-cs"/>
        </a:defRPr>
      </a:lvl7pPr>
      <a:lvl8pPr marL="10794879" algn="l" defTabSz="3084249" rtl="0" eaLnBrk="1" latinLnBrk="0" hangingPunct="1">
        <a:defRPr sz="6067" kern="1200">
          <a:solidFill>
            <a:schemeClr val="tx1"/>
          </a:solidFill>
          <a:latin typeface="+mn-lt"/>
          <a:ea typeface="+mn-ea"/>
          <a:cs typeface="+mn-cs"/>
        </a:defRPr>
      </a:lvl8pPr>
      <a:lvl9pPr marL="12337003" algn="l" defTabSz="3084249" rtl="0" eaLnBrk="1" latinLnBrk="0" hangingPunct="1">
        <a:defRPr sz="60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Text Box 652"/>
          <p:cNvSpPr txBox="1">
            <a:spLocks noChangeArrowheads="1"/>
          </p:cNvSpPr>
          <p:nvPr/>
        </p:nvSpPr>
        <p:spPr bwMode="auto">
          <a:xfrm>
            <a:off x="2429934" y="1618488"/>
            <a:ext cx="27233033" cy="299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08" tIns="54804" rIns="109608" bIns="54804">
            <a:spAutoFit/>
          </a:bodyPr>
          <a:lstStyle>
            <a:lvl1pPr defTabSz="1409700">
              <a:defRPr sz="2200">
                <a:solidFill>
                  <a:schemeClr val="tx1"/>
                </a:solidFill>
                <a:latin typeface="Arial" charset="0"/>
              </a:defRPr>
            </a:lvl1pPr>
            <a:lvl2pPr marL="742950" indent="-285750" defTabSz="1409700">
              <a:defRPr sz="2200">
                <a:solidFill>
                  <a:schemeClr val="tx1"/>
                </a:solidFill>
                <a:latin typeface="Arial" charset="0"/>
              </a:defRPr>
            </a:lvl2pPr>
            <a:lvl3pPr marL="1143000" indent="-228600" defTabSz="1409700">
              <a:defRPr sz="2200">
                <a:solidFill>
                  <a:schemeClr val="tx1"/>
                </a:solidFill>
                <a:latin typeface="Arial" charset="0"/>
              </a:defRPr>
            </a:lvl3pPr>
            <a:lvl4pPr marL="1600200" indent="-228600" defTabSz="1409700">
              <a:defRPr sz="2200">
                <a:solidFill>
                  <a:schemeClr val="tx1"/>
                </a:solidFill>
                <a:latin typeface="Arial" charset="0"/>
              </a:defRPr>
            </a:lvl4pPr>
            <a:lvl5pPr marL="2057400" indent="-228600" defTabSz="1409700">
              <a:defRPr sz="2200">
                <a:solidFill>
                  <a:schemeClr val="tx1"/>
                </a:solidFill>
                <a:latin typeface="Arial" charset="0"/>
              </a:defRPr>
            </a:lvl5pPr>
            <a:lvl6pPr marL="2514600" indent="-228600" defTabSz="1409700" eaLnBrk="0" fontAlgn="base" hangingPunct="0">
              <a:spcBef>
                <a:spcPct val="0"/>
              </a:spcBef>
              <a:spcAft>
                <a:spcPct val="0"/>
              </a:spcAft>
              <a:defRPr sz="2200">
                <a:solidFill>
                  <a:schemeClr val="tx1"/>
                </a:solidFill>
                <a:latin typeface="Arial" charset="0"/>
              </a:defRPr>
            </a:lvl6pPr>
            <a:lvl7pPr marL="2971800" indent="-228600" defTabSz="1409700" eaLnBrk="0" fontAlgn="base" hangingPunct="0">
              <a:spcBef>
                <a:spcPct val="0"/>
              </a:spcBef>
              <a:spcAft>
                <a:spcPct val="0"/>
              </a:spcAft>
              <a:defRPr sz="2200">
                <a:solidFill>
                  <a:schemeClr val="tx1"/>
                </a:solidFill>
                <a:latin typeface="Arial" charset="0"/>
              </a:defRPr>
            </a:lvl7pPr>
            <a:lvl8pPr marL="3429000" indent="-228600" defTabSz="1409700" eaLnBrk="0" fontAlgn="base" hangingPunct="0">
              <a:spcBef>
                <a:spcPct val="0"/>
              </a:spcBef>
              <a:spcAft>
                <a:spcPct val="0"/>
              </a:spcAft>
              <a:defRPr sz="2200">
                <a:solidFill>
                  <a:schemeClr val="tx1"/>
                </a:solidFill>
                <a:latin typeface="Arial" charset="0"/>
              </a:defRPr>
            </a:lvl8pPr>
            <a:lvl9pPr marL="3886200" indent="-228600" defTabSz="1409700" eaLnBrk="0" fontAlgn="base" hangingPunct="0">
              <a:spcBef>
                <a:spcPct val="0"/>
              </a:spcBef>
              <a:spcAft>
                <a:spcPct val="0"/>
              </a:spcAft>
              <a:defRPr sz="2200">
                <a:solidFill>
                  <a:schemeClr val="tx1"/>
                </a:solidFill>
                <a:latin typeface="Arial" charset="0"/>
              </a:defRPr>
            </a:lvl9pPr>
          </a:lstStyle>
          <a:p>
            <a:pPr algn="ctr">
              <a:spcAft>
                <a:spcPts val="1200"/>
              </a:spcAft>
              <a:defRPr/>
            </a:pPr>
            <a:r>
              <a:rPr lang="en-US" altLang="en-US" sz="57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Screening for Sex Trafficking in Labor and Delivery</a:t>
            </a:r>
            <a:endParaRPr lang="en-US" altLang="en-US" sz="57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lnSpc>
                <a:spcPct val="125000"/>
              </a:lnSpc>
              <a:defRPr/>
            </a:pPr>
            <a:r>
              <a:rPr lang="en-US" altLang="en-US"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 Guideline-Based Approach</a:t>
            </a:r>
            <a:endParaRPr lang="en-US" altLang="en-US" sz="5133"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lnSpc>
                <a:spcPct val="125000"/>
              </a:lnSpc>
              <a:spcBef>
                <a:spcPts val="933"/>
              </a:spcBef>
              <a:defRPr/>
            </a:pPr>
            <a:r>
              <a:rPr lang="en-US" altLang="en-US" sz="3733"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Madeline Venturino MS4, Leah </a:t>
            </a:r>
            <a:r>
              <a:rPr lang="en-US" altLang="en-US" sz="3733"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Timbang</a:t>
            </a:r>
            <a:r>
              <a:rPr lang="en-US" altLang="en-US" sz="3733"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MS4, Debra Wright MD, Julie </a:t>
            </a:r>
            <a:r>
              <a:rPr lang="en-US" altLang="en-US" sz="3733"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Janke</a:t>
            </a:r>
            <a:r>
              <a:rPr lang="en-US" altLang="en-US" sz="3733" dirty="0" smtClean="0">
                <a:solidFill>
                  <a:schemeClr val="bg1"/>
                </a:solidFill>
                <a:latin typeface="Verdana" panose="020B0604030504040204" pitchFamily="34" charset="0"/>
                <a:ea typeface="Verdana" panose="020B0604030504040204" pitchFamily="34" charset="0"/>
                <a:cs typeface="Verdana" panose="020B0604030504040204" pitchFamily="34" charset="0"/>
              </a:rPr>
              <a:t> RN, BSN</a:t>
            </a:r>
            <a:endParaRPr lang="en-US" altLang="en-US" sz="3422"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 name="Group 1">
            <a:extLst>
              <a:ext uri="{FF2B5EF4-FFF2-40B4-BE49-F238E27FC236}">
                <a16:creationId xmlns="" xmlns:a16="http://schemas.microsoft.com/office/drawing/2014/main" id="{1ADCE76D-0DE0-B94E-8985-DA04EA82281D}"/>
              </a:ext>
            </a:extLst>
          </p:cNvPr>
          <p:cNvGrpSpPr/>
          <p:nvPr/>
        </p:nvGrpSpPr>
        <p:grpSpPr>
          <a:xfrm>
            <a:off x="381000" y="6248400"/>
            <a:ext cx="36893500" cy="25908001"/>
            <a:chOff x="711200" y="8394869"/>
            <a:chExt cx="36893500" cy="20258034"/>
          </a:xfrm>
        </p:grpSpPr>
        <p:sp>
          <p:nvSpPr>
            <p:cNvPr id="3074" name="Text Box 659"/>
            <p:cNvSpPr txBox="1">
              <a:spLocks noChangeArrowheads="1"/>
            </p:cNvSpPr>
            <p:nvPr/>
          </p:nvSpPr>
          <p:spPr bwMode="auto">
            <a:xfrm>
              <a:off x="711200" y="8394869"/>
              <a:ext cx="10401300" cy="11819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99313" tIns="99657" rIns="199313" bIns="99657">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4667" b="1" dirty="0">
                  <a:solidFill>
                    <a:srgbClr val="1A3E68"/>
                  </a:solidFill>
                  <a:latin typeface="Verdana" panose="020B0604030504040204" pitchFamily="34" charset="0"/>
                  <a:ea typeface="Verdana" panose="020B0604030504040204" pitchFamily="34" charset="0"/>
                  <a:cs typeface="Verdana" panose="020B0604030504040204" pitchFamily="34" charset="0"/>
                </a:rPr>
                <a:t>Background </a:t>
              </a:r>
            </a:p>
            <a:p>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r>
                <a:rPr lang="en-US" sz="2020" dirty="0"/>
                <a:t>Human trafficking is defined as the recruitment and movement of individuals—most often by force, coercion, or deception—for the purpose of exploitation. It is important to clarify that trafficking does not have to be movement across international or state borders and it is not consensual commercial sex work. </a:t>
              </a:r>
            </a:p>
            <a:p>
              <a:r>
                <a:rPr lang="en-US" sz="2020" dirty="0"/>
                <a:t> </a:t>
              </a:r>
            </a:p>
            <a:p>
              <a:r>
                <a:rPr lang="en-US" sz="2020" dirty="0"/>
                <a:t>Human trafficking is a global public health epidemic with an estimated 40 million people trafficked </a:t>
              </a:r>
              <a:r>
                <a:rPr lang="en-US" sz="2020" dirty="0" smtClean="0"/>
                <a:t>worldwide in 2018. </a:t>
              </a:r>
              <a:r>
                <a:rPr lang="en-US" sz="2020" dirty="0"/>
                <a:t>This $150 billion dollar industry places it as the second largest criminal enterprise. </a:t>
              </a:r>
              <a:r>
                <a:rPr lang="en-US" sz="2020" dirty="0" smtClean="0"/>
                <a:t>More than 49,000 case of human trafficking have been reported to the National </a:t>
              </a:r>
              <a:r>
                <a:rPr lang="en-US" sz="2020" smtClean="0"/>
                <a:t>Trafficking </a:t>
              </a:r>
              <a:r>
                <a:rPr lang="en-US" sz="2020" smtClean="0"/>
                <a:t>Hotline </a:t>
              </a:r>
              <a:r>
                <a:rPr lang="en-US" sz="2020" smtClean="0"/>
                <a:t>in </a:t>
              </a:r>
              <a:r>
                <a:rPr lang="en-US" sz="2020" dirty="0" smtClean="0"/>
                <a:t>the United States. </a:t>
              </a:r>
              <a:endParaRPr lang="en-US" sz="2020" dirty="0"/>
            </a:p>
            <a:p>
              <a:endParaRPr lang="en-US" sz="2020" dirty="0" smtClean="0"/>
            </a:p>
            <a:p>
              <a:endParaRPr lang="en-US" sz="2020" dirty="0"/>
            </a:p>
            <a:p>
              <a:endParaRPr lang="en-US" sz="2020" dirty="0" smtClean="0"/>
            </a:p>
            <a:p>
              <a:endParaRPr lang="en-US" sz="2020" dirty="0"/>
            </a:p>
            <a:p>
              <a:endParaRPr lang="en-US" sz="2020" dirty="0" smtClean="0"/>
            </a:p>
            <a:p>
              <a:endParaRPr lang="en-US" sz="2020" dirty="0"/>
            </a:p>
            <a:p>
              <a:endParaRPr lang="en-US" sz="2020" dirty="0" smtClean="0"/>
            </a:p>
            <a:p>
              <a:endParaRPr lang="en-US" sz="2020" dirty="0"/>
            </a:p>
            <a:p>
              <a:endParaRPr lang="en-US" sz="2020" dirty="0" smtClean="0"/>
            </a:p>
            <a:p>
              <a:endParaRPr lang="en-US" sz="2020" dirty="0"/>
            </a:p>
            <a:p>
              <a:endParaRPr lang="en-US" sz="2020" dirty="0" smtClean="0"/>
            </a:p>
            <a:p>
              <a:endParaRPr lang="en-US" sz="2020" dirty="0"/>
            </a:p>
            <a:p>
              <a:endParaRPr lang="en-US" sz="2020" dirty="0" smtClean="0"/>
            </a:p>
            <a:p>
              <a:endParaRPr lang="en-US" sz="2020" dirty="0" smtClean="0"/>
            </a:p>
            <a:p>
              <a:r>
                <a:rPr lang="en-US" sz="2020" dirty="0" smtClean="0"/>
                <a:t>Sacramento </a:t>
              </a:r>
              <a:r>
                <a:rPr lang="en-US" sz="2020" dirty="0"/>
                <a:t>is a hub for human trafficking. Various factors may contribute to this local crisis: access to multiple interstate highways and an international airport, high incidence of substance use, and large economic gap among the communities. Humans are trafficked for various forms of labor, but this project will focus on the trafficking of humans for sexual exploitation. </a:t>
              </a:r>
            </a:p>
            <a:p>
              <a:r>
                <a:rPr lang="en-US" sz="2020" dirty="0"/>
                <a:t> </a:t>
              </a:r>
            </a:p>
            <a:p>
              <a:r>
                <a:rPr lang="en-US" sz="2020" dirty="0"/>
                <a:t>Physicians, </a:t>
              </a:r>
              <a:r>
                <a:rPr lang="en-US" sz="2020" dirty="0" smtClean="0"/>
                <a:t>nurses, </a:t>
              </a:r>
              <a:r>
                <a:rPr lang="en-US" sz="2020" dirty="0"/>
                <a:t>and other medical personnel have a unique opportunity to intervene on the cycle of human trafficking. A study of trafficking survivors revealed that 60% of trafficking victims reported a visit to a medical provider during their period of exploitation. The UN reports that 71% of trafficking victims worldwide are female, and more than one in four women became pregnant while being trafficked, making labor and delivery (L&amp;D) departments a logical place to screen for victims of </a:t>
              </a:r>
              <a:r>
                <a:rPr lang="en-US" sz="2020" dirty="0" smtClean="0"/>
                <a:t>trafficking.</a:t>
              </a:r>
            </a:p>
            <a:p>
              <a:endParaRPr lang="en-US" sz="2000" dirty="0" smtClean="0"/>
            </a:p>
            <a:p>
              <a:r>
                <a:rPr lang="en-US" altLang="en-US" sz="3111" b="1" dirty="0" smtClean="0">
                  <a:solidFill>
                    <a:srgbClr val="DDAA00"/>
                  </a:solidFill>
                  <a:latin typeface="Verdana" panose="020B0604030504040204" pitchFamily="34" charset="0"/>
                  <a:ea typeface="Verdana" panose="020B0604030504040204" pitchFamily="34" charset="0"/>
                  <a:cs typeface="Verdana" panose="020B0604030504040204" pitchFamily="34" charset="0"/>
                </a:rPr>
                <a:t>Purpose</a:t>
              </a:r>
              <a:endParaRPr lang="en-US" altLang="en-US" sz="3111" b="1" dirty="0">
                <a:solidFill>
                  <a:srgbClr val="DDAA00"/>
                </a:solidFill>
                <a:latin typeface="Verdana" panose="020B0604030504040204" pitchFamily="34" charset="0"/>
                <a:ea typeface="Verdana" panose="020B0604030504040204" pitchFamily="34" charset="0"/>
                <a:cs typeface="Verdana" panose="020B0604030504040204" pitchFamily="34" charset="0"/>
              </a:endParaRPr>
            </a:p>
            <a:p>
              <a:pPr>
                <a:spcBef>
                  <a:spcPct val="20000"/>
                </a:spcBef>
              </a:pPr>
              <a:r>
                <a:rPr lang="en-US" sz="2020" dirty="0"/>
                <a:t>The primary aim of this quality improvement project is to increase awareness of human trafficking as a public health epidemic. The success of this project will be assessed through several steps, the first of which will be detailed in this </a:t>
              </a:r>
              <a:r>
                <a:rPr lang="en-US" sz="2020" dirty="0" smtClean="0"/>
                <a:t>poster. </a:t>
              </a:r>
              <a:r>
                <a:rPr lang="en-US" sz="2020" dirty="0"/>
                <a:t>The purpose of this paper is to evaluate a training and process change developed for the labor and delivery department of an academic hospital that involves triage nurses screening for victims of human trafficking</a:t>
              </a:r>
              <a:r>
                <a:rPr lang="en-US" sz="2020" dirty="0" smtClean="0"/>
                <a:t>.</a:t>
              </a:r>
              <a:endParaRPr lang="en-US" sz="2020" dirty="0"/>
            </a:p>
          </p:txBody>
        </p:sp>
        <p:sp>
          <p:nvSpPr>
            <p:cNvPr id="3075" name="Rectangle 200"/>
            <p:cNvSpPr>
              <a:spLocks noChangeArrowheads="1"/>
            </p:cNvSpPr>
            <p:nvPr/>
          </p:nvSpPr>
          <p:spPr bwMode="auto">
            <a:xfrm>
              <a:off x="27203400" y="8394870"/>
              <a:ext cx="10401300" cy="123274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7293" tIns="153633" rIns="197293" bIns="153633"/>
            <a:lstStyle>
              <a:lvl1pPr defTabSz="3949700">
                <a:tabLst>
                  <a:tab pos="704850" algn="l"/>
                </a:tabLst>
                <a:defRPr sz="2200">
                  <a:solidFill>
                    <a:schemeClr val="tx1"/>
                  </a:solidFill>
                  <a:latin typeface="Arial" charset="0"/>
                </a:defRPr>
              </a:lvl1pPr>
              <a:lvl2pPr marL="742950" indent="-285750" defTabSz="3949700">
                <a:tabLst>
                  <a:tab pos="704850" algn="l"/>
                </a:tabLst>
                <a:defRPr sz="2200">
                  <a:solidFill>
                    <a:schemeClr val="tx1"/>
                  </a:solidFill>
                  <a:latin typeface="Arial" charset="0"/>
                </a:defRPr>
              </a:lvl2pPr>
              <a:lvl3pPr marL="1143000" indent="-228600" defTabSz="3949700">
                <a:tabLst>
                  <a:tab pos="704850" algn="l"/>
                </a:tabLst>
                <a:defRPr sz="2200">
                  <a:solidFill>
                    <a:schemeClr val="tx1"/>
                  </a:solidFill>
                  <a:latin typeface="Arial" charset="0"/>
                </a:defRPr>
              </a:lvl3pPr>
              <a:lvl4pPr marL="1600200" indent="-228600" defTabSz="3949700">
                <a:tabLst>
                  <a:tab pos="704850" algn="l"/>
                </a:tabLst>
                <a:defRPr sz="2200">
                  <a:solidFill>
                    <a:schemeClr val="tx1"/>
                  </a:solidFill>
                  <a:latin typeface="Arial" charset="0"/>
                </a:defRPr>
              </a:lvl4pPr>
              <a:lvl5pPr marL="2057400" indent="-228600" defTabSz="3949700">
                <a:tabLst>
                  <a:tab pos="704850"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Lst>
                <a:defRPr sz="2200">
                  <a:solidFill>
                    <a:schemeClr val="tx1"/>
                  </a:solidFill>
                  <a:latin typeface="Arial" charset="0"/>
                </a:defRPr>
              </a:lvl9pPr>
            </a:lstStyle>
            <a:p>
              <a:r>
                <a:rPr lang="en-US" altLang="en-US" sz="4667" b="1" dirty="0" smtClean="0">
                  <a:solidFill>
                    <a:srgbClr val="1A3E68"/>
                  </a:solidFill>
                  <a:latin typeface="Verdana" panose="020B0604030504040204" pitchFamily="34" charset="0"/>
                  <a:ea typeface="Verdana" panose="020B0604030504040204" pitchFamily="34" charset="0"/>
                  <a:cs typeface="Verdana" panose="020B0604030504040204" pitchFamily="34" charset="0"/>
                </a:rPr>
                <a:t>Discussion &amp; </a:t>
              </a:r>
              <a:r>
                <a:rPr lang="en-US" altLang="en-US" sz="4667" b="1" dirty="0">
                  <a:solidFill>
                    <a:srgbClr val="1A3E68"/>
                  </a:solidFill>
                  <a:latin typeface="Verdana" panose="020B0604030504040204" pitchFamily="34" charset="0"/>
                  <a:ea typeface="Verdana" panose="020B0604030504040204" pitchFamily="34" charset="0"/>
                  <a:cs typeface="Verdana" panose="020B0604030504040204" pitchFamily="34" charset="0"/>
                </a:rPr>
                <a:t>Further Study</a:t>
              </a:r>
            </a:p>
            <a:p>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r>
                <a:rPr lang="en-US" altLang="en-US" sz="2020" dirty="0">
                  <a:latin typeface="Verdana" panose="020B0604030504040204" pitchFamily="34" charset="0"/>
                  <a:ea typeface="Verdana" panose="020B0604030504040204" pitchFamily="34" charset="0"/>
                  <a:cs typeface="Verdana" panose="020B0604030504040204" pitchFamily="34" charset="0"/>
                </a:rPr>
                <a:t>Results of the </a:t>
              </a:r>
              <a:r>
                <a:rPr lang="en-US" altLang="en-US" sz="2020" dirty="0" smtClean="0">
                  <a:latin typeface="Verdana" panose="020B0604030504040204" pitchFamily="34" charset="0"/>
                  <a:ea typeface="Verdana" panose="020B0604030504040204" pitchFamily="34" charset="0"/>
                  <a:cs typeface="Verdana" panose="020B0604030504040204" pitchFamily="34" charset="0"/>
                </a:rPr>
                <a:t>study showed </a:t>
              </a:r>
              <a:r>
                <a:rPr lang="en-US" altLang="en-US" sz="2020" dirty="0">
                  <a:latin typeface="Verdana" panose="020B0604030504040204" pitchFamily="34" charset="0"/>
                  <a:ea typeface="Verdana" panose="020B0604030504040204" pitchFamily="34" charset="0"/>
                  <a:cs typeface="Verdana" panose="020B0604030504040204" pitchFamily="34" charset="0"/>
                </a:rPr>
                <a:t>improved average response for each question and </a:t>
              </a:r>
              <a:r>
                <a:rPr lang="en-US" altLang="en-US" sz="2020" dirty="0" smtClean="0">
                  <a:latin typeface="Verdana" panose="020B0604030504040204" pitchFamily="34" charset="0"/>
                  <a:ea typeface="Verdana" panose="020B0604030504040204" pitchFamily="34" charset="0"/>
                  <a:cs typeface="Verdana" panose="020B0604030504040204" pitchFamily="34" charset="0"/>
                </a:rPr>
                <a:t>overall </a:t>
              </a:r>
              <a:r>
                <a:rPr lang="en-US" altLang="en-US" sz="2020" dirty="0" smtClean="0">
                  <a:latin typeface="Verdana" panose="020B0604030504040204" pitchFamily="34" charset="0"/>
                  <a:ea typeface="Verdana" panose="020B0604030504040204" pitchFamily="34" charset="0"/>
                  <a:cs typeface="Verdana" panose="020B0604030504040204" pitchFamily="34" charset="0"/>
                </a:rPr>
                <a:t>average survey </a:t>
              </a:r>
              <a:r>
                <a:rPr lang="en-US" altLang="en-US" sz="2020" dirty="0" smtClean="0">
                  <a:latin typeface="Verdana" panose="020B0604030504040204" pitchFamily="34" charset="0"/>
                  <a:ea typeface="Verdana" panose="020B0604030504040204" pitchFamily="34" charset="0"/>
                  <a:cs typeface="Verdana" panose="020B0604030504040204" pitchFamily="34" charset="0"/>
                </a:rPr>
                <a:t>response. </a:t>
              </a:r>
              <a:r>
                <a:rPr lang="en-US" altLang="en-US" sz="2020" dirty="0">
                  <a:latin typeface="Verdana" panose="020B0604030504040204" pitchFamily="34" charset="0"/>
                  <a:ea typeface="Verdana" panose="020B0604030504040204" pitchFamily="34" charset="0"/>
                  <a:cs typeface="Verdana" panose="020B0604030504040204" pitchFamily="34" charset="0"/>
                </a:rPr>
                <a:t>Average total score of responses improved by </a:t>
              </a:r>
              <a:r>
                <a:rPr lang="en-US" altLang="en-US" sz="2020" dirty="0">
                  <a:latin typeface="Verdana" panose="020B0604030504040204" pitchFamily="34" charset="0"/>
                  <a:ea typeface="Verdana" panose="020B0604030504040204" pitchFamily="34" charset="0"/>
                  <a:cs typeface="Verdana" panose="020B0604030504040204" pitchFamily="34" charset="0"/>
                </a:rPr>
                <a:t>2</a:t>
              </a:r>
              <a:r>
                <a:rPr lang="en-US" altLang="en-US" sz="2020" dirty="0" smtClean="0">
                  <a:latin typeface="Verdana" panose="020B0604030504040204" pitchFamily="34" charset="0"/>
                  <a:ea typeface="Verdana" panose="020B0604030504040204" pitchFamily="34" charset="0"/>
                  <a:cs typeface="Verdana" panose="020B0604030504040204" pitchFamily="34" charset="0"/>
                </a:rPr>
                <a:t>8</a:t>
              </a:r>
              <a:r>
                <a:rPr lang="en-US" altLang="en-US" sz="2020" dirty="0" smtClean="0">
                  <a:latin typeface="Verdana" panose="020B0604030504040204" pitchFamily="34" charset="0"/>
                  <a:ea typeface="Verdana" panose="020B0604030504040204" pitchFamily="34" charset="0"/>
                  <a:cs typeface="Verdana" panose="020B0604030504040204" pitchFamily="34" charset="0"/>
                </a:rPr>
                <a:t>% </a:t>
              </a:r>
              <a:r>
                <a:rPr lang="en-US" altLang="en-US" sz="2020" dirty="0" smtClean="0">
                  <a:latin typeface="Verdana" panose="020B0604030504040204" pitchFamily="34" charset="0"/>
                  <a:ea typeface="Verdana" panose="020B0604030504040204" pitchFamily="34" charset="0"/>
                  <a:cs typeface="Verdana" panose="020B0604030504040204" pitchFamily="34" charset="0"/>
                </a:rPr>
                <a:t>(p value &lt;0.0001). </a:t>
              </a:r>
              <a:r>
                <a:rPr lang="en-US" altLang="en-US" sz="2020" dirty="0">
                  <a:latin typeface="Verdana" panose="020B0604030504040204" pitchFamily="34" charset="0"/>
                  <a:ea typeface="Verdana" panose="020B0604030504040204" pitchFamily="34" charset="0"/>
                  <a:cs typeface="Verdana" panose="020B0604030504040204" pitchFamily="34" charset="0"/>
                </a:rPr>
                <a:t>The most improvement was seen in question 5 (52%, p&lt;0.0001</a:t>
              </a:r>
              <a:r>
                <a:rPr lang="en-US" altLang="en-US" sz="2020" dirty="0" smtClean="0">
                  <a:latin typeface="Verdana" panose="020B0604030504040204" pitchFamily="34" charset="0"/>
                  <a:ea typeface="Verdana" panose="020B0604030504040204" pitchFamily="34" charset="0"/>
                  <a:cs typeface="Verdana" panose="020B0604030504040204" pitchFamily="34" charset="0"/>
                </a:rPr>
                <a:t>), which addressed nurses’ knowledge of next steps to take if a trafficking victim is identified. This is an improvement from preliminary data, which showed only 5% improvement in knowledge of next steps after completing training. Questions 2 and 3 showed fair improvement, with 30% and 32%, respectively. These questions evaluated nurses’ overall suspicion for at-risk individuals, and their confidence in asking the screening question. </a:t>
              </a:r>
            </a:p>
            <a:p>
              <a:endParaRPr lang="en-US" altLang="en-US" sz="2020" dirty="0">
                <a:latin typeface="Verdana" panose="020B0604030504040204" pitchFamily="34" charset="0"/>
                <a:ea typeface="Verdana" panose="020B0604030504040204" pitchFamily="34" charset="0"/>
                <a:cs typeface="Verdana" panose="020B0604030504040204" pitchFamily="34" charset="0"/>
              </a:endParaRPr>
            </a:p>
            <a:p>
              <a:r>
                <a:rPr lang="en-US" altLang="en-US" sz="2020" dirty="0" smtClean="0">
                  <a:latin typeface="Verdana" panose="020B0604030504040204" pitchFamily="34" charset="0"/>
                  <a:ea typeface="Verdana" panose="020B0604030504040204" pitchFamily="34" charset="0"/>
                  <a:cs typeface="Verdana" panose="020B0604030504040204" pitchFamily="34" charset="0"/>
                </a:rPr>
                <a:t>Questions 1 and 4 saw the least improvement, with 15% and 12% respectively. However, the improvement for question 4 was not statistically significant (p 0.07). Question 1 addressed knowledge of specific patient red flags for sex trafficking, while question 4 evaluated the comfort nurses’ felt in screening for sex trafficking. </a:t>
              </a:r>
            </a:p>
            <a:p>
              <a:endParaRPr lang="en-US" altLang="en-US" sz="2020" dirty="0">
                <a:latin typeface="Verdana" panose="020B0604030504040204" pitchFamily="34" charset="0"/>
                <a:ea typeface="Verdana" panose="020B0604030504040204" pitchFamily="34" charset="0"/>
                <a:cs typeface="Verdana" panose="020B0604030504040204" pitchFamily="34" charset="0"/>
              </a:endParaRPr>
            </a:p>
            <a:p>
              <a:r>
                <a:rPr lang="en-US" altLang="en-US" sz="2020" dirty="0" smtClean="0">
                  <a:latin typeface="Verdana" panose="020B0604030504040204" pitchFamily="34" charset="0"/>
                  <a:ea typeface="Verdana" panose="020B0604030504040204" pitchFamily="34" charset="0"/>
                  <a:cs typeface="Verdana" panose="020B0604030504040204" pitchFamily="34" charset="0"/>
                </a:rPr>
                <a:t>According to these results, the training adequately addressed what to do once a trafficking victim is identified. However, more emphasis on knowledge of red flags is needed in future training sessions. Trafficking is a difficult topic to address with patients, and more effort should be put into helping nurses feel comfortable discussing this topic. </a:t>
              </a:r>
              <a:endParaRPr lang="en-US" altLang="en-US" sz="2020" dirty="0">
                <a:latin typeface="Verdana" panose="020B0604030504040204" pitchFamily="34" charset="0"/>
                <a:ea typeface="Verdana" panose="020B0604030504040204" pitchFamily="34" charset="0"/>
                <a:cs typeface="Verdana" panose="020B0604030504040204" pitchFamily="34" charset="0"/>
              </a:endParaRPr>
            </a:p>
            <a:p>
              <a:endParaRPr lang="en-US" altLang="en-US" sz="2020" dirty="0">
                <a:latin typeface="Verdana" panose="020B0604030504040204" pitchFamily="34" charset="0"/>
                <a:ea typeface="Verdana" panose="020B0604030504040204" pitchFamily="34" charset="0"/>
                <a:cs typeface="Verdana" panose="020B0604030504040204" pitchFamily="34" charset="0"/>
              </a:endParaRPr>
            </a:p>
            <a:p>
              <a:r>
                <a:rPr lang="en-US" altLang="en-US" sz="2020" dirty="0" smtClean="0">
                  <a:latin typeface="Verdana" panose="020B0604030504040204" pitchFamily="34" charset="0"/>
                  <a:ea typeface="Verdana" panose="020B0604030504040204" pitchFamily="34" charset="0"/>
                  <a:cs typeface="Verdana" panose="020B0604030504040204" pitchFamily="34" charset="0"/>
                </a:rPr>
                <a:t>Limitations of this study include the potential inconsistency of trainings, which were held at convenient times during nurses’ regular shifts by various instructors. Often, trainings were interrupted by patient care, or expedited due to time constraints. </a:t>
              </a:r>
              <a:r>
                <a:rPr lang="en-US" altLang="en-US" sz="2020" dirty="0" smtClean="0">
                  <a:latin typeface="Verdana" panose="020B0604030504040204" pitchFamily="34" charset="0"/>
                  <a:ea typeface="Verdana" panose="020B0604030504040204" pitchFamily="34" charset="0"/>
                  <a:cs typeface="Verdana" panose="020B0604030504040204" pitchFamily="34" charset="0"/>
                </a:rPr>
                <a:t>Additionally, there was a process change during data collection in which nurses distributed a short questionnaire instead of verbally asking the screening question, which may have skewed nurses’ comfort or ability in screening for victims as well as the efficacy of screening.</a:t>
              </a:r>
            </a:p>
            <a:p>
              <a:endParaRPr lang="en-US" altLang="en-US" sz="2020" dirty="0">
                <a:latin typeface="Verdana" panose="020B0604030504040204" pitchFamily="34" charset="0"/>
                <a:ea typeface="Verdana" panose="020B0604030504040204" pitchFamily="34" charset="0"/>
                <a:cs typeface="Verdana" panose="020B0604030504040204" pitchFamily="34" charset="0"/>
              </a:endParaRPr>
            </a:p>
            <a:p>
              <a:r>
                <a:rPr lang="en-US" altLang="en-US" sz="2020" dirty="0" smtClean="0">
                  <a:latin typeface="Verdana" panose="020B0604030504040204" pitchFamily="34" charset="0"/>
                  <a:ea typeface="Verdana" panose="020B0604030504040204" pitchFamily="34" charset="0"/>
                  <a:cs typeface="Verdana" panose="020B0604030504040204" pitchFamily="34" charset="0"/>
                </a:rPr>
                <a:t>On </a:t>
              </a:r>
              <a:r>
                <a:rPr lang="en-US" altLang="en-US" sz="2020" dirty="0" smtClean="0">
                  <a:latin typeface="Verdana" panose="020B0604030504040204" pitchFamily="34" charset="0"/>
                  <a:ea typeface="Verdana" panose="020B0604030504040204" pitchFamily="34" charset="0"/>
                  <a:cs typeface="Verdana" panose="020B0604030504040204" pitchFamily="34" charset="0"/>
                </a:rPr>
                <a:t>review of individual responses, several responses appeared as if the participant did not read through each question carefully, based on their response to question 4, which was purposefully posed in a negative direction. This may have skewed the data for question 4.  </a:t>
              </a:r>
            </a:p>
            <a:p>
              <a:endParaRPr lang="en-US" altLang="en-US" sz="2022" dirty="0">
                <a:latin typeface="Verdana" panose="020B0604030504040204" pitchFamily="34" charset="0"/>
                <a:ea typeface="Verdana" panose="020B0604030504040204" pitchFamily="34" charset="0"/>
                <a:cs typeface="Verdana" panose="020B0604030504040204" pitchFamily="34" charset="0"/>
              </a:endParaRPr>
            </a:p>
            <a:p>
              <a:pPr marL="0" lvl="1" indent="0"/>
              <a:r>
                <a:rPr lang="en-US" altLang="en-US" sz="3111" b="1" dirty="0" smtClean="0">
                  <a:solidFill>
                    <a:srgbClr val="DDAA00"/>
                  </a:solidFill>
                  <a:latin typeface="Verdana" panose="020B0604030504040204" pitchFamily="34" charset="0"/>
                  <a:ea typeface="Verdana" panose="020B0604030504040204" pitchFamily="34" charset="0"/>
                  <a:cs typeface="Verdana" panose="020B0604030504040204" pitchFamily="34" charset="0"/>
                </a:rPr>
                <a:t>Further </a:t>
              </a:r>
              <a:r>
                <a:rPr lang="en-US" altLang="en-US" sz="3111" b="1" dirty="0" smtClean="0">
                  <a:solidFill>
                    <a:srgbClr val="DDAA00"/>
                  </a:solidFill>
                  <a:latin typeface="Verdana" panose="020B0604030504040204" pitchFamily="34" charset="0"/>
                  <a:ea typeface="Verdana" panose="020B0604030504040204" pitchFamily="34" charset="0"/>
                  <a:cs typeface="Verdana" panose="020B0604030504040204" pitchFamily="34" charset="0"/>
                </a:rPr>
                <a:t>Study</a:t>
              </a:r>
            </a:p>
            <a:p>
              <a:pPr marL="0" lvl="1" indent="0"/>
              <a:endParaRPr lang="en-US" altLang="en-US" sz="2020"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r>
                <a:rPr lang="en-US" altLang="en-US" sz="2020" dirty="0" smtClean="0">
                  <a:latin typeface="Verdana" panose="020B0604030504040204" pitchFamily="34" charset="0"/>
                  <a:ea typeface="Verdana" panose="020B0604030504040204" pitchFamily="34" charset="0"/>
                  <a:cs typeface="Verdana" panose="020B0604030504040204" pitchFamily="34" charset="0"/>
                </a:rPr>
                <a:t>Because of the process change from verbal/face-to-face screening to screening by written questionnaire occurred midway through the study, </a:t>
              </a:r>
              <a:r>
                <a:rPr lang="en-US" altLang="en-US" sz="2020" dirty="0" smtClean="0">
                  <a:latin typeface="Verdana" panose="020B0604030504040204" pitchFamily="34" charset="0"/>
                  <a:ea typeface="Verdana" panose="020B0604030504040204" pitchFamily="34" charset="0"/>
                  <a:cs typeface="Verdana" panose="020B0604030504040204" pitchFamily="34" charset="0"/>
                </a:rPr>
                <a:t>it may be </a:t>
              </a:r>
              <a:r>
                <a:rPr lang="en-US" altLang="en-US" sz="2020" dirty="0" smtClean="0">
                  <a:latin typeface="Verdana" panose="020B0604030504040204" pitchFamily="34" charset="0"/>
                  <a:ea typeface="Verdana" panose="020B0604030504040204" pitchFamily="34" charset="0"/>
                  <a:cs typeface="Verdana" panose="020B0604030504040204" pitchFamily="34" charset="0"/>
                </a:rPr>
                <a:t>valuable to compare the efficacy of these screening methods in </a:t>
              </a:r>
              <a:r>
                <a:rPr lang="en-US" altLang="en-US" sz="2020" dirty="0" smtClean="0">
                  <a:latin typeface="Verdana" panose="020B0604030504040204" pitchFamily="34" charset="0"/>
                  <a:ea typeface="Verdana" panose="020B0604030504040204" pitchFamily="34" charset="0"/>
                  <a:cs typeface="Verdana" panose="020B0604030504040204" pitchFamily="34" charset="0"/>
                </a:rPr>
                <a:t>identifying victims or making victims feel safe and head. </a:t>
              </a:r>
              <a:endParaRPr lang="en-US" altLang="en-US" sz="2020"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020"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r>
                <a:rPr lang="en-US" altLang="en-US" sz="2020" dirty="0" smtClean="0">
                  <a:latin typeface="Verdana" panose="020B0604030504040204" pitchFamily="34" charset="0"/>
                  <a:ea typeface="Verdana" panose="020B0604030504040204" pitchFamily="34" charset="0"/>
                  <a:cs typeface="Verdana" panose="020B0604030504040204" pitchFamily="34" charset="0"/>
                </a:rPr>
                <a:t>Future work will also include formal training for social workers in management of trafficking victims once they are identified, since much of this portion of the guideline falls on social workers. </a:t>
              </a:r>
              <a:endParaRPr lang="en-US" altLang="en-US" sz="2020" dirty="0">
                <a:latin typeface="Verdana" panose="020B0604030504040204" pitchFamily="34" charset="0"/>
                <a:ea typeface="Verdana" panose="020B0604030504040204" pitchFamily="34" charset="0"/>
                <a:cs typeface="Verdana" panose="020B0604030504040204" pitchFamily="34" charset="0"/>
              </a:endParaRPr>
            </a:p>
          </p:txBody>
        </p:sp>
        <p:sp>
          <p:nvSpPr>
            <p:cNvPr id="3076" name="Rectangle 202"/>
            <p:cNvSpPr>
              <a:spLocks noChangeArrowheads="1"/>
            </p:cNvSpPr>
            <p:nvPr/>
          </p:nvSpPr>
          <p:spPr bwMode="auto">
            <a:xfrm>
              <a:off x="27203400" y="21207571"/>
              <a:ext cx="10401300" cy="39474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7293" tIns="153633" rIns="197293" bIns="153633"/>
            <a:lstStyle>
              <a:lvl1pPr defTabSz="3949700">
                <a:tabLst>
                  <a:tab pos="704850" algn="l"/>
                  <a:tab pos="5815013" algn="l"/>
                </a:tabLst>
                <a:defRPr sz="2200">
                  <a:solidFill>
                    <a:schemeClr val="tx1"/>
                  </a:solidFill>
                  <a:latin typeface="Arial" charset="0"/>
                </a:defRPr>
              </a:lvl1pPr>
              <a:lvl2pPr marL="742950" indent="-285750" defTabSz="3949700">
                <a:tabLst>
                  <a:tab pos="704850" algn="l"/>
                  <a:tab pos="5815013" algn="l"/>
                </a:tabLst>
                <a:defRPr sz="2200">
                  <a:solidFill>
                    <a:schemeClr val="tx1"/>
                  </a:solidFill>
                  <a:latin typeface="Arial" charset="0"/>
                </a:defRPr>
              </a:lvl2pPr>
              <a:lvl3pPr marL="1143000" indent="-228600" defTabSz="3949700">
                <a:tabLst>
                  <a:tab pos="704850" algn="l"/>
                  <a:tab pos="5815013" algn="l"/>
                </a:tabLst>
                <a:defRPr sz="2200">
                  <a:solidFill>
                    <a:schemeClr val="tx1"/>
                  </a:solidFill>
                  <a:latin typeface="Arial" charset="0"/>
                </a:defRPr>
              </a:lvl3pPr>
              <a:lvl4pPr marL="1600200" indent="-228600" defTabSz="3949700">
                <a:tabLst>
                  <a:tab pos="704850" algn="l"/>
                  <a:tab pos="5815013" algn="l"/>
                </a:tabLst>
                <a:defRPr sz="2200">
                  <a:solidFill>
                    <a:schemeClr val="tx1"/>
                  </a:solidFill>
                  <a:latin typeface="Arial" charset="0"/>
                </a:defRPr>
              </a:lvl4pPr>
              <a:lvl5pPr marL="2057400" indent="-228600" defTabSz="3949700">
                <a:tabLst>
                  <a:tab pos="704850" algn="l"/>
                  <a:tab pos="5815013"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9pPr>
            </a:lstStyle>
            <a:p>
              <a:pPr>
                <a:spcBef>
                  <a:spcPct val="20000"/>
                </a:spcBef>
              </a:pPr>
              <a:r>
                <a:rPr lang="en-US" altLang="en-US" sz="4667" b="1" dirty="0">
                  <a:solidFill>
                    <a:srgbClr val="1A3E68"/>
                  </a:solidFill>
                  <a:latin typeface="Verdana" panose="020B0604030504040204" pitchFamily="34" charset="0"/>
                  <a:ea typeface="Verdana" panose="020B0604030504040204" pitchFamily="34" charset="0"/>
                  <a:cs typeface="Verdana" panose="020B0604030504040204" pitchFamily="34" charset="0"/>
                </a:rPr>
                <a:t>References</a:t>
              </a:r>
            </a:p>
            <a:p>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r>
                <a:rPr lang="en-US" altLang="en-US" sz="2020" dirty="0" smtClean="0">
                  <a:solidFill>
                    <a:srgbClr val="052049"/>
                  </a:solidFill>
                  <a:latin typeface="Verdana" panose="020B0604030504040204" pitchFamily="34" charset="0"/>
                  <a:ea typeface="Verdana" panose="020B0604030504040204" pitchFamily="34" charset="0"/>
                  <a:cs typeface="Verdana" panose="020B0604030504040204" pitchFamily="34" charset="0"/>
                </a:rPr>
                <a:t>Trafficking in Person Report. US Department of State. </a:t>
              </a:r>
              <a:r>
                <a:rPr lang="en-US" altLang="en-US" sz="2020" dirty="0" smtClean="0">
                  <a:solidFill>
                    <a:srgbClr val="052049"/>
                  </a:solidFill>
                  <a:latin typeface="Verdana" panose="020B0604030504040204" pitchFamily="34" charset="0"/>
                  <a:ea typeface="Verdana" panose="020B0604030504040204" pitchFamily="34" charset="0"/>
                  <a:cs typeface="Verdana" panose="020B0604030504040204" pitchFamily="34" charset="0"/>
                </a:rPr>
                <a:t>June 2019. </a:t>
              </a:r>
              <a:endParaRPr lang="en-US" altLang="en-US" sz="2020"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endParaRPr lang="en-US" altLang="en-US" sz="2020"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r>
                <a:rPr lang="en-US" altLang="en-US" sz="2020" dirty="0" smtClean="0">
                  <a:solidFill>
                    <a:srgbClr val="052049"/>
                  </a:solidFill>
                  <a:latin typeface="Verdana" panose="020B0604030504040204" pitchFamily="34" charset="0"/>
                  <a:ea typeface="Verdana" panose="020B0604030504040204" pitchFamily="34" charset="0"/>
                  <a:cs typeface="Verdana" panose="020B0604030504040204" pitchFamily="34" charset="0"/>
                </a:rPr>
                <a:t>“Report: Majority of trafficking victims are women and girls; one-third children.” United Nations Sustainable Development Goals. 22 Dec 2016. </a:t>
              </a:r>
            </a:p>
            <a:p>
              <a:endParaRPr lang="en-US" altLang="en-US" sz="2020" dirty="0">
                <a:latin typeface="Verdana" panose="020B0604030504040204" pitchFamily="34" charset="0"/>
                <a:ea typeface="Verdana" panose="020B0604030504040204" pitchFamily="34" charset="0"/>
                <a:cs typeface="Verdana" panose="020B0604030504040204" pitchFamily="34" charset="0"/>
              </a:endParaRPr>
            </a:p>
            <a:p>
              <a:r>
                <a:rPr lang="en-US" altLang="en-US" sz="2020" dirty="0" smtClean="0">
                  <a:latin typeface="Verdana" panose="020B0604030504040204" pitchFamily="34" charset="0"/>
                  <a:ea typeface="Verdana" panose="020B0604030504040204" pitchFamily="34" charset="0"/>
                  <a:cs typeface="Verdana" panose="020B0604030504040204" pitchFamily="34" charset="0"/>
                </a:rPr>
                <a:t>Image obtained from Polaris Project, “The Facts.” 2016. </a:t>
              </a:r>
            </a:p>
            <a:p>
              <a:endParaRPr lang="en-US" altLang="en-US" sz="2020" dirty="0" smtClean="0">
                <a:latin typeface="Verdana" panose="020B0604030504040204" pitchFamily="34" charset="0"/>
                <a:ea typeface="Verdana" panose="020B0604030504040204" pitchFamily="34" charset="0"/>
                <a:cs typeface="Verdana" panose="020B0604030504040204" pitchFamily="34" charset="0"/>
              </a:endParaRPr>
            </a:p>
            <a:p>
              <a:r>
                <a:rPr lang="en-US" altLang="en-US" sz="2020" dirty="0" err="1" smtClean="0">
                  <a:latin typeface="Verdana" panose="020B0604030504040204" pitchFamily="34" charset="0"/>
                  <a:ea typeface="Verdana" panose="020B0604030504040204" pitchFamily="34" charset="0"/>
                  <a:cs typeface="Verdana" panose="020B0604030504040204" pitchFamily="34" charset="0"/>
                </a:rPr>
                <a:t>Oram</a:t>
              </a:r>
              <a:r>
                <a:rPr lang="en-US" altLang="en-US" sz="2020" dirty="0" smtClean="0">
                  <a:latin typeface="Verdana" panose="020B0604030504040204" pitchFamily="34" charset="0"/>
                  <a:ea typeface="Verdana" panose="020B0604030504040204" pitchFamily="34" charset="0"/>
                  <a:cs typeface="Verdana" panose="020B0604030504040204" pitchFamily="34" charset="0"/>
                </a:rPr>
                <a:t> S, Stock IH, </a:t>
              </a:r>
              <a:r>
                <a:rPr lang="en-US" altLang="en-US" sz="2020" dirty="0" err="1" smtClean="0">
                  <a:latin typeface="Verdana" panose="020B0604030504040204" pitchFamily="34" charset="0"/>
                  <a:ea typeface="Verdana" panose="020B0604030504040204" pitchFamily="34" charset="0"/>
                  <a:cs typeface="Verdana" panose="020B0604030504040204" pitchFamily="34" charset="0"/>
                </a:rPr>
                <a:t>Busza</a:t>
              </a:r>
              <a:r>
                <a:rPr lang="en-US" altLang="en-US" sz="2020" dirty="0" smtClean="0">
                  <a:latin typeface="Verdana" panose="020B0604030504040204" pitchFamily="34" charset="0"/>
                  <a:ea typeface="Verdana" panose="020B0604030504040204" pitchFamily="34" charset="0"/>
                  <a:cs typeface="Verdana" panose="020B0604030504040204" pitchFamily="34" charset="0"/>
                </a:rPr>
                <a:t> J, Howard LM, Zimmerman C. “Prevalence and Risk of Violence and the Physical, Mental, and Sexual Health Problems Associated with Human Trafficking: Systematic Review. </a:t>
              </a:r>
              <a:r>
                <a:rPr lang="en-US" altLang="en-US" sz="2020" dirty="0" err="1" smtClean="0">
                  <a:latin typeface="Verdana" panose="020B0604030504040204" pitchFamily="34" charset="0"/>
                  <a:ea typeface="Verdana" panose="020B0604030504040204" pitchFamily="34" charset="0"/>
                  <a:cs typeface="Verdana" panose="020B0604030504040204" pitchFamily="34" charset="0"/>
                </a:rPr>
                <a:t>PLoSMed</a:t>
              </a:r>
              <a:r>
                <a:rPr lang="en-US" altLang="en-US" sz="2020" dirty="0" smtClean="0">
                  <a:latin typeface="Verdana" panose="020B0604030504040204" pitchFamily="34" charset="0"/>
                  <a:ea typeface="Verdana" panose="020B0604030504040204" pitchFamily="34" charset="0"/>
                  <a:cs typeface="Verdana" panose="020B0604030504040204" pitchFamily="34" charset="0"/>
                </a:rPr>
                <a:t> 9(5): e1001224. https://</a:t>
              </a:r>
              <a:r>
                <a:rPr lang="en-US" altLang="en-US" sz="2020" dirty="0" err="1" smtClean="0">
                  <a:latin typeface="Verdana" panose="020B0604030504040204" pitchFamily="34" charset="0"/>
                  <a:ea typeface="Verdana" panose="020B0604030504040204" pitchFamily="34" charset="0"/>
                  <a:cs typeface="Verdana" panose="020B0604030504040204" pitchFamily="34" charset="0"/>
                </a:rPr>
                <a:t>doi.org</a:t>
              </a:r>
              <a:r>
                <a:rPr lang="en-US" altLang="en-US" sz="2020" dirty="0" smtClean="0">
                  <a:latin typeface="Verdana" panose="020B0604030504040204" pitchFamily="34" charset="0"/>
                  <a:ea typeface="Verdana" panose="020B0604030504040204" pitchFamily="34" charset="0"/>
                  <a:cs typeface="Verdana" panose="020B0604030504040204" pitchFamily="34" charset="0"/>
                </a:rPr>
                <a:t>/10.1371/journal.pmed.1001224</a:t>
              </a:r>
              <a:endParaRPr lang="en-US" altLang="en-US" sz="202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Clr>
                  <a:srgbClr val="660066"/>
                </a:buClr>
              </a:pPr>
              <a:r>
                <a:rPr lang="en-US" altLang="en-US" sz="1711" dirty="0">
                  <a:latin typeface="Verdana" panose="020B0604030504040204" pitchFamily="34" charset="0"/>
                  <a:ea typeface="Verdana" panose="020B0604030504040204" pitchFamily="34" charset="0"/>
                  <a:cs typeface="Verdana" panose="020B0604030504040204" pitchFamily="34" charset="0"/>
                </a:rPr>
                <a:t> </a:t>
              </a:r>
            </a:p>
          </p:txBody>
        </p:sp>
        <p:sp>
          <p:nvSpPr>
            <p:cNvPr id="3077" name="Rectangle 204"/>
            <p:cNvSpPr>
              <a:spLocks noChangeArrowheads="1"/>
            </p:cNvSpPr>
            <p:nvPr/>
          </p:nvSpPr>
          <p:spPr bwMode="auto">
            <a:xfrm>
              <a:off x="27173936" y="25557000"/>
              <a:ext cx="10401300" cy="30460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7293" tIns="153633" rIns="197293" bIns="153633"/>
            <a:lstStyle>
              <a:lvl1pPr marL="176213" indent="-176213" defTabSz="3949700">
                <a:tabLst>
                  <a:tab pos="704850" algn="l"/>
                </a:tabLst>
                <a:defRPr sz="2200">
                  <a:solidFill>
                    <a:schemeClr val="tx1"/>
                  </a:solidFill>
                  <a:latin typeface="Arial" charset="0"/>
                </a:defRPr>
              </a:lvl1pPr>
              <a:lvl2pPr marL="742950" indent="-285750" defTabSz="3949700">
                <a:tabLst>
                  <a:tab pos="704850" algn="l"/>
                </a:tabLst>
                <a:defRPr sz="2200">
                  <a:solidFill>
                    <a:schemeClr val="tx1"/>
                  </a:solidFill>
                  <a:latin typeface="Arial" charset="0"/>
                </a:defRPr>
              </a:lvl2pPr>
              <a:lvl3pPr marL="1143000" indent="-228600" defTabSz="3949700">
                <a:tabLst>
                  <a:tab pos="704850" algn="l"/>
                </a:tabLst>
                <a:defRPr sz="2200">
                  <a:solidFill>
                    <a:schemeClr val="tx1"/>
                  </a:solidFill>
                  <a:latin typeface="Arial" charset="0"/>
                </a:defRPr>
              </a:lvl3pPr>
              <a:lvl4pPr marL="1600200" indent="-228600" defTabSz="3949700">
                <a:tabLst>
                  <a:tab pos="704850" algn="l"/>
                </a:tabLst>
                <a:defRPr sz="2200">
                  <a:solidFill>
                    <a:schemeClr val="tx1"/>
                  </a:solidFill>
                  <a:latin typeface="Arial" charset="0"/>
                </a:defRPr>
              </a:lvl4pPr>
              <a:lvl5pPr marL="2057400" indent="-228600" defTabSz="3949700">
                <a:tabLst>
                  <a:tab pos="704850"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Lst>
                <a:defRPr sz="2200">
                  <a:solidFill>
                    <a:schemeClr val="tx1"/>
                  </a:solidFill>
                  <a:latin typeface="Arial" charset="0"/>
                </a:defRPr>
              </a:lvl9pPr>
            </a:lstStyle>
            <a:p>
              <a:pPr>
                <a:spcBef>
                  <a:spcPct val="60000"/>
                </a:spcBef>
              </a:pPr>
              <a:r>
                <a:rPr lang="en-US" altLang="en-US" sz="4667" b="1" spc="-117" dirty="0" smtClean="0">
                  <a:solidFill>
                    <a:srgbClr val="1A3E68"/>
                  </a:solidFill>
                  <a:latin typeface="Verdana" panose="020B0604030504040204" pitchFamily="34" charset="0"/>
                  <a:ea typeface="Verdana" panose="020B0604030504040204" pitchFamily="34" charset="0"/>
                  <a:cs typeface="Verdana" panose="020B0604030504040204" pitchFamily="34" charset="0"/>
                </a:rPr>
                <a:t>Acknowledgements</a:t>
              </a:r>
              <a:endParaRPr lang="en-US" altLang="en-US" sz="2022" spc="-117" dirty="0">
                <a:solidFill>
                  <a:srgbClr val="1A3E68"/>
                </a:solidFill>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20000"/>
                </a:spcBef>
              </a:pPr>
              <a:r>
                <a:rPr lang="en-US" altLang="en-US" sz="2020" dirty="0" smtClean="0">
                  <a:solidFill>
                    <a:srgbClr val="052049"/>
                  </a:solidFill>
                  <a:latin typeface="Verdana" panose="020B0604030504040204" pitchFamily="34" charset="0"/>
                  <a:ea typeface="Verdana" panose="020B0604030504040204" pitchFamily="34" charset="0"/>
                  <a:cs typeface="Verdana" panose="020B0604030504040204" pitchFamily="34" charset="0"/>
                </a:rPr>
                <a:t>University of California, Davis, Department of Obstetrics &amp; Gynecology</a:t>
              </a:r>
            </a:p>
            <a:p>
              <a:pPr>
                <a:spcBef>
                  <a:spcPct val="20000"/>
                </a:spcBef>
              </a:pPr>
              <a:r>
                <a:rPr lang="en-US" altLang="en-US" sz="2020" dirty="0">
                  <a:solidFill>
                    <a:srgbClr val="052049"/>
                  </a:solidFill>
                  <a:latin typeface="Verdana" panose="020B0604030504040204" pitchFamily="34" charset="0"/>
                  <a:ea typeface="Verdana" panose="020B0604030504040204" pitchFamily="34" charset="0"/>
                  <a:cs typeface="Verdana" panose="020B0604030504040204" pitchFamily="34" charset="0"/>
                </a:rPr>
                <a:t>University of California, Davis, Department of </a:t>
              </a:r>
              <a:r>
                <a:rPr lang="en-US" altLang="en-US" sz="2020" dirty="0" smtClean="0">
                  <a:solidFill>
                    <a:srgbClr val="052049"/>
                  </a:solidFill>
                  <a:latin typeface="Verdana" panose="020B0604030504040204" pitchFamily="34" charset="0"/>
                  <a:ea typeface="Verdana" panose="020B0604030504040204" pitchFamily="34" charset="0"/>
                  <a:cs typeface="Verdana" panose="020B0604030504040204" pitchFamily="34" charset="0"/>
                </a:rPr>
                <a:t>Emergency Medicine</a:t>
              </a:r>
            </a:p>
            <a:p>
              <a:pPr>
                <a:spcBef>
                  <a:spcPct val="20000"/>
                </a:spcBef>
              </a:pPr>
              <a:r>
                <a:rPr lang="en-US" altLang="en-US" sz="2020" dirty="0" smtClean="0">
                  <a:solidFill>
                    <a:srgbClr val="052049"/>
                  </a:solidFill>
                  <a:latin typeface="Verdana" panose="020B0604030504040204" pitchFamily="34" charset="0"/>
                  <a:ea typeface="Verdana" panose="020B0604030504040204" pitchFamily="34" charset="0"/>
                  <a:cs typeface="Verdana" panose="020B0604030504040204" pitchFamily="34" charset="0"/>
                </a:rPr>
                <a:t>University of California, Davis, School of Medicine</a:t>
              </a:r>
            </a:p>
            <a:p>
              <a:pPr>
                <a:spcBef>
                  <a:spcPct val="20000"/>
                </a:spcBef>
              </a:pPr>
              <a:r>
                <a:rPr lang="en-US" altLang="en-US" sz="2020" dirty="0" smtClean="0">
                  <a:solidFill>
                    <a:srgbClr val="052049"/>
                  </a:solidFill>
                  <a:latin typeface="Verdana" panose="020B0604030504040204" pitchFamily="34" charset="0"/>
                  <a:ea typeface="Verdana" panose="020B0604030504040204" pitchFamily="34" charset="0"/>
                  <a:cs typeface="Verdana" panose="020B0604030504040204" pitchFamily="34" charset="0"/>
                </a:rPr>
                <a:t>Dignity Health Family Medicine Residency Program</a:t>
              </a:r>
            </a:p>
            <a:p>
              <a:pPr>
                <a:spcBef>
                  <a:spcPct val="20000"/>
                </a:spcBef>
              </a:pPr>
              <a:r>
                <a:rPr lang="en-US" altLang="en-US" sz="2020" dirty="0" smtClean="0">
                  <a:solidFill>
                    <a:srgbClr val="052049"/>
                  </a:solidFill>
                  <a:latin typeface="Verdana" panose="020B0604030504040204" pitchFamily="34" charset="0"/>
                  <a:ea typeface="Verdana" panose="020B0604030504040204" pitchFamily="34" charset="0"/>
                  <a:cs typeface="Verdana" panose="020B0604030504040204" pitchFamily="34" charset="0"/>
                </a:rPr>
                <a:t>Sutter Health, Department of Obstetrics &amp; Gynecology </a:t>
              </a:r>
            </a:p>
            <a:p>
              <a:pPr>
                <a:spcBef>
                  <a:spcPct val="20000"/>
                </a:spcBef>
              </a:pPr>
              <a:r>
                <a:rPr lang="en-US" altLang="en-US" sz="2020" dirty="0" smtClean="0">
                  <a:solidFill>
                    <a:srgbClr val="052049"/>
                  </a:solidFill>
                  <a:latin typeface="Verdana" panose="020B0604030504040204" pitchFamily="34" charset="0"/>
                  <a:ea typeface="Verdana" panose="020B0604030504040204" pitchFamily="34" charset="0"/>
                  <a:cs typeface="Verdana" panose="020B0604030504040204" pitchFamily="34" charset="0"/>
                </a:rPr>
                <a:t>WEAVE, Sacramento </a:t>
              </a:r>
              <a:endParaRPr lang="en-US" altLang="en-US" sz="2020"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1711" dirty="0">
                <a:latin typeface="Verdana" panose="020B0604030504040204" pitchFamily="34" charset="0"/>
                <a:ea typeface="Verdana" panose="020B0604030504040204" pitchFamily="34" charset="0"/>
                <a:cs typeface="Verdana" panose="020B0604030504040204" pitchFamily="34" charset="0"/>
              </a:endParaRPr>
            </a:p>
          </p:txBody>
        </p:sp>
        <p:sp>
          <p:nvSpPr>
            <p:cNvPr id="3079" name="Rectangle 318"/>
            <p:cNvSpPr>
              <a:spLocks noChangeArrowheads="1"/>
            </p:cNvSpPr>
            <p:nvPr/>
          </p:nvSpPr>
          <p:spPr bwMode="auto">
            <a:xfrm>
              <a:off x="711200" y="20490107"/>
              <a:ext cx="10401300" cy="81627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07259" tIns="153633" rIns="307259" bIns="153633"/>
            <a:lstStyle>
              <a:lvl1pPr marL="87313" defTabSz="3949700">
                <a:tabLst>
                  <a:tab pos="704850" algn="l"/>
                  <a:tab pos="792163" algn="dec"/>
                </a:tabLst>
                <a:defRPr sz="2200">
                  <a:solidFill>
                    <a:schemeClr val="tx1"/>
                  </a:solidFill>
                  <a:latin typeface="Arial" charset="0"/>
                </a:defRPr>
              </a:lvl1pPr>
              <a:lvl2pPr marL="742950" indent="-285750" defTabSz="3949700">
                <a:tabLst>
                  <a:tab pos="704850" algn="l"/>
                  <a:tab pos="792163" algn="dec"/>
                </a:tabLst>
                <a:defRPr sz="2200">
                  <a:solidFill>
                    <a:schemeClr val="tx1"/>
                  </a:solidFill>
                  <a:latin typeface="Arial" charset="0"/>
                </a:defRPr>
              </a:lvl2pPr>
              <a:lvl3pPr marL="1143000" indent="-228600" defTabSz="3949700">
                <a:tabLst>
                  <a:tab pos="704850" algn="l"/>
                  <a:tab pos="792163" algn="dec"/>
                </a:tabLst>
                <a:defRPr sz="2200">
                  <a:solidFill>
                    <a:schemeClr val="tx1"/>
                  </a:solidFill>
                  <a:latin typeface="Arial" charset="0"/>
                </a:defRPr>
              </a:lvl3pPr>
              <a:lvl4pPr marL="1600200" indent="-228600" defTabSz="3949700">
                <a:tabLst>
                  <a:tab pos="704850" algn="l"/>
                  <a:tab pos="792163" algn="dec"/>
                </a:tabLst>
                <a:defRPr sz="2200">
                  <a:solidFill>
                    <a:schemeClr val="tx1"/>
                  </a:solidFill>
                  <a:latin typeface="Arial" charset="0"/>
                </a:defRPr>
              </a:lvl4pPr>
              <a:lvl5pPr marL="2057400" indent="-228600" defTabSz="3949700">
                <a:tabLst>
                  <a:tab pos="704850" algn="l"/>
                  <a:tab pos="792163" algn="dec"/>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9pPr>
            </a:lstStyle>
            <a:p>
              <a:pPr>
                <a:spcBef>
                  <a:spcPct val="20000"/>
                </a:spcBef>
              </a:pPr>
              <a:r>
                <a:rPr lang="en-US" altLang="en-US" sz="4667" b="1" dirty="0" smtClean="0">
                  <a:solidFill>
                    <a:srgbClr val="1A3E68"/>
                  </a:solidFill>
                  <a:latin typeface="Verdana" panose="020B0604030504040204" pitchFamily="34" charset="0"/>
                  <a:ea typeface="Verdana" panose="020B0604030504040204" pitchFamily="34" charset="0"/>
                  <a:cs typeface="Verdana" panose="020B0604030504040204" pitchFamily="34" charset="0"/>
                </a:rPr>
                <a:t>Design </a:t>
              </a:r>
              <a:r>
                <a:rPr lang="en-US" altLang="en-US" sz="4667" b="1" dirty="0">
                  <a:solidFill>
                    <a:srgbClr val="1A3E68"/>
                  </a:solidFill>
                  <a:latin typeface="Verdana" panose="020B0604030504040204" pitchFamily="34" charset="0"/>
                  <a:ea typeface="Verdana" panose="020B0604030504040204" pitchFamily="34" charset="0"/>
                  <a:cs typeface="Verdana" panose="020B0604030504040204" pitchFamily="34" charset="0"/>
                </a:rPr>
                <a:t>&amp; </a:t>
              </a:r>
              <a:r>
                <a:rPr lang="en-US" altLang="en-US" sz="4667" b="1" dirty="0" smtClean="0">
                  <a:solidFill>
                    <a:srgbClr val="1A3E68"/>
                  </a:solidFill>
                  <a:latin typeface="Verdana" panose="020B0604030504040204" pitchFamily="34" charset="0"/>
                  <a:ea typeface="Verdana" panose="020B0604030504040204" pitchFamily="34" charset="0"/>
                  <a:cs typeface="Verdana" panose="020B0604030504040204" pitchFamily="34" charset="0"/>
                </a:rPr>
                <a:t>Methods</a:t>
              </a:r>
            </a:p>
            <a:p>
              <a:r>
                <a:rPr lang="en-US" sz="2020" dirty="0" smtClean="0">
                  <a:latin typeface="Verdana"/>
                  <a:cs typeface="Verdana"/>
                </a:rPr>
                <a:t>A </a:t>
              </a:r>
              <a:r>
                <a:rPr lang="en-US" sz="2020" dirty="0">
                  <a:latin typeface="Verdana"/>
                  <a:cs typeface="Verdana"/>
                </a:rPr>
                <a:t>guideline originally created </a:t>
              </a:r>
              <a:r>
                <a:rPr lang="en-US" sz="2020" dirty="0" smtClean="0">
                  <a:latin typeface="Verdana"/>
                  <a:cs typeface="Verdana"/>
                </a:rPr>
                <a:t>to screen for </a:t>
              </a:r>
              <a:r>
                <a:rPr lang="en-US" sz="2020" dirty="0">
                  <a:latin typeface="Verdana"/>
                  <a:cs typeface="Verdana"/>
                </a:rPr>
                <a:t>human trafficking in the emergency department (ED) was adapted for </a:t>
              </a:r>
              <a:r>
                <a:rPr lang="en-US" sz="2020" dirty="0" smtClean="0">
                  <a:latin typeface="Verdana"/>
                  <a:cs typeface="Verdana"/>
                </a:rPr>
                <a:t>the L&amp;D </a:t>
              </a:r>
              <a:r>
                <a:rPr lang="en-US" sz="2020" dirty="0">
                  <a:latin typeface="Verdana"/>
                  <a:cs typeface="Verdana"/>
                </a:rPr>
                <a:t>department nursing workflows and approved by a small team of nursing leadership. A brief training was then developed based on the adapted guideline. The training defined the epidemic of human trafficking, introduced the topic of trauma-informed care, then walked through the actual steps of screening for trafficking </a:t>
              </a:r>
              <a:r>
                <a:rPr lang="en-US" sz="2020" dirty="0" smtClean="0">
                  <a:latin typeface="Verdana"/>
                  <a:cs typeface="Verdana"/>
                </a:rPr>
                <a:t>in the </a:t>
              </a:r>
              <a:r>
                <a:rPr lang="en-US" sz="2020" dirty="0">
                  <a:latin typeface="Verdana"/>
                  <a:cs typeface="Verdana"/>
                </a:rPr>
                <a:t>L&amp;D </a:t>
              </a:r>
              <a:r>
                <a:rPr lang="en-US" sz="2020" dirty="0" smtClean="0">
                  <a:latin typeface="Verdana"/>
                  <a:cs typeface="Verdana"/>
                </a:rPr>
                <a:t>department, and identified the next best steps in management.</a:t>
              </a:r>
              <a:r>
                <a:rPr lang="en-US" sz="2020" dirty="0">
                  <a:latin typeface="Verdana"/>
                  <a:cs typeface="Verdana"/>
                </a:rPr>
                <a:t> </a:t>
              </a:r>
            </a:p>
            <a:p>
              <a:r>
                <a:rPr lang="en-US" sz="2020" dirty="0">
                  <a:latin typeface="Verdana"/>
                  <a:cs typeface="Verdana"/>
                </a:rPr>
                <a:t>  </a:t>
              </a:r>
            </a:p>
            <a:p>
              <a:r>
                <a:rPr lang="en-US" sz="2020" dirty="0">
                  <a:latin typeface="Verdana"/>
                  <a:cs typeface="Verdana"/>
                </a:rPr>
                <a:t>Participants of the </a:t>
              </a:r>
              <a:r>
                <a:rPr lang="en-US" sz="2020" dirty="0" smtClean="0">
                  <a:latin typeface="Verdana"/>
                  <a:cs typeface="Verdana"/>
                </a:rPr>
                <a:t>study included 61 </a:t>
              </a:r>
              <a:r>
                <a:rPr lang="en-US" sz="2020" dirty="0">
                  <a:latin typeface="Verdana"/>
                  <a:cs typeface="Verdana"/>
                </a:rPr>
                <a:t>L&amp;D nurses. Participants were asked to fill out an online survey before and after the training to assess any immediate changes in their comfort and ability in screening for trafficking </a:t>
              </a:r>
              <a:r>
                <a:rPr lang="en-US" sz="2020" dirty="0" smtClean="0">
                  <a:latin typeface="Verdana"/>
                  <a:cs typeface="Verdana"/>
                </a:rPr>
                <a:t>victims. Participants were instructed to agree or disagree with several statements on a 5-point scale (1- Strongly Disagree, 2- Disagree, 3- Neither Agree nor Disagree, 4- Agree, 5- Strongly Agree). </a:t>
              </a:r>
            </a:p>
            <a:p>
              <a:endParaRPr lang="en-US" sz="2020" dirty="0" smtClean="0">
                <a:latin typeface="Verdana"/>
                <a:cs typeface="Verdana"/>
              </a:endParaRPr>
            </a:p>
            <a:p>
              <a:pPr>
                <a:spcBef>
                  <a:spcPct val="50000"/>
                </a:spcBef>
              </a:pPr>
              <a:r>
                <a:rPr lang="en-US" altLang="en-US" sz="2020" b="1" dirty="0" smtClean="0">
                  <a:solidFill>
                    <a:srgbClr val="174E7C"/>
                  </a:solidFill>
                  <a:latin typeface="Verdana" panose="020B0604030504040204" pitchFamily="34" charset="0"/>
                  <a:ea typeface="Verdana" panose="020B0604030504040204" pitchFamily="34" charset="0"/>
                  <a:cs typeface="Verdana" panose="020B0604030504040204" pitchFamily="34" charset="0"/>
                </a:rPr>
                <a:t>Q1</a:t>
              </a:r>
              <a:r>
                <a:rPr lang="en-US" altLang="en-US" sz="2020" b="1" dirty="0">
                  <a:solidFill>
                    <a:srgbClr val="174E7C"/>
                  </a:solidFill>
                  <a:latin typeface="Verdana" panose="020B0604030504040204" pitchFamily="34" charset="0"/>
                  <a:ea typeface="Verdana" panose="020B0604030504040204" pitchFamily="34" charset="0"/>
                  <a:cs typeface="Verdana" panose="020B0604030504040204" pitchFamily="34" charset="0"/>
                </a:rPr>
                <a:t>.</a:t>
              </a:r>
              <a:r>
                <a:rPr lang="en-US" altLang="en-US" sz="2020" dirty="0">
                  <a:solidFill>
                    <a:srgbClr val="174E7C"/>
                  </a:solidFill>
                  <a:latin typeface="Verdana" panose="020B0604030504040204" pitchFamily="34" charset="0"/>
                  <a:ea typeface="Verdana" panose="020B0604030504040204" pitchFamily="34" charset="0"/>
                  <a:cs typeface="Verdana" panose="020B0604030504040204" pitchFamily="34" charset="0"/>
                </a:rPr>
                <a:t> I am knowledgeable of red flags for victims of sex trafficking.</a:t>
              </a:r>
            </a:p>
            <a:p>
              <a:pPr>
                <a:spcBef>
                  <a:spcPct val="50000"/>
                </a:spcBef>
              </a:pPr>
              <a:r>
                <a:rPr lang="en-US" altLang="en-US" sz="2020" b="1" dirty="0">
                  <a:solidFill>
                    <a:srgbClr val="174E7C"/>
                  </a:solidFill>
                  <a:latin typeface="Verdana" panose="020B0604030504040204" pitchFamily="34" charset="0"/>
                  <a:ea typeface="Verdana" panose="020B0604030504040204" pitchFamily="34" charset="0"/>
                  <a:cs typeface="Verdana" panose="020B0604030504040204" pitchFamily="34" charset="0"/>
                </a:rPr>
                <a:t>Q2.</a:t>
              </a:r>
              <a:r>
                <a:rPr lang="en-US" altLang="en-US" sz="2020" dirty="0">
                  <a:solidFill>
                    <a:srgbClr val="174E7C"/>
                  </a:solidFill>
                  <a:latin typeface="Verdana" panose="020B0604030504040204" pitchFamily="34" charset="0"/>
                  <a:ea typeface="Verdana" panose="020B0604030504040204" pitchFamily="34" charset="0"/>
                  <a:cs typeface="Verdana" panose="020B0604030504040204" pitchFamily="34" charset="0"/>
                </a:rPr>
                <a:t> I have good suspicion when a patient may be at risk for sex trafficking.</a:t>
              </a:r>
            </a:p>
            <a:p>
              <a:pPr>
                <a:spcBef>
                  <a:spcPct val="50000"/>
                </a:spcBef>
              </a:pPr>
              <a:r>
                <a:rPr lang="en-US" altLang="en-US" sz="2020" b="1" dirty="0">
                  <a:solidFill>
                    <a:srgbClr val="174E7C"/>
                  </a:solidFill>
                  <a:latin typeface="Verdana" panose="020B0604030504040204" pitchFamily="34" charset="0"/>
                  <a:ea typeface="Verdana" panose="020B0604030504040204" pitchFamily="34" charset="0"/>
                  <a:cs typeface="Verdana" panose="020B0604030504040204" pitchFamily="34" charset="0"/>
                </a:rPr>
                <a:t>Q3.</a:t>
              </a:r>
              <a:r>
                <a:rPr lang="en-US" altLang="en-US" sz="2020" dirty="0">
                  <a:solidFill>
                    <a:srgbClr val="174E7C"/>
                  </a:solidFill>
                  <a:latin typeface="Verdana" panose="020B0604030504040204" pitchFamily="34" charset="0"/>
                  <a:ea typeface="Verdana" panose="020B0604030504040204" pitchFamily="34" charset="0"/>
                  <a:cs typeface="Verdana" panose="020B0604030504040204" pitchFamily="34" charset="0"/>
                </a:rPr>
                <a:t> I feel confident asking questions to screen for sex trafficked victims. </a:t>
              </a:r>
            </a:p>
            <a:p>
              <a:pPr>
                <a:spcBef>
                  <a:spcPct val="50000"/>
                </a:spcBef>
              </a:pPr>
              <a:r>
                <a:rPr lang="en-US" altLang="en-US" sz="2020" b="1" dirty="0">
                  <a:solidFill>
                    <a:srgbClr val="174E7C"/>
                  </a:solidFill>
                  <a:latin typeface="Verdana" panose="020B0604030504040204" pitchFamily="34" charset="0"/>
                  <a:ea typeface="Verdana" panose="020B0604030504040204" pitchFamily="34" charset="0"/>
                  <a:cs typeface="Verdana" panose="020B0604030504040204" pitchFamily="34" charset="0"/>
                </a:rPr>
                <a:t>Q4.</a:t>
              </a:r>
              <a:r>
                <a:rPr lang="en-US" altLang="en-US" sz="2020" dirty="0">
                  <a:solidFill>
                    <a:srgbClr val="174E7C"/>
                  </a:solidFill>
                  <a:latin typeface="Verdana" panose="020B0604030504040204" pitchFamily="34" charset="0"/>
                  <a:ea typeface="Verdana" panose="020B0604030504040204" pitchFamily="34" charset="0"/>
                  <a:cs typeface="Verdana" panose="020B0604030504040204" pitchFamily="34" charset="0"/>
                </a:rPr>
                <a:t> I feel uncomfortable bringing up the topic of sex trafficking to suspected patients.</a:t>
              </a:r>
            </a:p>
            <a:p>
              <a:pPr>
                <a:spcBef>
                  <a:spcPct val="50000"/>
                </a:spcBef>
              </a:pPr>
              <a:r>
                <a:rPr lang="en-US" altLang="en-US" sz="2020" b="1" dirty="0">
                  <a:solidFill>
                    <a:srgbClr val="174E7C"/>
                  </a:solidFill>
                  <a:latin typeface="Verdana" panose="020B0604030504040204" pitchFamily="34" charset="0"/>
                  <a:ea typeface="Verdana" panose="020B0604030504040204" pitchFamily="34" charset="0"/>
                  <a:cs typeface="Verdana" panose="020B0604030504040204" pitchFamily="34" charset="0"/>
                </a:rPr>
                <a:t>Q5.</a:t>
              </a:r>
              <a:r>
                <a:rPr lang="en-US" altLang="en-US" sz="2020" dirty="0">
                  <a:solidFill>
                    <a:srgbClr val="174E7C"/>
                  </a:solidFill>
                  <a:latin typeface="Verdana" panose="020B0604030504040204" pitchFamily="34" charset="0"/>
                  <a:ea typeface="Verdana" panose="020B0604030504040204" pitchFamily="34" charset="0"/>
                  <a:cs typeface="Verdana" panose="020B0604030504040204" pitchFamily="34" charset="0"/>
                </a:rPr>
                <a:t> I know what next steps to take if my patient is a victim of sex trafficking.</a:t>
              </a:r>
            </a:p>
            <a:p>
              <a:endParaRPr lang="en-US" sz="2020" dirty="0">
                <a:latin typeface="Verdana"/>
                <a:cs typeface="Verdana"/>
              </a:endParaRPr>
            </a:p>
            <a:p>
              <a:r>
                <a:rPr lang="en-US" sz="2020" dirty="0" smtClean="0">
                  <a:latin typeface="Verdana"/>
                  <a:cs typeface="Verdana"/>
                </a:rPr>
                <a:t>The post-training survey contained an additional statement assessing the value of the training with the same scale. Responses from Q4 numerically inverted to correct for the negative direction of question. </a:t>
              </a:r>
              <a:endParaRPr lang="en-US" sz="2020" dirty="0">
                <a:latin typeface="Verdana"/>
                <a:cs typeface="Verdana"/>
              </a:endParaRPr>
            </a:p>
            <a:p>
              <a:pPr>
                <a:spcBef>
                  <a:spcPct val="20000"/>
                </a:spcBef>
              </a:pPr>
              <a:endParaRPr lang="en-US" altLang="en-US" sz="2020" dirty="0">
                <a:latin typeface="Verdana"/>
                <a:ea typeface="Verdana" panose="020B0604030504040204" pitchFamily="34" charset="0"/>
                <a:cs typeface="Verdana"/>
              </a:endParaRPr>
            </a:p>
            <a:p>
              <a:pPr>
                <a:spcBef>
                  <a:spcPct val="20000"/>
                </a:spcBef>
              </a:pPr>
              <a:endParaRPr lang="en-US" altLang="en-US" sz="2020" b="1" dirty="0">
                <a:solidFill>
                  <a:srgbClr val="1A3E68"/>
                </a:solidFill>
                <a:latin typeface="Verdana"/>
                <a:ea typeface="Verdana" panose="020B0604030504040204" pitchFamily="34" charset="0"/>
                <a:cs typeface="Verdana"/>
              </a:endParaRPr>
            </a:p>
          </p:txBody>
        </p:sp>
        <p:sp>
          <p:nvSpPr>
            <p:cNvPr id="3081" name="Rectangle 606"/>
            <p:cNvSpPr>
              <a:spLocks noChangeArrowheads="1"/>
            </p:cNvSpPr>
            <p:nvPr/>
          </p:nvSpPr>
          <p:spPr bwMode="auto">
            <a:xfrm>
              <a:off x="33185815" y="16370301"/>
              <a:ext cx="620584" cy="57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07259" tIns="153633" rIns="307259" bIns="153633">
              <a:spAutoFit/>
            </a:bodyPr>
            <a:lstStyle>
              <a:lvl1pPr defTabSz="1409700">
                <a:defRPr sz="2200">
                  <a:solidFill>
                    <a:schemeClr val="tx1"/>
                  </a:solidFill>
                  <a:latin typeface="Arial" charset="0"/>
                </a:defRPr>
              </a:lvl1pPr>
              <a:lvl2pPr marL="742950" indent="-285750" defTabSz="1409700">
                <a:defRPr sz="2200">
                  <a:solidFill>
                    <a:schemeClr val="tx1"/>
                  </a:solidFill>
                  <a:latin typeface="Arial" charset="0"/>
                </a:defRPr>
              </a:lvl2pPr>
              <a:lvl3pPr marL="1143000" indent="-228600" defTabSz="1409700">
                <a:defRPr sz="2200">
                  <a:solidFill>
                    <a:schemeClr val="tx1"/>
                  </a:solidFill>
                  <a:latin typeface="Arial" charset="0"/>
                </a:defRPr>
              </a:lvl3pPr>
              <a:lvl4pPr marL="1600200" indent="-228600" defTabSz="1409700">
                <a:defRPr sz="2200">
                  <a:solidFill>
                    <a:schemeClr val="tx1"/>
                  </a:solidFill>
                  <a:latin typeface="Arial" charset="0"/>
                </a:defRPr>
              </a:lvl4pPr>
              <a:lvl5pPr marL="2057400" indent="-228600" defTabSz="1409700">
                <a:defRPr sz="2200">
                  <a:solidFill>
                    <a:schemeClr val="tx1"/>
                  </a:solidFill>
                  <a:latin typeface="Arial" charset="0"/>
                </a:defRPr>
              </a:lvl5pPr>
              <a:lvl6pPr marL="2514600" indent="-228600" defTabSz="1409700" eaLnBrk="0" fontAlgn="base" hangingPunct="0">
                <a:spcBef>
                  <a:spcPct val="0"/>
                </a:spcBef>
                <a:spcAft>
                  <a:spcPct val="0"/>
                </a:spcAft>
                <a:defRPr sz="2200">
                  <a:solidFill>
                    <a:schemeClr val="tx1"/>
                  </a:solidFill>
                  <a:latin typeface="Arial" charset="0"/>
                </a:defRPr>
              </a:lvl6pPr>
              <a:lvl7pPr marL="2971800" indent="-228600" defTabSz="1409700" eaLnBrk="0" fontAlgn="base" hangingPunct="0">
                <a:spcBef>
                  <a:spcPct val="0"/>
                </a:spcBef>
                <a:spcAft>
                  <a:spcPct val="0"/>
                </a:spcAft>
                <a:defRPr sz="2200">
                  <a:solidFill>
                    <a:schemeClr val="tx1"/>
                  </a:solidFill>
                  <a:latin typeface="Arial" charset="0"/>
                </a:defRPr>
              </a:lvl7pPr>
              <a:lvl8pPr marL="3429000" indent="-228600" defTabSz="1409700" eaLnBrk="0" fontAlgn="base" hangingPunct="0">
                <a:spcBef>
                  <a:spcPct val="0"/>
                </a:spcBef>
                <a:spcAft>
                  <a:spcPct val="0"/>
                </a:spcAft>
                <a:defRPr sz="2200">
                  <a:solidFill>
                    <a:schemeClr val="tx1"/>
                  </a:solidFill>
                  <a:latin typeface="Arial" charset="0"/>
                </a:defRPr>
              </a:lvl8pPr>
              <a:lvl9pPr marL="3886200" indent="-228600" defTabSz="1409700" eaLnBrk="0" fontAlgn="base" hangingPunct="0">
                <a:spcBef>
                  <a:spcPct val="0"/>
                </a:spcBef>
                <a:spcAft>
                  <a:spcPct val="0"/>
                </a:spcAft>
                <a:defRPr sz="2200">
                  <a:solidFill>
                    <a:schemeClr val="tx1"/>
                  </a:solidFill>
                  <a:latin typeface="Arial" charset="0"/>
                </a:defRPr>
              </a:lvl9pPr>
            </a:lstStyle>
            <a:p>
              <a:pPr>
                <a:spcBef>
                  <a:spcPct val="20000"/>
                </a:spcBef>
              </a:pPr>
              <a:endParaRPr lang="en-US" altLang="en-US" sz="1711"/>
            </a:p>
          </p:txBody>
        </p:sp>
        <p:sp>
          <p:nvSpPr>
            <p:cNvPr id="3082" name="Text Box 659"/>
            <p:cNvSpPr txBox="1">
              <a:spLocks noChangeArrowheads="1"/>
            </p:cNvSpPr>
            <p:nvPr/>
          </p:nvSpPr>
          <p:spPr bwMode="auto">
            <a:xfrm>
              <a:off x="11988800" y="8394869"/>
              <a:ext cx="14403199" cy="113493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99313" tIns="99657" rIns="199313" bIns="99657">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rPr>
                <a:t>Figure 1. </a:t>
              </a: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 Box 659"/>
            <p:cNvSpPr txBox="1">
              <a:spLocks noChangeArrowheads="1"/>
            </p:cNvSpPr>
            <p:nvPr/>
          </p:nvSpPr>
          <p:spPr bwMode="auto">
            <a:xfrm>
              <a:off x="12065000" y="20342369"/>
              <a:ext cx="14403199" cy="79530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99313" tIns="99657" rIns="199313" bIns="99657">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4667" b="1" dirty="0">
                  <a:solidFill>
                    <a:srgbClr val="1A3E68"/>
                  </a:solidFill>
                  <a:latin typeface="Verdana" panose="020B0604030504040204" pitchFamily="34" charset="0"/>
                  <a:ea typeface="Verdana" panose="020B0604030504040204" pitchFamily="34" charset="0"/>
                  <a:cs typeface="Verdana" panose="020B0604030504040204" pitchFamily="34" charset="0"/>
                </a:rPr>
                <a:t>Performance </a:t>
              </a:r>
              <a:r>
                <a:rPr lang="en-US" altLang="en-US" sz="4667" b="1" dirty="0" smtClean="0">
                  <a:solidFill>
                    <a:srgbClr val="1A3E68"/>
                  </a:solidFill>
                  <a:latin typeface="Verdana" panose="020B0604030504040204" pitchFamily="34" charset="0"/>
                  <a:ea typeface="Verdana" panose="020B0604030504040204" pitchFamily="34" charset="0"/>
                  <a:cs typeface="Verdana" panose="020B0604030504040204" pitchFamily="34" charset="0"/>
                </a:rPr>
                <a:t>Data</a:t>
              </a:r>
            </a:p>
            <a:p>
              <a:pPr>
                <a:spcBef>
                  <a:spcPct val="50000"/>
                </a:spcBef>
              </a:pPr>
              <a:r>
                <a:rPr lang="en-US" altLang="en-US" sz="2020" dirty="0" smtClean="0">
                  <a:latin typeface="Verdana" panose="020B0604030504040204" pitchFamily="34" charset="0"/>
                  <a:ea typeface="Verdana" panose="020B0604030504040204" pitchFamily="34" charset="0"/>
                  <a:cs typeface="Verdana" panose="020B0604030504040204" pitchFamily="34" charset="0"/>
                </a:rPr>
                <a:t>Figure 2. Comparing average survey responses to pre- and post-training survey questions as well as overall average response. </a:t>
              </a:r>
              <a:endParaRPr lang="en-US" altLang="en-US" sz="2020" b="1" dirty="0">
                <a:solidFill>
                  <a:srgbClr val="1A3E68"/>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4667" b="1" dirty="0" smtClean="0">
                <a:solidFill>
                  <a:srgbClr val="1A3E68"/>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4667" b="1" dirty="0" smtClean="0">
                <a:solidFill>
                  <a:srgbClr val="1A3E68"/>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r>
                <a:rPr lang="en-US" altLang="en-US" sz="4667" b="1" dirty="0" smtClean="0">
                  <a:solidFill>
                    <a:srgbClr val="1A3E68"/>
                  </a:solidFill>
                  <a:latin typeface="Verdana" panose="020B0604030504040204" pitchFamily="34" charset="0"/>
                  <a:ea typeface="Verdana" panose="020B0604030504040204" pitchFamily="34" charset="0"/>
                  <a:cs typeface="Verdana" panose="020B0604030504040204" pitchFamily="34" charset="0"/>
                </a:rPr>
                <a:t> </a:t>
              </a:r>
            </a:p>
            <a:p>
              <a:pPr>
                <a:spcBef>
                  <a:spcPct val="50000"/>
                </a:spcBef>
              </a:pPr>
              <a:endParaRPr lang="en-US" altLang="en-US" sz="4667" b="1" dirty="0" smtClean="0">
                <a:solidFill>
                  <a:srgbClr val="1A3E68"/>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4667" b="1" dirty="0">
                <a:solidFill>
                  <a:srgbClr val="1A3E68"/>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4667" b="1" dirty="0" smtClean="0">
                <a:solidFill>
                  <a:srgbClr val="1A3E68"/>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4667" b="1" dirty="0">
                <a:solidFill>
                  <a:srgbClr val="1A3E68"/>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smtClean="0">
                <a:solidFill>
                  <a:srgbClr val="052049"/>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altLang="en-US" sz="2022" dirty="0">
                <a:solidFill>
                  <a:srgbClr val="052049"/>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5" name="Picture 14" descr="https://lh4.googleusercontent.com/az_uf4AeZ1Niknfj2DbJVE5ei5yUFYGGoBeMWeWTjUUCmoTBMKlHF8bM0URPQ8Xxi7DD7VUfbfmPEdxLCcLSilAKQjFUz3DNCdqqbBZ4uFF1vhb_IIYUcZKfZJQi_Ihnw4lWg5nkQG8"/>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0351770"/>
            <a:ext cx="5591810" cy="3973830"/>
          </a:xfrm>
          <a:prstGeom prst="rect">
            <a:avLst/>
          </a:prstGeom>
          <a:noFill/>
          <a:ln>
            <a:noFill/>
          </a:ln>
        </p:spPr>
      </p:pic>
      <p:pic>
        <p:nvPicPr>
          <p:cNvPr id="6" name="Picture 5" descr="L&amp;D Trafficking Screen (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9224" y="6172201"/>
            <a:ext cx="11312376" cy="14639544"/>
          </a:xfrm>
          <a:prstGeom prst="rect">
            <a:avLst/>
          </a:prstGeom>
        </p:spPr>
      </p:pic>
      <p:pic>
        <p:nvPicPr>
          <p:cNvPr id="7" name="Picture 6" descr="cha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6800" y="23164800"/>
            <a:ext cx="12801600" cy="791565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097E8854B69641AE5E366FBE83D687" ma:contentTypeVersion="2" ma:contentTypeDescription="Create a new document." ma:contentTypeScope="" ma:versionID="7d771e9448093ca40175bb8d579d807b">
  <xsd:schema xmlns:xsd="http://www.w3.org/2001/XMLSchema" xmlns:xs="http://www.w3.org/2001/XMLSchema" xmlns:p="http://schemas.microsoft.com/office/2006/metadata/properties" xmlns:ns2="55178081-b6dd-4855-960c-fd71a1451053" targetNamespace="http://schemas.microsoft.com/office/2006/metadata/properties" ma:root="true" ma:fieldsID="8ccf00bb03843dc2497c5d7391e6d9a6" ns2:_="">
    <xsd:import namespace="55178081-b6dd-4855-960c-fd71a145105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78081-b6dd-4855-960c-fd71a145105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5178081-b6dd-4855-960c-fd71a1451053">
      <UserInfo>
        <DisplayName>Jacqueline Tobar</DisplayName>
        <AccountId>13</AccountId>
        <AccountType/>
      </UserInfo>
      <UserInfo>
        <DisplayName>Patricia Campbell</DisplayName>
        <AccountId>14</AccountId>
        <AccountType/>
      </UserInfo>
    </SharedWithUsers>
  </documentManagement>
</p:properties>
</file>

<file path=customXml/itemProps1.xml><?xml version="1.0" encoding="utf-8"?>
<ds:datastoreItem xmlns:ds="http://schemas.openxmlformats.org/officeDocument/2006/customXml" ds:itemID="{581C1D72-4802-4ECF-9398-856B59F9A3ED}">
  <ds:schemaRefs>
    <ds:schemaRef ds:uri="http://schemas.microsoft.com/sharepoint/v3/contenttype/forms"/>
  </ds:schemaRefs>
</ds:datastoreItem>
</file>

<file path=customXml/itemProps2.xml><?xml version="1.0" encoding="utf-8"?>
<ds:datastoreItem xmlns:ds="http://schemas.openxmlformats.org/officeDocument/2006/customXml" ds:itemID="{D3363279-A94B-4A99-BCFE-4B2ABF6BBE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178081-b6dd-4855-960c-fd71a14510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C5BAF9-90D5-4CBD-BB2C-7A9EDB6EB712}">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55178081-b6dd-4855-960c-fd71a145105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5248</TotalTime>
  <Words>846</Words>
  <Application>Microsoft Macintosh PowerPoint</Application>
  <PresentationFormat>Custom</PresentationFormat>
  <Paragraphs>113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Stanford Hospital and Clinics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SUMC</dc:creator>
  <cp:lastModifiedBy>Madeline Venturino</cp:lastModifiedBy>
  <cp:revision>124</cp:revision>
  <cp:lastPrinted>2016-09-14T22:06:24Z</cp:lastPrinted>
  <dcterms:created xsi:type="dcterms:W3CDTF">2010-04-22T16:09:11Z</dcterms:created>
  <dcterms:modified xsi:type="dcterms:W3CDTF">2020-02-13T07:32:43Z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0x010100C0097E8854B69641AE5E366FBE83D687</vt:lpwstr>
  </property>
</Properties>
</file>