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96" autoAdjust="0"/>
    <p:restoredTop sz="94778" autoAdjust="0"/>
  </p:normalViewPr>
  <p:slideViewPr>
    <p:cSldViewPr snapToGrid="0" snapToObjects="1" showGuides="1">
      <p:cViewPr>
        <p:scale>
          <a:sx n="44" d="100"/>
          <a:sy n="44" d="100"/>
        </p:scale>
        <p:origin x="1928" y="160"/>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2/14/20</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000347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INTRODUCTION or ABSTRACT</a:t>
            </a:r>
            <a:endParaRPr lang="en-US" dirty="0"/>
          </a:p>
        </p:txBody>
      </p:sp>
      <p:sp>
        <p:nvSpPr>
          <p:cNvPr id="14"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11"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21"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58"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30" name="Rectangle 29"/>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userDrawn="1"/>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userDrawn="1"/>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hyperlink" Target="mailto:kaysingh@ucdavis.edu" TargetMode="External"/><Relationship Id="rId6" Type="http://schemas.openxmlformats.org/officeDocument/2006/relationships/hyperlink" Target="mailto:afjarman@ucdavis.edu" TargetMode="External"/><Relationship Id="rId7"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ext Placeholder 169"/>
          <p:cNvSpPr>
            <a:spLocks noGrp="1"/>
          </p:cNvSpPr>
          <p:nvPr>
            <p:ph type="body" sz="quarter" idx="10"/>
          </p:nvPr>
        </p:nvSpPr>
        <p:spPr>
          <a:xfrm>
            <a:off x="565116" y="3063161"/>
            <a:ext cx="6285508" cy="2726008"/>
          </a:xfrm>
        </p:spPr>
        <p:txBody>
          <a:bodyPr/>
          <a:lstStyle/>
          <a:p>
            <a:r>
              <a:rPr lang="en-US" sz="2000" dirty="0"/>
              <a:t>Acute pulmonary embolism (PE) occurs with approximately equal incidence in non-pregnant adult women and men. Although sex is not a risk factor in any validated clinical decision tool for predicting risk of PE, limited data suggest that women may be tested more frequently. We hypothesized that women are tested for PE in the ED at different rates than men. </a:t>
            </a:r>
            <a:endParaRPr lang="en-US" sz="2000" dirty="0"/>
          </a:p>
        </p:txBody>
      </p:sp>
      <p:sp>
        <p:nvSpPr>
          <p:cNvPr id="171" name="Text Placeholder 170"/>
          <p:cNvSpPr>
            <a:spLocks noGrp="1"/>
          </p:cNvSpPr>
          <p:nvPr>
            <p:ph type="body" sz="quarter" idx="11"/>
          </p:nvPr>
        </p:nvSpPr>
        <p:spPr/>
        <p:txBody>
          <a:bodyPr/>
          <a:lstStyle/>
          <a:p>
            <a:r>
              <a:rPr lang="en-US" dirty="0" smtClean="0"/>
              <a:t>Background</a:t>
            </a:r>
            <a:endParaRPr lang="en-US" dirty="0"/>
          </a:p>
        </p:txBody>
      </p:sp>
      <p:sp>
        <p:nvSpPr>
          <p:cNvPr id="174" name="Text Placeholder 173"/>
          <p:cNvSpPr>
            <a:spLocks noGrp="1"/>
          </p:cNvSpPr>
          <p:nvPr>
            <p:ph type="body" sz="quarter" idx="20"/>
          </p:nvPr>
        </p:nvSpPr>
        <p:spPr>
          <a:xfrm>
            <a:off x="576461" y="11139333"/>
            <a:ext cx="6281539" cy="428684"/>
          </a:xfrm>
        </p:spPr>
        <p:txBody>
          <a:bodyPr/>
          <a:lstStyle/>
          <a:p>
            <a:r>
              <a:rPr lang="en-US" dirty="0" smtClean="0"/>
              <a:t>Objectives</a:t>
            </a:r>
            <a:endParaRPr lang="en-US" dirty="0"/>
          </a:p>
        </p:txBody>
      </p:sp>
      <p:sp>
        <p:nvSpPr>
          <p:cNvPr id="175" name="Text Placeholder 174"/>
          <p:cNvSpPr>
            <a:spLocks noGrp="1"/>
          </p:cNvSpPr>
          <p:nvPr>
            <p:ph type="body" sz="quarter" idx="21"/>
          </p:nvPr>
        </p:nvSpPr>
        <p:spPr>
          <a:xfrm>
            <a:off x="7241978" y="3063161"/>
            <a:ext cx="6280546" cy="5495997"/>
          </a:xfrm>
        </p:spPr>
        <p:txBody>
          <a:bodyPr/>
          <a:lstStyle/>
          <a:p>
            <a:r>
              <a:rPr lang="en-US" sz="2000" dirty="0"/>
              <a:t>We performed a retrospective chart review of patients between ages 18-49 who presented to a tertiary hospital ED during calendar years 2016-2018 and had a chief complaint or discharge diagnosis of pulmonary embolism, chest pain, dyspnea, hemoptysis, or syncope; patients with traumatic etiologies were excluded. This cohort was selected due to the greater potential harms of unnecessary testing. We extracted data elements from the electronic medical record including chief complaint, diagnosis, and testing in the ED. Multiple imputation by chained equations was used to account for </a:t>
            </a:r>
            <a:r>
              <a:rPr lang="en-US" sz="2000" dirty="0" err="1"/>
              <a:t>missingness</a:t>
            </a:r>
            <a:r>
              <a:rPr lang="en-US" sz="2000" dirty="0"/>
              <a:t> of key data elements. Descriptive statistics were performed for this cohort, by biological sex, age, and chief complaint. Chi square was used to compare rates of testing between women and </a:t>
            </a:r>
            <a:r>
              <a:rPr lang="en-US" sz="2000" dirty="0" smtClean="0"/>
              <a:t>men.</a:t>
            </a:r>
            <a:endParaRPr lang="en-US" sz="2000" dirty="0"/>
          </a:p>
        </p:txBody>
      </p:sp>
      <p:sp>
        <p:nvSpPr>
          <p:cNvPr id="176" name="Text Placeholder 175"/>
          <p:cNvSpPr>
            <a:spLocks noGrp="1"/>
          </p:cNvSpPr>
          <p:nvPr>
            <p:ph type="body" sz="quarter" idx="22"/>
          </p:nvPr>
        </p:nvSpPr>
        <p:spPr/>
        <p:txBody>
          <a:bodyPr/>
          <a:lstStyle/>
          <a:p>
            <a:r>
              <a:rPr lang="en-US" dirty="0" smtClean="0"/>
              <a:t>Methods</a:t>
            </a:r>
            <a:endParaRPr lang="en-US" dirty="0"/>
          </a:p>
        </p:txBody>
      </p:sp>
      <p:sp>
        <p:nvSpPr>
          <p:cNvPr id="177" name="Text Placeholder 176"/>
          <p:cNvSpPr>
            <a:spLocks noGrp="1"/>
          </p:cNvSpPr>
          <p:nvPr>
            <p:ph type="body" sz="quarter" idx="23"/>
          </p:nvPr>
        </p:nvSpPr>
        <p:spPr>
          <a:xfrm>
            <a:off x="13911462" y="3063161"/>
            <a:ext cx="6280546" cy="6603992"/>
          </a:xfrm>
        </p:spPr>
        <p:txBody>
          <a:bodyPr/>
          <a:lstStyle/>
          <a:p>
            <a:r>
              <a:rPr lang="en-US" sz="2000" dirty="0"/>
              <a:t>We studied 5,789 encounters, 2808 men and 2981 women. The overall incidence of PE in this cohort was 1.4%, 1.6% for men and 1.2% for women. Women were more likely than men to undergo D-dimer testing (385/2981, 12.9% vs 193/2808, 6.9%, p&lt;0.01). Women were also more likely than men to receive imaging studies, (181/2981, 6.1% vs 130/2808, 4.6%, p&lt;0.02). Of the included chief complaints, patients presenting with hemoptysis were most likely to have imaging performed (5/30, 16.7% of women and 3/31, 9.7% of men).</a:t>
            </a:r>
            <a:endParaRPr lang="en-US" sz="2000" dirty="0"/>
          </a:p>
          <a:p>
            <a:endParaRPr lang="en-US" sz="2000" dirty="0" smtClean="0"/>
          </a:p>
          <a:p>
            <a:endParaRPr lang="en-US" sz="2000" dirty="0"/>
          </a:p>
          <a:p>
            <a:endParaRPr lang="en-US" sz="2000" dirty="0" smtClean="0"/>
          </a:p>
          <a:p>
            <a:endParaRPr lang="en-US" sz="2000" dirty="0" smtClean="0"/>
          </a:p>
          <a:p>
            <a:endParaRPr lang="en-US" sz="2000" dirty="0"/>
          </a:p>
          <a:p>
            <a:endParaRPr lang="en-US" sz="2000" dirty="0" smtClean="0"/>
          </a:p>
          <a:p>
            <a:endParaRPr lang="en-US" sz="2000" dirty="0"/>
          </a:p>
          <a:p>
            <a:endParaRPr lang="en-US" sz="2000" dirty="0"/>
          </a:p>
        </p:txBody>
      </p:sp>
      <p:sp>
        <p:nvSpPr>
          <p:cNvPr id="178" name="Text Placeholder 177"/>
          <p:cNvSpPr>
            <a:spLocks noGrp="1"/>
          </p:cNvSpPr>
          <p:nvPr>
            <p:ph type="body" sz="quarter" idx="24"/>
          </p:nvPr>
        </p:nvSpPr>
        <p:spPr/>
        <p:txBody>
          <a:bodyPr/>
          <a:lstStyle/>
          <a:p>
            <a:r>
              <a:rPr lang="en-US" dirty="0" smtClean="0"/>
              <a:t>Results</a:t>
            </a:r>
            <a:endParaRPr lang="en-US" dirty="0"/>
          </a:p>
        </p:txBody>
      </p:sp>
      <p:sp>
        <p:nvSpPr>
          <p:cNvPr id="179" name="Text Placeholder 178"/>
          <p:cNvSpPr>
            <a:spLocks noGrp="1"/>
          </p:cNvSpPr>
          <p:nvPr>
            <p:ph type="body" sz="quarter" idx="25"/>
          </p:nvPr>
        </p:nvSpPr>
        <p:spPr/>
        <p:txBody>
          <a:bodyPr/>
          <a:lstStyle/>
          <a:p>
            <a:r>
              <a:rPr lang="en-US" dirty="0" smtClean="0"/>
              <a:t>Conclusions</a:t>
            </a:r>
            <a:endParaRPr lang="en-US" dirty="0"/>
          </a:p>
        </p:txBody>
      </p:sp>
      <p:sp>
        <p:nvSpPr>
          <p:cNvPr id="180" name="Text Placeholder 179"/>
          <p:cNvSpPr>
            <a:spLocks noGrp="1"/>
          </p:cNvSpPr>
          <p:nvPr>
            <p:ph type="body" sz="quarter" idx="26"/>
          </p:nvPr>
        </p:nvSpPr>
        <p:spPr>
          <a:xfrm>
            <a:off x="20575984" y="3063161"/>
            <a:ext cx="6279386" cy="3643182"/>
          </a:xfrm>
        </p:spPr>
        <p:txBody>
          <a:bodyPr/>
          <a:lstStyle/>
          <a:p>
            <a:r>
              <a:rPr lang="en-US" sz="1800" dirty="0"/>
              <a:t>Sex and gender based differences in the presentation, workup, and diagnosis of disease have been found to be clinically significant in a variety of disease processes. In this cohort of ED patients for whom PE was likely a diagnostic consideration, women were more likely to undergo testing despite equal disease incidence. This is potentially harmful given the risks associated with </a:t>
            </a:r>
            <a:r>
              <a:rPr lang="en-US" sz="1800" dirty="0" err="1"/>
              <a:t>overtesting</a:t>
            </a:r>
            <a:r>
              <a:rPr lang="en-US" sz="1800" dirty="0"/>
              <a:t> (</a:t>
            </a:r>
            <a:r>
              <a:rPr lang="en-US" sz="1800" dirty="0" err="1"/>
              <a:t>eg</a:t>
            </a:r>
            <a:r>
              <a:rPr lang="en-US" sz="1800" dirty="0"/>
              <a:t> ionizing radiation). Clinicians should consider these differences and evidence based guidelines when evaluating patients for possible PE. </a:t>
            </a:r>
            <a:endParaRPr lang="en-US" sz="1800" dirty="0"/>
          </a:p>
          <a:p>
            <a:r>
              <a:rPr lang="en-US" sz="1800" dirty="0"/>
              <a:t/>
            </a:r>
            <a:br>
              <a:rPr lang="en-US" sz="1800" dirty="0"/>
            </a:br>
            <a:endParaRPr lang="en-US" sz="1800" dirty="0"/>
          </a:p>
        </p:txBody>
      </p:sp>
      <p:sp>
        <p:nvSpPr>
          <p:cNvPr id="181" name="Text Placeholder 180"/>
          <p:cNvSpPr>
            <a:spLocks noGrp="1"/>
          </p:cNvSpPr>
          <p:nvPr>
            <p:ph type="body" sz="quarter" idx="27"/>
          </p:nvPr>
        </p:nvSpPr>
        <p:spPr/>
        <p:txBody>
          <a:bodyPr/>
          <a:lstStyle/>
          <a:p>
            <a:r>
              <a:rPr lang="en-US" dirty="0" smtClean="0"/>
              <a:t>References</a:t>
            </a:r>
            <a:endParaRPr lang="en-US" dirty="0"/>
          </a:p>
        </p:txBody>
      </p:sp>
      <p:sp>
        <p:nvSpPr>
          <p:cNvPr id="182" name="Text Placeholder 181"/>
          <p:cNvSpPr>
            <a:spLocks noGrp="1"/>
          </p:cNvSpPr>
          <p:nvPr>
            <p:ph type="body" sz="quarter" idx="28"/>
          </p:nvPr>
        </p:nvSpPr>
        <p:spPr>
          <a:xfrm>
            <a:off x="20575984" y="7749540"/>
            <a:ext cx="6280959" cy="3710893"/>
          </a:xfrm>
        </p:spPr>
        <p:txBody>
          <a:bodyPr/>
          <a:lstStyle/>
          <a:p>
            <a:r>
              <a:rPr lang="en-US" dirty="0"/>
              <a:t>Kline JA, Richardson DM, Than MP, </a:t>
            </a:r>
            <a:r>
              <a:rPr lang="en-US" dirty="0" err="1"/>
              <a:t>Penaloza</a:t>
            </a:r>
            <a:r>
              <a:rPr lang="en-US" dirty="0"/>
              <a:t> A, Roy PM. Systematic review and meta-analysis of pregnant patients investigated for suspected pulmonary embolism in the emergency department. </a:t>
            </a:r>
            <a:r>
              <a:rPr lang="en-US" dirty="0" err="1"/>
              <a:t>Acad</a:t>
            </a:r>
            <a:r>
              <a:rPr lang="en-US" dirty="0"/>
              <a:t> </a:t>
            </a:r>
            <a:r>
              <a:rPr lang="en-US" dirty="0" err="1"/>
              <a:t>Emerg</a:t>
            </a:r>
            <a:r>
              <a:rPr lang="en-US" dirty="0"/>
              <a:t> Med </a:t>
            </a:r>
            <a:endParaRPr lang="en-US" dirty="0" smtClean="0"/>
          </a:p>
          <a:p>
            <a:r>
              <a:rPr lang="en-US" dirty="0" smtClean="0"/>
              <a:t>2014;21:949-959.</a:t>
            </a:r>
          </a:p>
          <a:p>
            <a:endParaRPr lang="en-US" dirty="0"/>
          </a:p>
          <a:p>
            <a:r>
              <a:rPr lang="en-US" dirty="0"/>
              <a:t>van der </a:t>
            </a:r>
            <a:r>
              <a:rPr lang="en-US" dirty="0" err="1"/>
              <a:t>Hulle</a:t>
            </a:r>
            <a:r>
              <a:rPr lang="en-US" dirty="0"/>
              <a:t> T, Cheung WY, </a:t>
            </a:r>
            <a:r>
              <a:rPr lang="en-US" dirty="0" err="1"/>
              <a:t>Kooij</a:t>
            </a:r>
            <a:r>
              <a:rPr lang="en-US" dirty="0"/>
              <a:t> S, et al. Simplified diagnostic management of suspected pulmonary embolism (the YEARS study): a prospective, </a:t>
            </a:r>
            <a:r>
              <a:rPr lang="en-US" dirty="0" err="1"/>
              <a:t>multicentre</a:t>
            </a:r>
            <a:r>
              <a:rPr lang="en-US" dirty="0"/>
              <a:t>, cohort study. Lancet 2017;390:289-297</a:t>
            </a:r>
            <a:r>
              <a:rPr lang="en-US" dirty="0" smtClean="0"/>
              <a:t>.</a:t>
            </a:r>
            <a:endParaRPr lang="en-US" dirty="0"/>
          </a:p>
          <a:p>
            <a:r>
              <a:rPr lang="en-US" dirty="0"/>
              <a:t/>
            </a:r>
            <a:br>
              <a:rPr lang="en-US" dirty="0"/>
            </a:br>
            <a:r>
              <a:rPr lang="en-US" dirty="0"/>
              <a:t>van </a:t>
            </a:r>
            <a:r>
              <a:rPr lang="en-US" dirty="0" err="1"/>
              <a:t>Es</a:t>
            </a:r>
            <a:r>
              <a:rPr lang="en-US" dirty="0"/>
              <a:t> N, van der </a:t>
            </a:r>
            <a:r>
              <a:rPr lang="en-US" dirty="0" err="1"/>
              <a:t>Hulle</a:t>
            </a:r>
            <a:r>
              <a:rPr lang="en-US" dirty="0"/>
              <a:t> T, van </a:t>
            </a:r>
            <a:r>
              <a:rPr lang="en-US" dirty="0" err="1"/>
              <a:t>Es</a:t>
            </a:r>
            <a:r>
              <a:rPr lang="en-US" dirty="0"/>
              <a:t> J, et al. Wells rule and d-dimer testing to rule out pulmonary embolism: a systematic review and individual-patient data meta-analysis. Ann Intern Med 2016;165:253-261.</a:t>
            </a:r>
            <a:endParaRPr lang="en-US" dirty="0"/>
          </a:p>
          <a:p>
            <a:r>
              <a:rPr lang="en-US" dirty="0"/>
              <a:t/>
            </a:r>
            <a:br>
              <a:rPr lang="en-US" dirty="0"/>
            </a:br>
            <a:r>
              <a:rPr lang="en-US" dirty="0"/>
              <a:t/>
            </a:r>
            <a:br>
              <a:rPr lang="en-US" dirty="0"/>
            </a:br>
            <a:endParaRPr lang="en-US" dirty="0"/>
          </a:p>
        </p:txBody>
      </p:sp>
      <p:sp>
        <p:nvSpPr>
          <p:cNvPr id="183" name="Text Placeholder 182"/>
          <p:cNvSpPr>
            <a:spLocks noGrp="1"/>
          </p:cNvSpPr>
          <p:nvPr>
            <p:ph type="body" sz="quarter" idx="29"/>
          </p:nvPr>
        </p:nvSpPr>
        <p:spPr>
          <a:xfrm>
            <a:off x="20575984" y="13002260"/>
            <a:ext cx="6279386" cy="428684"/>
          </a:xfrm>
        </p:spPr>
        <p:txBody>
          <a:bodyPr/>
          <a:lstStyle/>
          <a:p>
            <a:r>
              <a:rPr lang="en-US" dirty="0" smtClean="0"/>
              <a:t>Contact</a:t>
            </a:r>
          </a:p>
        </p:txBody>
      </p:sp>
      <p:sp>
        <p:nvSpPr>
          <p:cNvPr id="185" name="Text Placeholder 184"/>
          <p:cNvSpPr>
            <a:spLocks noGrp="1"/>
          </p:cNvSpPr>
          <p:nvPr>
            <p:ph type="body" sz="quarter" idx="95"/>
          </p:nvPr>
        </p:nvSpPr>
        <p:spPr/>
        <p:txBody>
          <a:bodyPr/>
          <a:lstStyle/>
          <a:p>
            <a:endParaRPr lang="en-US"/>
          </a:p>
        </p:txBody>
      </p:sp>
      <p:sp>
        <p:nvSpPr>
          <p:cNvPr id="187" name="Text Placeholder 186"/>
          <p:cNvSpPr>
            <a:spLocks noGrp="1"/>
          </p:cNvSpPr>
          <p:nvPr>
            <p:ph type="body" sz="quarter" idx="107"/>
          </p:nvPr>
        </p:nvSpPr>
        <p:spPr/>
        <p:txBody>
          <a:bodyPr/>
          <a:lstStyle/>
          <a:p>
            <a:endParaRPr lang="en-US"/>
          </a:p>
        </p:txBody>
      </p:sp>
      <p:sp>
        <p:nvSpPr>
          <p:cNvPr id="189" name="Text Placeholder 188"/>
          <p:cNvSpPr>
            <a:spLocks noGrp="1"/>
          </p:cNvSpPr>
          <p:nvPr>
            <p:ph type="body" sz="quarter" idx="116"/>
          </p:nvPr>
        </p:nvSpPr>
        <p:spPr/>
        <p:txBody>
          <a:bodyPr/>
          <a:lstStyle/>
          <a:p>
            <a:endParaRPr lang="en-US"/>
          </a:p>
        </p:txBody>
      </p:sp>
      <p:sp>
        <p:nvSpPr>
          <p:cNvPr id="190" name="Text Placeholder 189"/>
          <p:cNvSpPr>
            <a:spLocks noGrp="1"/>
          </p:cNvSpPr>
          <p:nvPr>
            <p:ph type="body" sz="quarter" idx="117"/>
          </p:nvPr>
        </p:nvSpPr>
        <p:spPr/>
        <p:txBody>
          <a:bodyPr/>
          <a:lstStyle/>
          <a:p>
            <a:endParaRPr lang="en-US"/>
          </a:p>
        </p:txBody>
      </p:sp>
      <p:sp>
        <p:nvSpPr>
          <p:cNvPr id="191" name="Text Placeholder 190"/>
          <p:cNvSpPr>
            <a:spLocks noGrp="1"/>
          </p:cNvSpPr>
          <p:nvPr>
            <p:ph type="body" sz="quarter" idx="118"/>
          </p:nvPr>
        </p:nvSpPr>
        <p:spPr/>
        <p:txBody>
          <a:bodyPr/>
          <a:lstStyle/>
          <a:p>
            <a:endParaRPr lang="en-US"/>
          </a:p>
        </p:txBody>
      </p:sp>
      <p:sp>
        <p:nvSpPr>
          <p:cNvPr id="192" name="Text Placeholder 191"/>
          <p:cNvSpPr>
            <a:spLocks noGrp="1"/>
          </p:cNvSpPr>
          <p:nvPr>
            <p:ph type="body" sz="quarter" idx="119"/>
          </p:nvPr>
        </p:nvSpPr>
        <p:spPr/>
        <p:txBody>
          <a:bodyPr/>
          <a:lstStyle/>
          <a:p>
            <a:endParaRPr lang="en-US"/>
          </a:p>
        </p:txBody>
      </p:sp>
      <p:sp>
        <p:nvSpPr>
          <p:cNvPr id="193" name="Text Placeholder 192"/>
          <p:cNvSpPr>
            <a:spLocks noGrp="1"/>
          </p:cNvSpPr>
          <p:nvPr>
            <p:ph type="body" sz="quarter" idx="120"/>
          </p:nvPr>
        </p:nvSpPr>
        <p:spPr/>
        <p:txBody>
          <a:bodyPr/>
          <a:lstStyle/>
          <a:p>
            <a:endParaRPr lang="en-US"/>
          </a:p>
        </p:txBody>
      </p:sp>
      <p:sp>
        <p:nvSpPr>
          <p:cNvPr id="194" name="Text Placeholder 193"/>
          <p:cNvSpPr>
            <a:spLocks noGrp="1"/>
          </p:cNvSpPr>
          <p:nvPr>
            <p:ph type="body" sz="quarter" idx="121"/>
          </p:nvPr>
        </p:nvSpPr>
        <p:spPr/>
        <p:txBody>
          <a:bodyPr/>
          <a:lstStyle/>
          <a:p>
            <a:endParaRPr lang="en-US"/>
          </a:p>
        </p:txBody>
      </p:sp>
      <p:sp>
        <p:nvSpPr>
          <p:cNvPr id="195" name="Text Placeholder 194"/>
          <p:cNvSpPr>
            <a:spLocks noGrp="1"/>
          </p:cNvSpPr>
          <p:nvPr>
            <p:ph type="body" sz="quarter" idx="122"/>
          </p:nvPr>
        </p:nvSpPr>
        <p:spPr/>
        <p:txBody>
          <a:bodyPr/>
          <a:lstStyle/>
          <a:p>
            <a:endParaRPr lang="en-US"/>
          </a:p>
        </p:txBody>
      </p:sp>
      <p:sp>
        <p:nvSpPr>
          <p:cNvPr id="196" name="Text Placeholder 195"/>
          <p:cNvSpPr>
            <a:spLocks noGrp="1"/>
          </p:cNvSpPr>
          <p:nvPr>
            <p:ph type="body" sz="quarter" idx="123"/>
          </p:nvPr>
        </p:nvSpPr>
        <p:spPr/>
        <p:txBody>
          <a:bodyPr/>
          <a:lstStyle/>
          <a:p>
            <a:endParaRPr lang="en-US"/>
          </a:p>
        </p:txBody>
      </p:sp>
      <p:sp>
        <p:nvSpPr>
          <p:cNvPr id="197" name="Text Placeholder 196"/>
          <p:cNvSpPr>
            <a:spLocks noGrp="1"/>
          </p:cNvSpPr>
          <p:nvPr>
            <p:ph type="body" sz="quarter" idx="124"/>
          </p:nvPr>
        </p:nvSpPr>
        <p:spPr>
          <a:xfrm>
            <a:off x="8336710" y="13001845"/>
            <a:ext cx="6285508" cy="417683"/>
          </a:xfrm>
        </p:spPr>
        <p:txBody>
          <a:bodyPr/>
          <a:lstStyle/>
          <a:p>
            <a:r>
              <a:rPr lang="en-US" sz="1000" dirty="0" err="1" smtClean="0"/>
              <a:t>radiopaedia.org</a:t>
            </a:r>
            <a:endParaRPr lang="en-US" sz="1000" dirty="0"/>
          </a:p>
        </p:txBody>
      </p:sp>
      <p:sp>
        <p:nvSpPr>
          <p:cNvPr id="198" name="Text Placeholder 197"/>
          <p:cNvSpPr>
            <a:spLocks noGrp="1"/>
          </p:cNvSpPr>
          <p:nvPr>
            <p:ph type="body" sz="quarter" idx="125"/>
          </p:nvPr>
        </p:nvSpPr>
        <p:spPr>
          <a:xfrm>
            <a:off x="576461" y="11730487"/>
            <a:ext cx="6285508" cy="2972229"/>
          </a:xfrm>
        </p:spPr>
        <p:txBody>
          <a:bodyPr/>
          <a:lstStyle/>
          <a:p>
            <a:pPr marL="285750" indent="-285750">
              <a:buFontTx/>
              <a:buChar char="-"/>
            </a:pPr>
            <a:r>
              <a:rPr lang="en-US" sz="2000" dirty="0" smtClean="0"/>
              <a:t>compare PE incidence amongst men and women evaluated for PE</a:t>
            </a:r>
            <a:endParaRPr lang="en-US" sz="2000" dirty="0" smtClean="0"/>
          </a:p>
          <a:p>
            <a:pPr marL="285750" indent="-285750">
              <a:buFontTx/>
              <a:buChar char="-"/>
            </a:pPr>
            <a:endParaRPr lang="en-US" sz="2000" dirty="0"/>
          </a:p>
          <a:p>
            <a:pPr marL="285750" indent="-285750">
              <a:buFontTx/>
              <a:buChar char="-"/>
            </a:pPr>
            <a:r>
              <a:rPr lang="en-US" sz="2000" dirty="0" smtClean="0"/>
              <a:t>analyze the rate at which men and women receive CT angiograms for the acute workup of PE</a:t>
            </a:r>
          </a:p>
          <a:p>
            <a:pPr marL="285750" indent="-285750">
              <a:buFontTx/>
              <a:buChar char="-"/>
            </a:pPr>
            <a:endParaRPr lang="en-US" sz="2000" dirty="0"/>
          </a:p>
          <a:p>
            <a:pPr marL="285750" indent="-285750">
              <a:buFontTx/>
              <a:buChar char="-"/>
            </a:pPr>
            <a:r>
              <a:rPr lang="en-US" sz="2000" dirty="0" smtClean="0"/>
              <a:t>evaluate the differences between men and women receiving guideline  consistent care</a:t>
            </a:r>
            <a:endParaRPr lang="en-US" sz="2000" dirty="0" smtClean="0"/>
          </a:p>
        </p:txBody>
      </p:sp>
      <p:graphicFrame>
        <p:nvGraphicFramePr>
          <p:cNvPr id="20" name="Picture Placeholder 19"/>
          <p:cNvGraphicFramePr>
            <a:graphicFrameLocks noGrp="1"/>
          </p:cNvGraphicFramePr>
          <p:nvPr>
            <p:ph type="pic" sz="quarter" idx="115"/>
          </p:nvPr>
        </p:nvGraphicFramePr>
        <p:xfrm>
          <a:off x="-4702176" y="13813609"/>
          <a:ext cx="2644777" cy="1544682"/>
        </p:xfrm>
        <a:graphic>
          <a:graphicData uri="http://schemas.openxmlformats.org/drawingml/2006/table">
            <a:tbl>
              <a:tblPr firstRow="1" firstCol="1" bandRow="1"/>
              <a:tblGrid>
                <a:gridCol w="530095"/>
                <a:gridCol w="454856"/>
                <a:gridCol w="218878"/>
                <a:gridCol w="346557"/>
                <a:gridCol w="248803"/>
                <a:gridCol w="346557"/>
                <a:gridCol w="152474"/>
                <a:gridCol w="346557"/>
              </a:tblGrid>
              <a:tr h="85499">
                <a:tc>
                  <a:txBody>
                    <a:bodyPr/>
                    <a:lstStyle/>
                    <a:p>
                      <a:endParaRPr lang="en-US" sz="500">
                        <a:effectLst/>
                        <a:latin typeface="Calibri" charset="0"/>
                      </a:endParaRPr>
                    </a:p>
                  </a:txBody>
                  <a:tcPr marL="30780" marR="30780" marT="0" marB="0" anchor="b">
                    <a:lnL>
                      <a:noFill/>
                    </a:lnL>
                    <a:lnR>
                      <a:noFill/>
                    </a:lnR>
                    <a:lnT>
                      <a:noFill/>
                    </a:lnT>
                    <a:lnB>
                      <a:noFill/>
                    </a:lnB>
                    <a:solidFill>
                      <a:srgbClr val="FFFFFF"/>
                    </a:solidFill>
                  </a:tcPr>
                </a:tc>
                <a:tc gridSpan="7">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Female</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5499">
                <a:tc>
                  <a:txBody>
                    <a:bodyPr/>
                    <a:lstStyle/>
                    <a:p>
                      <a:endParaRPr lang="en-US" sz="500">
                        <a:effectLst/>
                        <a:latin typeface="Calibri" charset="0"/>
                      </a:endParaRPr>
                    </a:p>
                  </a:txBody>
                  <a:tcPr marL="30780" marR="30780" marT="0" marB="0" anchor="b">
                    <a:lnL>
                      <a:noFill/>
                    </a:lnL>
                    <a:lnR>
                      <a:noFill/>
                    </a:lnR>
                    <a:lnT>
                      <a:noFill/>
                    </a:lnT>
                    <a:lnB>
                      <a:noFill/>
                    </a:lnB>
                    <a:solidFill>
                      <a:srgbClr val="FFFFF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Patients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Dimer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 Imaging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Diagnosed PE</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US"/>
                    </a:p>
                  </a:txBody>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Age 18-35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N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Chest pain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581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97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28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Dyspnea</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294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16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1.4%</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Syncope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42.3%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Hemoptysis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Multiple of above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28.6%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1.3%</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Other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399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8.3%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12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Total</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1396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14.0%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65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Age 36-49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Chest pain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668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39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0.6%</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Dyspnea</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31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Syncope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150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6.7%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5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Hemoptysis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4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36.4%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18.2%</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Multiple of above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12.8%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9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2.6%</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Other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28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11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Total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1585</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189</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11.9%</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116 </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7.3%</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21</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dirty="0">
                          <a:solidFill>
                            <a:srgbClr val="000000"/>
                          </a:solidFill>
                          <a:effectLst/>
                          <a:latin typeface="Calibri" charset="0"/>
                          <a:ea typeface="Times New Roman" charset="0"/>
                          <a:cs typeface="Times New Roman" charset="0"/>
                        </a:rPr>
                        <a:t>1.3%</a:t>
                      </a:r>
                      <a:endParaRPr lang="en-US" sz="500" dirty="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21" name="Picture Placeholder 20"/>
          <p:cNvGraphicFramePr>
            <a:graphicFrameLocks noGrp="1"/>
          </p:cNvGraphicFramePr>
          <p:nvPr>
            <p:ph type="pic" sz="quarter" idx="126"/>
          </p:nvPr>
        </p:nvGraphicFramePr>
        <p:xfrm>
          <a:off x="-4702176" y="13813609"/>
          <a:ext cx="2644777" cy="1544682"/>
        </p:xfrm>
        <a:graphic>
          <a:graphicData uri="http://schemas.openxmlformats.org/drawingml/2006/table">
            <a:tbl>
              <a:tblPr firstRow="1" firstCol="1" bandRow="1"/>
              <a:tblGrid>
                <a:gridCol w="530095"/>
                <a:gridCol w="454856"/>
                <a:gridCol w="218878"/>
                <a:gridCol w="346557"/>
                <a:gridCol w="248803"/>
                <a:gridCol w="346557"/>
                <a:gridCol w="152474"/>
                <a:gridCol w="346557"/>
              </a:tblGrid>
              <a:tr h="85499">
                <a:tc>
                  <a:txBody>
                    <a:bodyPr/>
                    <a:lstStyle/>
                    <a:p>
                      <a:endParaRPr lang="en-US" sz="500">
                        <a:effectLst/>
                        <a:latin typeface="Calibri" charset="0"/>
                      </a:endParaRPr>
                    </a:p>
                  </a:txBody>
                  <a:tcPr marL="30780" marR="30780" marT="0" marB="0" anchor="b">
                    <a:lnL>
                      <a:noFill/>
                    </a:lnL>
                    <a:lnR>
                      <a:noFill/>
                    </a:lnR>
                    <a:lnT>
                      <a:noFill/>
                    </a:lnT>
                    <a:lnB>
                      <a:noFill/>
                    </a:lnB>
                    <a:solidFill>
                      <a:srgbClr val="FFFFFF"/>
                    </a:solidFill>
                  </a:tcPr>
                </a:tc>
                <a:tc gridSpan="7">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Female</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5499">
                <a:tc>
                  <a:txBody>
                    <a:bodyPr/>
                    <a:lstStyle/>
                    <a:p>
                      <a:endParaRPr lang="en-US" sz="500">
                        <a:effectLst/>
                        <a:latin typeface="Calibri" charset="0"/>
                      </a:endParaRPr>
                    </a:p>
                  </a:txBody>
                  <a:tcPr marL="30780" marR="30780" marT="0" marB="0" anchor="b">
                    <a:lnL>
                      <a:noFill/>
                    </a:lnL>
                    <a:lnR>
                      <a:noFill/>
                    </a:lnR>
                    <a:lnT>
                      <a:noFill/>
                    </a:lnT>
                    <a:lnB>
                      <a:noFill/>
                    </a:lnB>
                    <a:solidFill>
                      <a:srgbClr val="FFFFF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Patients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Dimer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 Imaging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Diagnosed PE</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US"/>
                    </a:p>
                  </a:txBody>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Age 18-35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N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Chest pain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581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97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28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Dyspnea</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294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16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1.4%</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Syncope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42.3%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Hemoptysis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Multiple of above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28.6%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1.3%</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Other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399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8.3%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12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Total</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1396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14.0%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65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Age 36-49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Chest pain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668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39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0.6%</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Dyspnea</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31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Syncope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150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6.7%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5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Hemoptysis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4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36.4%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18.2%</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Multiple of above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12.8%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9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2.6%</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Other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28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11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Total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1585</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189</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11.9%</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116 </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7.3%</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21</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dirty="0">
                          <a:solidFill>
                            <a:srgbClr val="000000"/>
                          </a:solidFill>
                          <a:effectLst/>
                          <a:latin typeface="Calibri" charset="0"/>
                          <a:ea typeface="Times New Roman" charset="0"/>
                          <a:cs typeface="Times New Roman" charset="0"/>
                        </a:rPr>
                        <a:t>1.3%</a:t>
                      </a:r>
                      <a:endParaRPr lang="en-US" sz="500" dirty="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22" name="Picture Placeholder 21"/>
          <p:cNvGraphicFramePr>
            <a:graphicFrameLocks noGrp="1"/>
          </p:cNvGraphicFramePr>
          <p:nvPr>
            <p:ph type="pic" sz="quarter" idx="127"/>
          </p:nvPr>
        </p:nvGraphicFramePr>
        <p:xfrm>
          <a:off x="-4702176" y="13813609"/>
          <a:ext cx="2644777" cy="1544682"/>
        </p:xfrm>
        <a:graphic>
          <a:graphicData uri="http://schemas.openxmlformats.org/drawingml/2006/table">
            <a:tbl>
              <a:tblPr firstRow="1" firstCol="1" bandRow="1"/>
              <a:tblGrid>
                <a:gridCol w="530095"/>
                <a:gridCol w="454856"/>
                <a:gridCol w="218878"/>
                <a:gridCol w="346557"/>
                <a:gridCol w="248803"/>
                <a:gridCol w="346557"/>
                <a:gridCol w="152474"/>
                <a:gridCol w="346557"/>
              </a:tblGrid>
              <a:tr h="85499">
                <a:tc>
                  <a:txBody>
                    <a:bodyPr/>
                    <a:lstStyle/>
                    <a:p>
                      <a:endParaRPr lang="en-US" sz="500">
                        <a:effectLst/>
                        <a:latin typeface="Calibri" charset="0"/>
                      </a:endParaRPr>
                    </a:p>
                  </a:txBody>
                  <a:tcPr marL="30780" marR="30780" marT="0" marB="0" anchor="b">
                    <a:lnL>
                      <a:noFill/>
                    </a:lnL>
                    <a:lnR>
                      <a:noFill/>
                    </a:lnR>
                    <a:lnT>
                      <a:noFill/>
                    </a:lnT>
                    <a:lnB>
                      <a:noFill/>
                    </a:lnB>
                    <a:solidFill>
                      <a:srgbClr val="FFFFFF"/>
                    </a:solidFill>
                  </a:tcPr>
                </a:tc>
                <a:tc gridSpan="7">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Female</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5499">
                <a:tc>
                  <a:txBody>
                    <a:bodyPr/>
                    <a:lstStyle/>
                    <a:p>
                      <a:endParaRPr lang="en-US" sz="500">
                        <a:effectLst/>
                        <a:latin typeface="Calibri" charset="0"/>
                      </a:endParaRPr>
                    </a:p>
                  </a:txBody>
                  <a:tcPr marL="30780" marR="30780" marT="0" marB="0" anchor="b">
                    <a:lnL>
                      <a:noFill/>
                    </a:lnL>
                    <a:lnR>
                      <a:noFill/>
                    </a:lnR>
                    <a:lnT>
                      <a:noFill/>
                    </a:lnT>
                    <a:lnB>
                      <a:noFill/>
                    </a:lnB>
                    <a:solidFill>
                      <a:srgbClr val="FFFFF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Patients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Dimer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 Imaging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Diagnosed PE</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US"/>
                    </a:p>
                  </a:txBody>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Age 18-35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N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Chest pain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581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97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28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Dyspnea</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294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16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1.4%</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Syncope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42.3%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Hemoptysis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Multiple of above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28.6%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1.3%</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Other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399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8.3%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12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Total</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1396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14.0%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65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Age 36-49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Chest pain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668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39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0.6%</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Dyspnea</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31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Syncope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150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6.7%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5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Hemoptysis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4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36.4%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18.2%</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Multiple of above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12.8%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9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2.6%</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Other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28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11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Total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1585</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189</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11.9%</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116 </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7.3%</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21</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dirty="0">
                          <a:solidFill>
                            <a:srgbClr val="000000"/>
                          </a:solidFill>
                          <a:effectLst/>
                          <a:latin typeface="Calibri" charset="0"/>
                          <a:ea typeface="Times New Roman" charset="0"/>
                          <a:cs typeface="Times New Roman" charset="0"/>
                        </a:rPr>
                        <a:t>1.3%</a:t>
                      </a:r>
                      <a:endParaRPr lang="en-US" sz="500" dirty="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23" name="Picture Placeholder 22"/>
          <p:cNvGraphicFramePr>
            <a:graphicFrameLocks noGrp="1"/>
          </p:cNvGraphicFramePr>
          <p:nvPr>
            <p:ph type="pic" sz="quarter" idx="128"/>
          </p:nvPr>
        </p:nvGraphicFramePr>
        <p:xfrm>
          <a:off x="-4702176" y="13813609"/>
          <a:ext cx="2644777" cy="1544682"/>
        </p:xfrm>
        <a:graphic>
          <a:graphicData uri="http://schemas.openxmlformats.org/drawingml/2006/table">
            <a:tbl>
              <a:tblPr firstRow="1" firstCol="1" bandRow="1"/>
              <a:tblGrid>
                <a:gridCol w="530095"/>
                <a:gridCol w="454856"/>
                <a:gridCol w="218878"/>
                <a:gridCol w="346557"/>
                <a:gridCol w="248803"/>
                <a:gridCol w="346557"/>
                <a:gridCol w="152474"/>
                <a:gridCol w="346557"/>
              </a:tblGrid>
              <a:tr h="85499">
                <a:tc>
                  <a:txBody>
                    <a:bodyPr/>
                    <a:lstStyle/>
                    <a:p>
                      <a:endParaRPr lang="en-US" sz="500">
                        <a:effectLst/>
                        <a:latin typeface="Calibri" charset="0"/>
                      </a:endParaRPr>
                    </a:p>
                  </a:txBody>
                  <a:tcPr marL="30780" marR="30780" marT="0" marB="0" anchor="b">
                    <a:lnL>
                      <a:noFill/>
                    </a:lnL>
                    <a:lnR>
                      <a:noFill/>
                    </a:lnR>
                    <a:lnT>
                      <a:noFill/>
                    </a:lnT>
                    <a:lnB>
                      <a:noFill/>
                    </a:lnB>
                    <a:solidFill>
                      <a:srgbClr val="FFFFFF"/>
                    </a:solidFill>
                  </a:tcPr>
                </a:tc>
                <a:tc gridSpan="7">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Female</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5499">
                <a:tc>
                  <a:txBody>
                    <a:bodyPr/>
                    <a:lstStyle/>
                    <a:p>
                      <a:endParaRPr lang="en-US" sz="500">
                        <a:effectLst/>
                        <a:latin typeface="Calibri" charset="0"/>
                      </a:endParaRPr>
                    </a:p>
                  </a:txBody>
                  <a:tcPr marL="30780" marR="30780" marT="0" marB="0" anchor="b">
                    <a:lnL>
                      <a:noFill/>
                    </a:lnL>
                    <a:lnR>
                      <a:noFill/>
                    </a:lnR>
                    <a:lnT>
                      <a:noFill/>
                    </a:lnT>
                    <a:lnB>
                      <a:noFill/>
                    </a:lnB>
                    <a:solidFill>
                      <a:srgbClr val="FFFFF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Patients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Dimer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 Imaging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500">
                          <a:solidFill>
                            <a:srgbClr val="000000"/>
                          </a:solidFill>
                          <a:effectLst/>
                          <a:latin typeface="Calibri" charset="0"/>
                          <a:ea typeface="Times New Roman" charset="0"/>
                          <a:cs typeface="Times New Roman" charset="0"/>
                        </a:rPr>
                        <a:t>Diagnosed PE</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US"/>
                    </a:p>
                  </a:txBody>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Age 18-35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N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Chest pain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581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97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28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Dyspnea</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294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16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1.4%</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Syncope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42.3%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Hemoptysis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Multiple of above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28.6%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1.3%</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Other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399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8.3%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12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Total</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1396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14.0%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65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Age 36-49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 </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Chest pain</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668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16.5%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39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0.6%</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Dyspnea</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31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Syncope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150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6.7%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5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3.3%</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0.7%</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Hemoptysis</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0.0%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4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36.4%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18.2%</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Multiple of above</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10</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12.8%</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9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11.5%</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2.6%</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54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Other</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377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29</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28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7.4%</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1.9%</a:t>
                      </a:r>
                      <a:endParaRPr lang="en-US" sz="5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1199">
                <a:tc>
                  <a:txBody>
                    <a:bodyPr/>
                    <a:lstStyle/>
                    <a:p>
                      <a:pPr marL="0" marR="0">
                        <a:spcBef>
                          <a:spcPts val="0"/>
                        </a:spcBef>
                        <a:spcAft>
                          <a:spcPts val="0"/>
                        </a:spcAft>
                      </a:pPr>
                      <a:r>
                        <a:rPr lang="en-US" sz="500">
                          <a:solidFill>
                            <a:srgbClr val="000000"/>
                          </a:solidFill>
                          <a:effectLst/>
                          <a:latin typeface="Calibri" charset="0"/>
                          <a:ea typeface="Times New Roman" charset="0"/>
                          <a:cs typeface="Times New Roman" charset="0"/>
                        </a:rPr>
                        <a:t>Total </a:t>
                      </a:r>
                      <a:endParaRPr lang="en-US" sz="5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1585</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189</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11.9%</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 116 </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7.3%</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a:solidFill>
                            <a:srgbClr val="000000"/>
                          </a:solidFill>
                          <a:effectLst/>
                          <a:latin typeface="Calibri" charset="0"/>
                          <a:ea typeface="Times New Roman" charset="0"/>
                          <a:cs typeface="Times New Roman" charset="0"/>
                        </a:rPr>
                        <a:t>21</a:t>
                      </a:r>
                      <a:endParaRPr lang="en-US" sz="5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500" dirty="0">
                          <a:solidFill>
                            <a:srgbClr val="000000"/>
                          </a:solidFill>
                          <a:effectLst/>
                          <a:latin typeface="Calibri" charset="0"/>
                          <a:ea typeface="Times New Roman" charset="0"/>
                          <a:cs typeface="Times New Roman" charset="0"/>
                        </a:rPr>
                        <a:t>1.3%</a:t>
                      </a:r>
                      <a:endParaRPr lang="en-US" sz="500" dirty="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02" name="Picture Placeholder 201"/>
          <p:cNvSpPr>
            <a:spLocks noGrp="1"/>
          </p:cNvSpPr>
          <p:nvPr>
            <p:ph type="pic" sz="quarter" idx="129"/>
          </p:nvPr>
        </p:nvSpPr>
        <p:spPr/>
      </p:sp>
      <p:sp>
        <p:nvSpPr>
          <p:cNvPr id="203" name="Picture Placeholder 202"/>
          <p:cNvSpPr>
            <a:spLocks noGrp="1"/>
          </p:cNvSpPr>
          <p:nvPr>
            <p:ph type="pic" sz="quarter" idx="130"/>
          </p:nvPr>
        </p:nvSpPr>
        <p:spPr/>
      </p:sp>
      <p:sp>
        <p:nvSpPr>
          <p:cNvPr id="204" name="Picture Placeholder 203"/>
          <p:cNvSpPr>
            <a:spLocks noGrp="1"/>
          </p:cNvSpPr>
          <p:nvPr>
            <p:ph type="pic" sz="quarter" idx="131"/>
          </p:nvPr>
        </p:nvSpPr>
        <p:spPr/>
      </p:sp>
      <p:pic>
        <p:nvPicPr>
          <p:cNvPr id="26" name="Picture Placeholder 25"/>
          <p:cNvPicPr>
            <a:picLocks noGrp="1" noChangeAspect="1"/>
          </p:cNvPicPr>
          <p:nvPr>
            <p:ph type="pic" sz="quarter" idx="133"/>
          </p:nvPr>
        </p:nvPicPr>
        <p:blipFill>
          <a:blip r:embed="rId3" cstate="print">
            <a:extLst>
              <a:ext uri="{28A0092B-C50C-407E-A947-70E740481C1C}">
                <a14:useLocalDpi xmlns:a14="http://schemas.microsoft.com/office/drawing/2010/main" val="0"/>
              </a:ext>
            </a:extLst>
          </a:blip>
          <a:srcRect t="2803" b="2803"/>
          <a:stretch>
            <a:fillRect/>
          </a:stretch>
        </p:blipFill>
        <p:spPr>
          <a:xfrm>
            <a:off x="8396318" y="10565467"/>
            <a:ext cx="3971864" cy="2548572"/>
          </a:xfrm>
        </p:spPr>
      </p:pic>
      <p:graphicFrame>
        <p:nvGraphicFramePr>
          <p:cNvPr id="24" name="Picture Placeholder 23"/>
          <p:cNvGraphicFramePr>
            <a:graphicFrameLocks noGrp="1"/>
          </p:cNvGraphicFramePr>
          <p:nvPr>
            <p:ph type="pic" sz="quarter" idx="134"/>
            <p:extLst>
              <p:ext uri="{D42A27DB-BD31-4B8C-83A1-F6EECF244321}">
                <p14:modId xmlns:p14="http://schemas.microsoft.com/office/powerpoint/2010/main" val="777532289"/>
              </p:ext>
            </p:extLst>
          </p:nvPr>
        </p:nvGraphicFramePr>
        <p:xfrm>
          <a:off x="14345971" y="11192014"/>
          <a:ext cx="5448301" cy="4596768"/>
        </p:xfrm>
        <a:graphic>
          <a:graphicData uri="http://schemas.openxmlformats.org/drawingml/2006/table">
            <a:tbl>
              <a:tblPr firstRow="1" firstCol="1" bandRow="1"/>
              <a:tblGrid>
                <a:gridCol w="1092008"/>
                <a:gridCol w="937014"/>
                <a:gridCol w="450894"/>
                <a:gridCol w="713915"/>
                <a:gridCol w="512540"/>
                <a:gridCol w="713915"/>
                <a:gridCol w="314100"/>
                <a:gridCol w="713915"/>
              </a:tblGrid>
              <a:tr h="0">
                <a:tc>
                  <a:txBody>
                    <a:bodyPr/>
                    <a:lstStyle/>
                    <a:p>
                      <a:endParaRPr lang="en-US" sz="1400">
                        <a:effectLst/>
                        <a:latin typeface="Calibri" charset="0"/>
                      </a:endParaRPr>
                    </a:p>
                  </a:txBody>
                  <a:tcPr marL="30780" marR="30780" marT="0" marB="0" anchor="b">
                    <a:lnL>
                      <a:noFill/>
                    </a:lnL>
                    <a:lnR>
                      <a:noFill/>
                    </a:lnR>
                    <a:lnT>
                      <a:noFill/>
                    </a:lnT>
                    <a:lnB>
                      <a:noFill/>
                    </a:lnB>
                    <a:solidFill>
                      <a:srgbClr val="FFFFFF"/>
                    </a:solidFill>
                  </a:tcPr>
                </a:tc>
                <a:tc gridSpan="7">
                  <a:txBody>
                    <a:bodyPr/>
                    <a:lstStyle/>
                    <a:p>
                      <a:pPr marL="0" marR="0" algn="ctr">
                        <a:spcBef>
                          <a:spcPts val="0"/>
                        </a:spcBef>
                        <a:spcAft>
                          <a:spcPts val="0"/>
                        </a:spcAft>
                      </a:pPr>
                      <a:r>
                        <a:rPr lang="en-US" sz="1400">
                          <a:solidFill>
                            <a:srgbClr val="000000"/>
                          </a:solidFill>
                          <a:effectLst/>
                          <a:latin typeface="Calibri" charset="0"/>
                          <a:ea typeface="Times New Roman" charset="0"/>
                          <a:cs typeface="Times New Roman" charset="0"/>
                        </a:rPr>
                        <a:t>Female</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0610">
                <a:tc>
                  <a:txBody>
                    <a:bodyPr/>
                    <a:lstStyle/>
                    <a:p>
                      <a:endParaRPr lang="en-US" sz="1400">
                        <a:effectLst/>
                        <a:latin typeface="Calibri" charset="0"/>
                      </a:endParaRPr>
                    </a:p>
                  </a:txBody>
                  <a:tcPr marL="30780" marR="30780" marT="0" marB="0" anchor="b">
                    <a:lnL>
                      <a:noFill/>
                    </a:lnL>
                    <a:lnR>
                      <a:noFill/>
                    </a:lnR>
                    <a:lnT>
                      <a:noFill/>
                    </a:lnT>
                    <a:lnB>
                      <a:noFill/>
                    </a:lnB>
                    <a:solidFill>
                      <a:srgbClr val="FFFFF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Patients</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gridSpan="2">
                  <a:txBody>
                    <a:bodyPr/>
                    <a:lstStyle/>
                    <a:p>
                      <a:pPr marL="0" marR="0" algn="ctr">
                        <a:spcBef>
                          <a:spcPts val="0"/>
                        </a:spcBef>
                        <a:spcAft>
                          <a:spcPts val="0"/>
                        </a:spcAft>
                      </a:pPr>
                      <a:r>
                        <a:rPr lang="en-US" sz="1400" dirty="0">
                          <a:solidFill>
                            <a:srgbClr val="000000"/>
                          </a:solidFill>
                          <a:effectLst/>
                          <a:latin typeface="Calibri" charset="0"/>
                          <a:ea typeface="Times New Roman" charset="0"/>
                          <a:cs typeface="Times New Roman" charset="0"/>
                        </a:rPr>
                        <a:t>Dimer</a:t>
                      </a:r>
                      <a:endParaRPr lang="en-US" sz="1400" dirty="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1400">
                          <a:solidFill>
                            <a:srgbClr val="000000"/>
                          </a:solidFill>
                          <a:effectLst/>
                          <a:latin typeface="Calibri" charset="0"/>
                          <a:ea typeface="Times New Roman" charset="0"/>
                          <a:cs typeface="Times New Roman" charset="0"/>
                        </a:rPr>
                        <a:t> Imaging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1400">
                          <a:solidFill>
                            <a:srgbClr val="000000"/>
                          </a:solidFill>
                          <a:effectLst/>
                          <a:latin typeface="Calibri" charset="0"/>
                          <a:ea typeface="Times New Roman" charset="0"/>
                          <a:cs typeface="Times New Roman" charset="0"/>
                        </a:rPr>
                        <a:t>Diagnosed PE</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US"/>
                    </a:p>
                  </a:txBody>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Age 18-35</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N</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N</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N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N</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Chest pain</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581</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97</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16.7%</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28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4.8%</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0.7%</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Dyspnea</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294</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33</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11.2%</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16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5.4%</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1.4%</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Syncope</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26</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11</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42.3%</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0.0%</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Hemoptysis</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19</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1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5.3%</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0.0%</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Multiple of above</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77</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22</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28.6%</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8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10.4%</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1.3%</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Other</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399</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33</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8.3%</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12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7</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1.8%</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Total</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1396</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196</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14.0%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65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4.7%</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16</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1.1%</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Age 36-49</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Chest pain</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668</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110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16.5%</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39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5.8%</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0.6%</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Dyspnea</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301</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10.0%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31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10.3%</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1.7%</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Syncope</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150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6.7%</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5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3.3%</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0.7%</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Hemoptysis</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11</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4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36.4%</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18.2%</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Multiple of above</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78</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10</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12.8%</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9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11.5%</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2.6%</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20610">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Other</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377</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29</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7.7%</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28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7.4%</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7</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1.9%</a:t>
                      </a:r>
                      <a:endParaRPr lang="en-US" sz="140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353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Total </a:t>
                      </a:r>
                      <a:endParaRPr lang="en-US" sz="1400">
                        <a:effectLst/>
                        <a:latin typeface="Calibri" charset="0"/>
                        <a:ea typeface="Calibri" charset="0"/>
                        <a:cs typeface="Times New Roman" charset="0"/>
                      </a:endParaRPr>
                    </a:p>
                  </a:txBody>
                  <a:tcPr marL="30780" marR="30780"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1585</a:t>
                      </a:r>
                      <a:endParaRPr lang="en-US" sz="14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189</a:t>
                      </a:r>
                      <a:endParaRPr lang="en-US" sz="14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11.9%</a:t>
                      </a:r>
                      <a:endParaRPr lang="en-US" sz="14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116 </a:t>
                      </a:r>
                      <a:endParaRPr lang="en-US" sz="14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7.3%</a:t>
                      </a:r>
                      <a:endParaRPr lang="en-US" sz="14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21</a:t>
                      </a:r>
                      <a:endParaRPr lang="en-US" sz="1400">
                        <a:effectLst/>
                        <a:latin typeface="Calibri" charset="0"/>
                        <a:ea typeface="Calibri" charset="0"/>
                        <a:cs typeface="Times New Roman" charset="0"/>
                      </a:endParaRPr>
                    </a:p>
                  </a:txBody>
                  <a:tcPr marL="30780" marR="307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dirty="0">
                          <a:solidFill>
                            <a:srgbClr val="000000"/>
                          </a:solidFill>
                          <a:effectLst/>
                          <a:latin typeface="Calibri" charset="0"/>
                          <a:ea typeface="Times New Roman" charset="0"/>
                          <a:cs typeface="Times New Roman" charset="0"/>
                        </a:rPr>
                        <a:t>1.3%</a:t>
                      </a:r>
                      <a:endParaRPr lang="en-US" sz="1400" dirty="0">
                        <a:effectLst/>
                        <a:latin typeface="Calibri" charset="0"/>
                        <a:ea typeface="Calibri" charset="0"/>
                        <a:cs typeface="Times New Roman" charset="0"/>
                      </a:endParaRPr>
                    </a:p>
                  </a:txBody>
                  <a:tcPr marL="30780" marR="307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09" name="Text Placeholder 208"/>
          <p:cNvSpPr>
            <a:spLocks noGrp="1"/>
          </p:cNvSpPr>
          <p:nvPr>
            <p:ph type="body" sz="quarter" idx="136"/>
          </p:nvPr>
        </p:nvSpPr>
        <p:spPr/>
        <p:txBody>
          <a:bodyPr/>
          <a:lstStyle/>
          <a:p>
            <a:endParaRPr lang="en-US"/>
          </a:p>
        </p:txBody>
      </p:sp>
      <p:sp>
        <p:nvSpPr>
          <p:cNvPr id="210" name="Text Placeholder 209"/>
          <p:cNvSpPr>
            <a:spLocks noGrp="1"/>
          </p:cNvSpPr>
          <p:nvPr>
            <p:ph type="body" sz="quarter" idx="137"/>
          </p:nvPr>
        </p:nvSpPr>
        <p:spPr/>
        <p:txBody>
          <a:bodyPr/>
          <a:lstStyle/>
          <a:p>
            <a:endParaRPr lang="en-US"/>
          </a:p>
        </p:txBody>
      </p:sp>
      <p:sp>
        <p:nvSpPr>
          <p:cNvPr id="211" name="Text Placeholder 210"/>
          <p:cNvSpPr>
            <a:spLocks noGrp="1"/>
          </p:cNvSpPr>
          <p:nvPr>
            <p:ph type="body" sz="quarter" idx="138"/>
          </p:nvPr>
        </p:nvSpPr>
        <p:spPr/>
        <p:txBody>
          <a:bodyPr/>
          <a:lstStyle/>
          <a:p>
            <a:endParaRPr lang="en-US"/>
          </a:p>
        </p:txBody>
      </p:sp>
      <p:sp>
        <p:nvSpPr>
          <p:cNvPr id="212" name="Text Placeholder 211"/>
          <p:cNvSpPr>
            <a:spLocks noGrp="1"/>
          </p:cNvSpPr>
          <p:nvPr>
            <p:ph type="body" sz="quarter" idx="139"/>
          </p:nvPr>
        </p:nvSpPr>
        <p:spPr/>
        <p:txBody>
          <a:bodyPr/>
          <a:lstStyle/>
          <a:p>
            <a:endParaRPr lang="en-US"/>
          </a:p>
        </p:txBody>
      </p:sp>
      <p:sp>
        <p:nvSpPr>
          <p:cNvPr id="213" name="Text Placeholder 212"/>
          <p:cNvSpPr>
            <a:spLocks noGrp="1"/>
          </p:cNvSpPr>
          <p:nvPr>
            <p:ph type="body" sz="quarter" idx="140"/>
          </p:nvPr>
        </p:nvSpPr>
        <p:spPr/>
        <p:txBody>
          <a:bodyPr/>
          <a:lstStyle/>
          <a:p>
            <a:endParaRPr lang="en-US"/>
          </a:p>
        </p:txBody>
      </p:sp>
      <p:sp>
        <p:nvSpPr>
          <p:cNvPr id="214" name="Text Placeholder 213"/>
          <p:cNvSpPr>
            <a:spLocks noGrp="1"/>
          </p:cNvSpPr>
          <p:nvPr>
            <p:ph type="body" sz="quarter" idx="141"/>
          </p:nvPr>
        </p:nvSpPr>
        <p:spPr/>
        <p:txBody>
          <a:bodyPr/>
          <a:lstStyle/>
          <a:p>
            <a:endParaRPr lang="en-US"/>
          </a:p>
        </p:txBody>
      </p:sp>
      <p:sp>
        <p:nvSpPr>
          <p:cNvPr id="215" name="Text Placeholder 214"/>
          <p:cNvSpPr>
            <a:spLocks noGrp="1"/>
          </p:cNvSpPr>
          <p:nvPr>
            <p:ph type="body" sz="quarter" idx="142"/>
          </p:nvPr>
        </p:nvSpPr>
        <p:spPr/>
        <p:txBody>
          <a:bodyPr/>
          <a:lstStyle/>
          <a:p>
            <a:endParaRPr lang="en-US"/>
          </a:p>
        </p:txBody>
      </p:sp>
      <p:sp>
        <p:nvSpPr>
          <p:cNvPr id="216" name="Text Placeholder 215"/>
          <p:cNvSpPr>
            <a:spLocks noGrp="1"/>
          </p:cNvSpPr>
          <p:nvPr>
            <p:ph type="body" sz="quarter" idx="143"/>
          </p:nvPr>
        </p:nvSpPr>
        <p:spPr/>
        <p:txBody>
          <a:bodyPr/>
          <a:lstStyle/>
          <a:p>
            <a:endParaRPr lang="en-US"/>
          </a:p>
        </p:txBody>
      </p:sp>
      <p:sp>
        <p:nvSpPr>
          <p:cNvPr id="217" name="Text Placeholder 216"/>
          <p:cNvSpPr>
            <a:spLocks noGrp="1"/>
          </p:cNvSpPr>
          <p:nvPr>
            <p:ph type="body" sz="quarter" idx="144"/>
          </p:nvPr>
        </p:nvSpPr>
        <p:spPr/>
        <p:txBody>
          <a:bodyPr/>
          <a:lstStyle/>
          <a:p>
            <a:endParaRPr lang="en-US"/>
          </a:p>
        </p:txBody>
      </p:sp>
      <p:sp>
        <p:nvSpPr>
          <p:cNvPr id="218" name="Text Placeholder 217"/>
          <p:cNvSpPr>
            <a:spLocks noGrp="1"/>
          </p:cNvSpPr>
          <p:nvPr>
            <p:ph type="body" sz="quarter" idx="145"/>
          </p:nvPr>
        </p:nvSpPr>
        <p:spPr/>
        <p:txBody>
          <a:bodyPr/>
          <a:lstStyle/>
          <a:p>
            <a:endParaRPr lang="en-US"/>
          </a:p>
        </p:txBody>
      </p:sp>
      <p:sp>
        <p:nvSpPr>
          <p:cNvPr id="219" name="Text Placeholder 218"/>
          <p:cNvSpPr>
            <a:spLocks noGrp="1"/>
          </p:cNvSpPr>
          <p:nvPr>
            <p:ph type="body" sz="quarter" idx="146"/>
          </p:nvPr>
        </p:nvSpPr>
        <p:spPr/>
        <p:txBody>
          <a:bodyPr/>
          <a:lstStyle/>
          <a:p>
            <a:endParaRPr lang="en-US"/>
          </a:p>
        </p:txBody>
      </p:sp>
      <p:sp>
        <p:nvSpPr>
          <p:cNvPr id="220" name="Text Placeholder 219"/>
          <p:cNvSpPr>
            <a:spLocks noGrp="1"/>
          </p:cNvSpPr>
          <p:nvPr>
            <p:ph type="body" sz="quarter" idx="147"/>
          </p:nvPr>
        </p:nvSpPr>
        <p:spPr/>
        <p:txBody>
          <a:bodyPr/>
          <a:lstStyle/>
          <a:p>
            <a:endParaRPr lang="en-US"/>
          </a:p>
        </p:txBody>
      </p:sp>
      <p:sp>
        <p:nvSpPr>
          <p:cNvPr id="221" name="Text Placeholder 220"/>
          <p:cNvSpPr>
            <a:spLocks noGrp="1"/>
          </p:cNvSpPr>
          <p:nvPr>
            <p:ph type="body" sz="quarter" idx="148"/>
          </p:nvPr>
        </p:nvSpPr>
        <p:spPr/>
        <p:txBody>
          <a:bodyPr/>
          <a:lstStyle/>
          <a:p>
            <a:endParaRPr lang="en-US"/>
          </a:p>
        </p:txBody>
      </p:sp>
      <p:sp>
        <p:nvSpPr>
          <p:cNvPr id="222" name="Text Placeholder 221"/>
          <p:cNvSpPr>
            <a:spLocks noGrp="1"/>
          </p:cNvSpPr>
          <p:nvPr>
            <p:ph type="body" sz="quarter" idx="149"/>
          </p:nvPr>
        </p:nvSpPr>
        <p:spPr/>
        <p:txBody>
          <a:bodyPr/>
          <a:lstStyle/>
          <a:p>
            <a:endParaRPr lang="en-US" dirty="0"/>
          </a:p>
        </p:txBody>
      </p:sp>
      <p:sp>
        <p:nvSpPr>
          <p:cNvPr id="223" name="Text Placeholder 222"/>
          <p:cNvSpPr>
            <a:spLocks noGrp="1"/>
          </p:cNvSpPr>
          <p:nvPr>
            <p:ph type="body" sz="quarter" idx="150"/>
          </p:nvPr>
        </p:nvSpPr>
        <p:spPr>
          <a:xfrm>
            <a:off x="3662362" y="1225063"/>
            <a:ext cx="20107276" cy="598230"/>
          </a:xfrm>
        </p:spPr>
        <p:txBody>
          <a:bodyPr>
            <a:normAutofit/>
          </a:bodyPr>
          <a:lstStyle/>
          <a:p>
            <a:r>
              <a:rPr lang="en-US" sz="3200" dirty="0" smtClean="0"/>
              <a:t>Angela F. </a:t>
            </a:r>
            <a:r>
              <a:rPr lang="en-US" sz="3200" dirty="0" err="1" smtClean="0"/>
              <a:t>Jarman</a:t>
            </a:r>
            <a:r>
              <a:rPr lang="en-US" sz="3200" dirty="0" smtClean="0"/>
              <a:t>, MD, MPH</a:t>
            </a:r>
            <a:r>
              <a:rPr lang="en-US" sz="3200" baseline="30000" dirty="0" smtClean="0"/>
              <a:t>1</a:t>
            </a:r>
            <a:r>
              <a:rPr lang="en-US" sz="3200" dirty="0" smtClean="0"/>
              <a:t>, </a:t>
            </a:r>
            <a:r>
              <a:rPr lang="en-US" sz="3200" dirty="0" err="1" smtClean="0"/>
              <a:t>Kajol</a:t>
            </a:r>
            <a:r>
              <a:rPr lang="en-US" sz="3200" dirty="0" smtClean="0"/>
              <a:t> Singh, BS</a:t>
            </a:r>
            <a:r>
              <a:rPr lang="en-US" sz="3200" baseline="30000" dirty="0"/>
              <a:t>2</a:t>
            </a:r>
            <a:endParaRPr lang="en-US" sz="3200" dirty="0"/>
          </a:p>
        </p:txBody>
      </p:sp>
      <p:sp>
        <p:nvSpPr>
          <p:cNvPr id="224" name="Text Placeholder 223"/>
          <p:cNvSpPr>
            <a:spLocks noGrp="1"/>
          </p:cNvSpPr>
          <p:nvPr>
            <p:ph type="body" sz="quarter" idx="184"/>
          </p:nvPr>
        </p:nvSpPr>
        <p:spPr>
          <a:xfrm>
            <a:off x="3707870" y="1852195"/>
            <a:ext cx="20107276" cy="634555"/>
          </a:xfrm>
        </p:spPr>
        <p:txBody>
          <a:bodyPr>
            <a:normAutofit fontScale="62500" lnSpcReduction="20000"/>
          </a:bodyPr>
          <a:lstStyle/>
          <a:p>
            <a:r>
              <a:rPr lang="en-US" dirty="0" smtClean="0"/>
              <a:t>1 </a:t>
            </a:r>
            <a:r>
              <a:rPr lang="en-US" dirty="0"/>
              <a:t>Department of Emergency Medicine, University of California, Davis School of </a:t>
            </a:r>
            <a:r>
              <a:rPr lang="en-US" dirty="0" smtClean="0"/>
              <a:t>Medicine</a:t>
            </a:r>
          </a:p>
          <a:p>
            <a:r>
              <a:rPr lang="en-US" dirty="0"/>
              <a:t>2 University of California, Davis School of Medicine</a:t>
            </a:r>
            <a:endParaRPr lang="en-US" dirty="0"/>
          </a:p>
        </p:txBody>
      </p:sp>
      <p:sp>
        <p:nvSpPr>
          <p:cNvPr id="225" name="Text Placeholder 224"/>
          <p:cNvSpPr>
            <a:spLocks noGrp="1"/>
          </p:cNvSpPr>
          <p:nvPr>
            <p:ph type="body" sz="quarter" idx="185"/>
          </p:nvPr>
        </p:nvSpPr>
        <p:spPr>
          <a:xfrm>
            <a:off x="3468886" y="-61632"/>
            <a:ext cx="20300752" cy="1232298"/>
          </a:xfrm>
        </p:spPr>
        <p:txBody>
          <a:bodyPr>
            <a:noAutofit/>
          </a:bodyPr>
          <a:lstStyle/>
          <a:p>
            <a:r>
              <a:rPr lang="en-US" sz="4000" dirty="0"/>
              <a:t>Sex Differences in Evaluation for Acute Pulmonary Embolism </a:t>
            </a:r>
            <a:endParaRPr lang="en-US" sz="4000" dirty="0" smtClean="0"/>
          </a:p>
          <a:p>
            <a:r>
              <a:rPr lang="en-US" sz="4000" dirty="0" smtClean="0"/>
              <a:t>Among </a:t>
            </a:r>
            <a:r>
              <a:rPr lang="en-US" sz="4000" dirty="0"/>
              <a:t>Emergency Department Patients Aged 18-49</a:t>
            </a:r>
            <a:endParaRPr lang="en-US" sz="4000" dirty="0"/>
          </a:p>
        </p:txBody>
      </p:sp>
      <p:pic>
        <p:nvPicPr>
          <p:cNvPr id="10" name="Picture Placeholder 9"/>
          <p:cNvPicPr>
            <a:picLocks noGrp="1" noChangeAspect="1"/>
          </p:cNvPicPr>
          <p:nvPr>
            <p:ph type="pic" sz="quarter" idx="15"/>
          </p:nvPr>
        </p:nvPicPr>
        <p:blipFill>
          <a:blip r:embed="rId4">
            <a:extLst>
              <a:ext uri="{28A0092B-C50C-407E-A947-70E740481C1C}">
                <a14:useLocalDpi xmlns:a14="http://schemas.microsoft.com/office/drawing/2010/main" val="0"/>
              </a:ext>
            </a:extLst>
          </a:blip>
          <a:stretch>
            <a:fillRect/>
          </a:stretch>
        </p:blipFill>
        <p:spPr>
          <a:xfrm>
            <a:off x="1652587" y="232386"/>
            <a:ext cx="2009775" cy="2009775"/>
          </a:xfrm>
        </p:spPr>
      </p:pic>
      <p:graphicFrame>
        <p:nvGraphicFramePr>
          <p:cNvPr id="18" name="Picture Placeholder 17"/>
          <p:cNvGraphicFramePr>
            <a:graphicFrameLocks noGrp="1"/>
          </p:cNvGraphicFramePr>
          <p:nvPr>
            <p:ph type="pic" sz="quarter" idx="18"/>
            <p:extLst>
              <p:ext uri="{D42A27DB-BD31-4B8C-83A1-F6EECF244321}">
                <p14:modId xmlns:p14="http://schemas.microsoft.com/office/powerpoint/2010/main" val="1852244051"/>
              </p:ext>
            </p:extLst>
          </p:nvPr>
        </p:nvGraphicFramePr>
        <p:xfrm>
          <a:off x="14345971" y="6831368"/>
          <a:ext cx="5448301" cy="4360646"/>
        </p:xfrm>
        <a:graphic>
          <a:graphicData uri="http://schemas.openxmlformats.org/drawingml/2006/table">
            <a:tbl>
              <a:tblPr firstRow="1" firstCol="1" bandRow="1"/>
              <a:tblGrid>
                <a:gridCol w="1092009"/>
                <a:gridCol w="999834"/>
                <a:gridCol w="481423"/>
                <a:gridCol w="762645"/>
                <a:gridCol w="399815"/>
                <a:gridCol w="762645"/>
                <a:gridCol w="335234"/>
                <a:gridCol w="614696"/>
              </a:tblGrid>
              <a:tr h="0">
                <a:tc>
                  <a:txBody>
                    <a:bodyPr/>
                    <a:lstStyle/>
                    <a:p>
                      <a:endParaRPr lang="en-US" sz="1400">
                        <a:effectLst/>
                        <a:latin typeface="Calibri"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7">
                  <a:txBody>
                    <a:bodyPr/>
                    <a:lstStyle/>
                    <a:p>
                      <a:pPr marL="0" marR="0" algn="ctr">
                        <a:spcBef>
                          <a:spcPts val="0"/>
                        </a:spcBef>
                        <a:spcAft>
                          <a:spcPts val="0"/>
                        </a:spcAft>
                      </a:pPr>
                      <a:r>
                        <a:rPr lang="en-US" sz="1400" dirty="0">
                          <a:solidFill>
                            <a:srgbClr val="000000"/>
                          </a:solidFill>
                          <a:effectLst/>
                          <a:latin typeface="Calibri" charset="0"/>
                          <a:ea typeface="Times New Roman" charset="0"/>
                          <a:cs typeface="Times New Roman" charset="0"/>
                        </a:rPr>
                        <a:t>Male</a:t>
                      </a:r>
                      <a:endParaRPr lang="en-US" sz="1400" dirty="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8618">
                <a:tc>
                  <a:txBody>
                    <a:bodyPr/>
                    <a:lstStyle/>
                    <a:p>
                      <a:endParaRPr lang="en-US" sz="1400">
                        <a:effectLst/>
                        <a:latin typeface="Calibri"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Patients</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gridSpan="2">
                  <a:txBody>
                    <a:bodyPr/>
                    <a:lstStyle/>
                    <a:p>
                      <a:pPr marL="0" marR="0" algn="ctr">
                        <a:spcBef>
                          <a:spcPts val="0"/>
                        </a:spcBef>
                        <a:spcAft>
                          <a:spcPts val="0"/>
                        </a:spcAft>
                      </a:pPr>
                      <a:r>
                        <a:rPr lang="en-US" sz="1400">
                          <a:solidFill>
                            <a:srgbClr val="000000"/>
                          </a:solidFill>
                          <a:effectLst/>
                          <a:latin typeface="Calibri" charset="0"/>
                          <a:ea typeface="Times New Roman" charset="0"/>
                          <a:cs typeface="Times New Roman" charset="0"/>
                        </a:rPr>
                        <a:t>Dimer</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1400">
                          <a:solidFill>
                            <a:srgbClr val="000000"/>
                          </a:solidFill>
                          <a:effectLst/>
                          <a:latin typeface="Calibri" charset="0"/>
                          <a:ea typeface="Times New Roman" charset="0"/>
                          <a:cs typeface="Times New Roman" charset="0"/>
                        </a:rPr>
                        <a:t> Imaging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1400">
                          <a:solidFill>
                            <a:srgbClr val="000000"/>
                          </a:solidFill>
                          <a:effectLst/>
                          <a:latin typeface="Calibri" charset="0"/>
                          <a:ea typeface="Times New Roman" charset="0"/>
                          <a:cs typeface="Times New Roman" charset="0"/>
                        </a:rPr>
                        <a:t>Dx_PE</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US"/>
                    </a:p>
                  </a:txBody>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Age 18-35</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N</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N</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BFBFB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N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N</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Chest pain</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531</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45</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8.5%</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24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4.5%</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0.9%</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Dyspnea</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224</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15</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6.7%</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12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dirty="0">
                          <a:solidFill>
                            <a:srgbClr val="000000"/>
                          </a:solidFill>
                          <a:effectLst/>
                          <a:latin typeface="Calibri" charset="0"/>
                          <a:ea typeface="Times New Roman" charset="0"/>
                          <a:cs typeface="Times New Roman" charset="0"/>
                        </a:rPr>
                        <a:t>5.4%</a:t>
                      </a:r>
                      <a:endParaRPr lang="en-US" sz="1400" dirty="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1.8%</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Syncope</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118</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3.4%</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2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1.7%</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0.0%</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Hemoptysis</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20</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15.0%</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3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15.0%</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0.0%</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Multiple of above</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39</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5.1%</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2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5.1%</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0.0%</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Other</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375</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15</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4.0%</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11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2.9%</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6</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1.6%</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Total</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1307</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84</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6.4%</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54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4.1%</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15</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1.1%</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Age 36-49</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BFBFBF"/>
                    </a:solidFill>
                  </a:tcPr>
                </a:tc>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 </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BFBFB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Chest pain</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659</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57</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8.6%</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23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3.5%</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6</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0.9%</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Dyspnea</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266</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17</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6.4%</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29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10.9%</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1.9%</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Syncope</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120</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2.5%</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0.0%</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0.8%</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Hemoptysis</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11</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9.1%</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0.0%</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0.0%</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Multiple of above</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63</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8</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12.7%</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3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4.8%</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1.6%</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8618">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Other</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382</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23</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6.0%</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21 </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5.5%</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17</a:t>
                      </a:r>
                      <a:endParaRPr lang="en-US" sz="1400">
                        <a:effectLst/>
                        <a:latin typeface="Calibri" charset="0"/>
                        <a:ea typeface="Calibri" charset="0"/>
                        <a:cs typeface="Times New Roman" charset="0"/>
                      </a:endParaRPr>
                    </a:p>
                  </a:txBody>
                  <a:tcPr marL="25053" marR="25053" marT="0" marB="0" anchor="b">
                    <a:lnL>
                      <a:noFill/>
                    </a:lnL>
                    <a:lnR>
                      <a:noFill/>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4.5%</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33194">
                <a:tc>
                  <a:txBody>
                    <a:bodyPr/>
                    <a:lstStyle/>
                    <a:p>
                      <a:pPr marL="0" marR="0">
                        <a:spcBef>
                          <a:spcPts val="0"/>
                        </a:spcBef>
                        <a:spcAft>
                          <a:spcPts val="0"/>
                        </a:spcAft>
                      </a:pPr>
                      <a:r>
                        <a:rPr lang="en-US" sz="1400">
                          <a:solidFill>
                            <a:srgbClr val="000000"/>
                          </a:solidFill>
                          <a:effectLst/>
                          <a:latin typeface="Calibri" charset="0"/>
                          <a:ea typeface="Times New Roman" charset="0"/>
                          <a:cs typeface="Times New Roman" charset="0"/>
                        </a:rPr>
                        <a:t>Total </a:t>
                      </a:r>
                      <a:endParaRPr lang="en-US" sz="140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1501</a:t>
                      </a:r>
                      <a:endParaRPr lang="en-US" sz="1400">
                        <a:effectLst/>
                        <a:latin typeface="Calibri" charset="0"/>
                        <a:ea typeface="Calibri" charset="0"/>
                        <a:cs typeface="Times New Roman" charset="0"/>
                      </a:endParaRPr>
                    </a:p>
                  </a:txBody>
                  <a:tcPr marL="25053" marR="25053"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dirty="0">
                          <a:solidFill>
                            <a:srgbClr val="000000"/>
                          </a:solidFill>
                          <a:effectLst/>
                          <a:latin typeface="Calibri" charset="0"/>
                          <a:ea typeface="Times New Roman" charset="0"/>
                          <a:cs typeface="Times New Roman" charset="0"/>
                        </a:rPr>
                        <a:t>109</a:t>
                      </a:r>
                      <a:endParaRPr lang="en-US" sz="1400" dirty="0">
                        <a:effectLst/>
                        <a:latin typeface="Calibri" charset="0"/>
                        <a:ea typeface="Calibri" charset="0"/>
                        <a:cs typeface="Times New Roman" charset="0"/>
                      </a:endParaRPr>
                    </a:p>
                  </a:txBody>
                  <a:tcPr marL="25053" marR="25053"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dirty="0">
                          <a:solidFill>
                            <a:srgbClr val="000000"/>
                          </a:solidFill>
                          <a:effectLst/>
                          <a:latin typeface="Calibri" charset="0"/>
                          <a:ea typeface="Times New Roman" charset="0"/>
                          <a:cs typeface="Times New Roman" charset="0"/>
                        </a:rPr>
                        <a:t>7.3%</a:t>
                      </a:r>
                      <a:endParaRPr lang="en-US" sz="1400" dirty="0">
                        <a:effectLst/>
                        <a:latin typeface="Calibri" charset="0"/>
                        <a:ea typeface="Calibri" charset="0"/>
                        <a:cs typeface="Times New Roman" charset="0"/>
                      </a:endParaRPr>
                    </a:p>
                  </a:txBody>
                  <a:tcPr marL="25053" marR="25053"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 76 </a:t>
                      </a:r>
                      <a:endParaRPr lang="en-US" sz="1400">
                        <a:effectLst/>
                        <a:latin typeface="Calibri" charset="0"/>
                        <a:ea typeface="Calibri" charset="0"/>
                        <a:cs typeface="Times New Roman" charset="0"/>
                      </a:endParaRPr>
                    </a:p>
                  </a:txBody>
                  <a:tcPr marL="25053" marR="25053"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a:solidFill>
                            <a:srgbClr val="000000"/>
                          </a:solidFill>
                          <a:effectLst/>
                          <a:latin typeface="Calibri" charset="0"/>
                          <a:ea typeface="Times New Roman" charset="0"/>
                          <a:cs typeface="Times New Roman" charset="0"/>
                        </a:rPr>
                        <a:t>5.1%</a:t>
                      </a:r>
                      <a:endParaRPr lang="en-US" sz="1400">
                        <a:effectLst/>
                        <a:latin typeface="Calibri" charset="0"/>
                        <a:ea typeface="Calibri" charset="0"/>
                        <a:cs typeface="Times New Roman" charset="0"/>
                      </a:endParaRPr>
                    </a:p>
                  </a:txBody>
                  <a:tcPr marL="25053" marR="25053"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dirty="0">
                          <a:solidFill>
                            <a:srgbClr val="000000"/>
                          </a:solidFill>
                          <a:effectLst/>
                          <a:latin typeface="Calibri" charset="0"/>
                          <a:ea typeface="Times New Roman" charset="0"/>
                          <a:cs typeface="Times New Roman" charset="0"/>
                        </a:rPr>
                        <a:t>30</a:t>
                      </a:r>
                      <a:endParaRPr lang="en-US" sz="1400" dirty="0">
                        <a:effectLst/>
                        <a:latin typeface="Calibri" charset="0"/>
                        <a:ea typeface="Calibri" charset="0"/>
                        <a:cs typeface="Times New Roman" charset="0"/>
                      </a:endParaRPr>
                    </a:p>
                  </a:txBody>
                  <a:tcPr marL="25053" marR="25053"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400" dirty="0">
                          <a:solidFill>
                            <a:srgbClr val="000000"/>
                          </a:solidFill>
                          <a:effectLst/>
                          <a:latin typeface="Calibri" charset="0"/>
                          <a:ea typeface="Times New Roman" charset="0"/>
                          <a:cs typeface="Times New Roman" charset="0"/>
                        </a:rPr>
                        <a:t>2.0%</a:t>
                      </a:r>
                      <a:endParaRPr lang="en-US" sz="1400" dirty="0">
                        <a:effectLst/>
                        <a:latin typeface="Calibri" charset="0"/>
                        <a:ea typeface="Calibri" charset="0"/>
                        <a:cs typeface="Times New Roman" charset="0"/>
                      </a:endParaRPr>
                    </a:p>
                  </a:txBody>
                  <a:tcPr marL="25053" marR="25053"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82" name="Text Placeholder 197"/>
          <p:cNvSpPr>
            <a:spLocks noGrp="1"/>
          </p:cNvSpPr>
          <p:nvPr>
            <p:ph type="body" sz="quarter" idx="125"/>
          </p:nvPr>
        </p:nvSpPr>
        <p:spPr>
          <a:xfrm>
            <a:off x="20569862" y="13430944"/>
            <a:ext cx="6285508" cy="996303"/>
          </a:xfrm>
        </p:spPr>
        <p:txBody>
          <a:bodyPr/>
          <a:lstStyle/>
          <a:p>
            <a:r>
              <a:rPr lang="en-US" dirty="0" err="1" smtClean="0"/>
              <a:t>Kajol</a:t>
            </a:r>
            <a:r>
              <a:rPr lang="en-US" dirty="0" smtClean="0"/>
              <a:t> (Kay) Singh </a:t>
            </a:r>
            <a:r>
              <a:rPr lang="mr-IN" dirty="0" smtClean="0"/>
              <a:t>–</a:t>
            </a:r>
            <a:r>
              <a:rPr lang="en-US" dirty="0" smtClean="0"/>
              <a:t> </a:t>
            </a:r>
            <a:r>
              <a:rPr lang="en-US" dirty="0" smtClean="0">
                <a:hlinkClick r:id="rId5"/>
              </a:rPr>
              <a:t>kaysingh@ucdavis.edu</a:t>
            </a:r>
            <a:endParaRPr lang="en-US" dirty="0" smtClean="0"/>
          </a:p>
          <a:p>
            <a:endParaRPr lang="en-US" dirty="0"/>
          </a:p>
          <a:p>
            <a:r>
              <a:rPr lang="en-US" dirty="0" smtClean="0"/>
              <a:t>Dr. Angela </a:t>
            </a:r>
            <a:r>
              <a:rPr lang="en-US" dirty="0" err="1" smtClean="0"/>
              <a:t>Jarman</a:t>
            </a:r>
            <a:r>
              <a:rPr lang="en-US" dirty="0" smtClean="0"/>
              <a:t> </a:t>
            </a:r>
            <a:r>
              <a:rPr lang="mr-IN" dirty="0" smtClean="0"/>
              <a:t>–</a:t>
            </a:r>
            <a:r>
              <a:rPr lang="en-US" dirty="0" smtClean="0"/>
              <a:t> </a:t>
            </a:r>
            <a:r>
              <a:rPr lang="en-US" dirty="0" smtClean="0">
                <a:hlinkClick r:id="rId6"/>
              </a:rPr>
              <a:t>afjarman@ucdavis.edu</a:t>
            </a:r>
            <a:r>
              <a:rPr lang="en-US" dirty="0" smtClean="0"/>
              <a:t> </a:t>
            </a:r>
            <a:endParaRPr lang="en-US" dirty="0"/>
          </a:p>
        </p:txBody>
      </p:sp>
      <p:pic>
        <p:nvPicPr>
          <p:cNvPr id="31" name="Picture Placeholder 30"/>
          <p:cNvPicPr>
            <a:picLocks noGrp="1" noChangeAspect="1"/>
          </p:cNvPicPr>
          <p:nvPr>
            <p:ph type="pic" sz="quarter" idx="132"/>
          </p:nvPr>
        </p:nvPicPr>
        <p:blipFill>
          <a:blip r:embed="rId7">
            <a:extLst>
              <a:ext uri="{28A0092B-C50C-407E-A947-70E740481C1C}">
                <a14:useLocalDpi xmlns:a14="http://schemas.microsoft.com/office/drawing/2010/main" val="0"/>
              </a:ext>
            </a:extLst>
          </a:blip>
          <a:srcRect t="19991" b="19991"/>
          <a:stretch>
            <a:fillRect/>
          </a:stretch>
        </p:blipFill>
        <p:spPr>
          <a:xfrm>
            <a:off x="1833316" y="6831368"/>
            <a:ext cx="3766836" cy="2417015"/>
          </a:xfrm>
        </p:spPr>
      </p:pic>
      <p:sp>
        <p:nvSpPr>
          <p:cNvPr id="89" name="Text Placeholder 196"/>
          <p:cNvSpPr>
            <a:spLocks noGrp="1"/>
          </p:cNvSpPr>
          <p:nvPr>
            <p:ph type="body" sz="quarter" idx="124"/>
          </p:nvPr>
        </p:nvSpPr>
        <p:spPr>
          <a:xfrm>
            <a:off x="1652587" y="9144629"/>
            <a:ext cx="6285508" cy="417683"/>
          </a:xfrm>
        </p:spPr>
        <p:txBody>
          <a:bodyPr/>
          <a:lstStyle/>
          <a:p>
            <a:r>
              <a:rPr lang="en-US" sz="1000" dirty="0" err="1" smtClean="0"/>
              <a:t>radiopaedia.org</a:t>
            </a:r>
            <a:endParaRPr lang="en-US" sz="1000" dirty="0"/>
          </a:p>
        </p:txBody>
      </p:sp>
    </p:spTree>
    <p:extLst>
      <p:ext uri="{BB962C8B-B14F-4D97-AF65-F5344CB8AC3E}">
        <p14:creationId xmlns:p14="http://schemas.microsoft.com/office/powerpoint/2010/main" val="3417310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509</TotalTime>
  <Words>1738</Words>
  <Application>Microsoft Macintosh PowerPoint</Application>
  <PresentationFormat>Custom</PresentationFormat>
  <Paragraphs>838</Paragraphs>
  <Slides>1</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Calibri</vt:lpstr>
      <vt:lpstr>Mangal</vt:lpstr>
      <vt:lpstr>Times New Roman</vt:lpstr>
      <vt:lpstr>Trebuchet MS</vt:lpstr>
      <vt:lpstr>Arial</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Microsoft Office User</cp:lastModifiedBy>
  <cp:revision>26</cp:revision>
  <dcterms:created xsi:type="dcterms:W3CDTF">2012-02-06T18:46:22Z</dcterms:created>
  <dcterms:modified xsi:type="dcterms:W3CDTF">2020-02-15T02:12:42Z</dcterms:modified>
</cp:coreProperties>
</file>