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sldIdLst>
    <p:sldId id="256" r:id="rId2"/>
  </p:sldIdLst>
  <p:sldSz cx="27432000" cy="16459200"/>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userDrawn="1">
          <p15:clr>
            <a:srgbClr val="A4A3A4"/>
          </p15:clr>
        </p15:guide>
        <p15:guide id="2" pos="86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94676" autoAdjust="0"/>
  </p:normalViewPr>
  <p:slideViewPr>
    <p:cSldViewPr>
      <p:cViewPr>
        <p:scale>
          <a:sx n="66" d="100"/>
          <a:sy n="66" d="100"/>
        </p:scale>
        <p:origin x="-514" y="-1090"/>
      </p:cViewPr>
      <p:guideLst>
        <p:guide orient="horz" pos="5184"/>
        <p:guide pos="86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2693671"/>
            <a:ext cx="20574000" cy="5730240"/>
          </a:xfrm>
        </p:spPr>
        <p:txBody>
          <a:bodyPr anchor="b"/>
          <a:lstStyle>
            <a:lvl1pPr algn="ctr">
              <a:defRPr sz="13500"/>
            </a:lvl1pPr>
          </a:lstStyle>
          <a:p>
            <a:r>
              <a:rPr lang="en-US"/>
              <a:t>Click to edit Master title style</a:t>
            </a:r>
            <a:endParaRPr lang="en-US" dirty="0"/>
          </a:p>
        </p:txBody>
      </p:sp>
      <p:sp>
        <p:nvSpPr>
          <p:cNvPr id="3" name="Subtitle 2"/>
          <p:cNvSpPr>
            <a:spLocks noGrp="1"/>
          </p:cNvSpPr>
          <p:nvPr>
            <p:ph type="subTitle" idx="1"/>
          </p:nvPr>
        </p:nvSpPr>
        <p:spPr>
          <a:xfrm>
            <a:off x="3429000" y="8644891"/>
            <a:ext cx="20574000" cy="3973829"/>
          </a:xfrm>
        </p:spPr>
        <p:txBody>
          <a:bodyPr/>
          <a:lstStyle>
            <a:lvl1pPr marL="0" indent="0" algn="ctr">
              <a:buNone/>
              <a:defRPr sz="5400"/>
            </a:lvl1pPr>
            <a:lvl2pPr marL="1028700" indent="0" algn="ctr">
              <a:buNone/>
              <a:defRPr sz="4500"/>
            </a:lvl2pPr>
            <a:lvl3pPr marL="2057400" indent="0" algn="ctr">
              <a:buNone/>
              <a:defRPr sz="4050"/>
            </a:lvl3pPr>
            <a:lvl4pPr marL="3086100" indent="0" algn="ctr">
              <a:buNone/>
              <a:defRPr sz="3600"/>
            </a:lvl4pPr>
            <a:lvl5pPr marL="4114800" indent="0" algn="ctr">
              <a:buNone/>
              <a:defRPr sz="3600"/>
            </a:lvl5pPr>
            <a:lvl6pPr marL="5143500" indent="0" algn="ctr">
              <a:buNone/>
              <a:defRPr sz="3600"/>
            </a:lvl6pPr>
            <a:lvl7pPr marL="6172200" indent="0" algn="ctr">
              <a:buNone/>
              <a:defRPr sz="3600"/>
            </a:lvl7pPr>
            <a:lvl8pPr marL="7200900" indent="0" algn="ctr">
              <a:buNone/>
              <a:defRPr sz="3600"/>
            </a:lvl8pPr>
            <a:lvl9pPr marL="8229600" indent="0" algn="ctr">
              <a:buNone/>
              <a:defRPr sz="3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787336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017975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631025" y="876300"/>
            <a:ext cx="5915025" cy="139484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885950" y="876300"/>
            <a:ext cx="17402175" cy="139484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110839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26933238" y="0"/>
            <a:ext cx="498765" cy="16459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4287" tIns="17145" rIns="34287" bIns="17145" rtlCol="0" anchor="ctr"/>
          <a:lstStyle/>
          <a:p>
            <a:pPr algn="ctr"/>
            <a:endParaRPr lang="en-US" sz="351" dirty="0"/>
          </a:p>
        </p:txBody>
      </p:sp>
      <p:sp>
        <p:nvSpPr>
          <p:cNvPr id="16" name="Rectangle 15"/>
          <p:cNvSpPr/>
          <p:nvPr userDrawn="1"/>
        </p:nvSpPr>
        <p:spPr>
          <a:xfrm>
            <a:off x="3" y="0"/>
            <a:ext cx="498765" cy="16459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4287" tIns="17145" rIns="34287" bIns="17145" rtlCol="0" anchor="ctr"/>
          <a:lstStyle/>
          <a:p>
            <a:pPr algn="ctr"/>
            <a:endParaRPr lang="en-US" sz="351" dirty="0"/>
          </a:p>
        </p:txBody>
      </p:sp>
      <p:sp>
        <p:nvSpPr>
          <p:cNvPr id="17" name="Rectangle 16"/>
          <p:cNvSpPr/>
          <p:nvPr userDrawn="1"/>
        </p:nvSpPr>
        <p:spPr>
          <a:xfrm>
            <a:off x="0" y="0"/>
            <a:ext cx="27432000" cy="2057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4287" tIns="17145" rIns="34287" bIns="17145" rtlCol="0" anchor="ctr"/>
          <a:lstStyle/>
          <a:p>
            <a:pPr algn="ctr"/>
            <a:endParaRPr lang="en-US" sz="351" dirty="0"/>
          </a:p>
        </p:txBody>
      </p:sp>
      <p:sp>
        <p:nvSpPr>
          <p:cNvPr id="18" name="Rectangle 17"/>
          <p:cNvSpPr/>
          <p:nvPr userDrawn="1"/>
        </p:nvSpPr>
        <p:spPr>
          <a:xfrm>
            <a:off x="0" y="14401800"/>
            <a:ext cx="27432000" cy="20574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4287" tIns="17145" rIns="34287" bIns="17145" rtlCol="0" anchor="ctr"/>
          <a:lstStyle/>
          <a:p>
            <a:pPr algn="ctr"/>
            <a:endParaRPr lang="en-US" sz="351" dirty="0"/>
          </a:p>
        </p:txBody>
      </p:sp>
      <p:sp>
        <p:nvSpPr>
          <p:cNvPr id="19" name="Instructions"/>
          <p:cNvSpPr/>
          <p:nvPr userDrawn="1"/>
        </p:nvSpPr>
        <p:spPr>
          <a:xfrm>
            <a:off x="-8572500" y="0"/>
            <a:ext cx="8001000" cy="16459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5719" tIns="85719" rIns="85719" bIns="85719"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900"/>
              </a:spcAft>
            </a:pPr>
            <a:r>
              <a:rPr lang="en-US" sz="3600" dirty="0">
                <a:solidFill>
                  <a:srgbClr val="7F7F7F"/>
                </a:solidFill>
                <a:latin typeface="Calibri" pitchFamily="34" charset="0"/>
                <a:cs typeface="Calibri" panose="020F0502020204030204" pitchFamily="34" charset="0"/>
              </a:rPr>
              <a:t>Poster Print Size:</a:t>
            </a:r>
            <a:endParaRPr sz="3600" dirty="0">
              <a:solidFill>
                <a:srgbClr val="7F7F7F"/>
              </a:solidFill>
              <a:latin typeface="Calibri" pitchFamily="34" charset="0"/>
              <a:cs typeface="Calibri" panose="020F0502020204030204" pitchFamily="34" charset="0"/>
            </a:endParaRPr>
          </a:p>
          <a:p>
            <a:pPr lvl="0">
              <a:spcBef>
                <a:spcPts val="0"/>
              </a:spcBef>
              <a:spcAft>
                <a:spcPts val="900"/>
              </a:spcAft>
            </a:pPr>
            <a:r>
              <a:rPr lang="en-US" sz="2454" dirty="0">
                <a:solidFill>
                  <a:srgbClr val="7F7F7F"/>
                </a:solidFill>
                <a:latin typeface="Calibri" pitchFamily="34" charset="0"/>
                <a:cs typeface="Calibri" panose="020F0502020204030204" pitchFamily="34" charset="0"/>
              </a:rPr>
              <a:t>This poster template is 44” high by 44” wide. It can be used to print any poster with a 1:1 aspect ratio.</a:t>
            </a:r>
          </a:p>
          <a:p>
            <a:pPr lvl="0">
              <a:spcBef>
                <a:spcPts val="0"/>
              </a:spcBef>
              <a:spcAft>
                <a:spcPts val="900"/>
              </a:spcAft>
            </a:pPr>
            <a:r>
              <a:rPr lang="en-US" sz="3600" dirty="0">
                <a:solidFill>
                  <a:srgbClr val="7F7F7F"/>
                </a:solidFill>
                <a:latin typeface="Calibri" pitchFamily="34" charset="0"/>
                <a:cs typeface="Calibri" panose="020F0502020204030204" pitchFamily="34" charset="0"/>
              </a:rPr>
              <a:t>Placeholders</a:t>
            </a:r>
            <a:r>
              <a:rPr sz="3600" dirty="0">
                <a:solidFill>
                  <a:srgbClr val="7F7F7F"/>
                </a:solidFill>
                <a:latin typeface="Calibri" pitchFamily="34" charset="0"/>
                <a:cs typeface="Calibri" panose="020F0502020204030204" pitchFamily="34" charset="0"/>
              </a:rPr>
              <a:t>:</a:t>
            </a:r>
          </a:p>
          <a:p>
            <a:pPr lvl="0">
              <a:spcBef>
                <a:spcPts val="0"/>
              </a:spcBef>
              <a:spcAft>
                <a:spcPts val="900"/>
              </a:spcAft>
            </a:pPr>
            <a:r>
              <a:rPr sz="2454" dirty="0">
                <a:solidFill>
                  <a:srgbClr val="7F7F7F"/>
                </a:solidFill>
                <a:latin typeface="Calibri" pitchFamily="34" charset="0"/>
                <a:cs typeface="Calibri" panose="020F0502020204030204" pitchFamily="34" charset="0"/>
              </a:rPr>
              <a:t>The </a:t>
            </a:r>
            <a:r>
              <a:rPr lang="en-US" sz="2454" dirty="0">
                <a:solidFill>
                  <a:srgbClr val="7F7F7F"/>
                </a:solidFill>
                <a:latin typeface="Calibri" pitchFamily="34" charset="0"/>
                <a:cs typeface="Calibri" panose="020F0502020204030204" pitchFamily="34" charset="0"/>
              </a:rPr>
              <a:t>various elements included</a:t>
            </a:r>
            <a:r>
              <a:rPr sz="2454" dirty="0">
                <a:solidFill>
                  <a:srgbClr val="7F7F7F"/>
                </a:solidFill>
                <a:latin typeface="Calibri" pitchFamily="34" charset="0"/>
                <a:cs typeface="Calibri" panose="020F0502020204030204" pitchFamily="34" charset="0"/>
              </a:rPr>
              <a:t> in this </a:t>
            </a:r>
            <a:r>
              <a:rPr lang="en-US" sz="2454" dirty="0">
                <a:solidFill>
                  <a:srgbClr val="7F7F7F"/>
                </a:solidFill>
                <a:latin typeface="Calibri" pitchFamily="34" charset="0"/>
                <a:cs typeface="Calibri" panose="020F0502020204030204" pitchFamily="34" charset="0"/>
              </a:rPr>
              <a:t>poster are ones</a:t>
            </a:r>
            <a:r>
              <a:rPr lang="en-US" sz="2454" baseline="0" dirty="0">
                <a:solidFill>
                  <a:srgbClr val="7F7F7F"/>
                </a:solidFill>
                <a:latin typeface="Calibri" pitchFamily="34" charset="0"/>
                <a:cs typeface="Calibri" panose="020F0502020204030204" pitchFamily="34" charset="0"/>
              </a:rPr>
              <a:t> we often see in medical, research, and scientific posters.</a:t>
            </a:r>
            <a:r>
              <a:rPr sz="2454" dirty="0">
                <a:solidFill>
                  <a:srgbClr val="7F7F7F"/>
                </a:solidFill>
                <a:latin typeface="Calibri" pitchFamily="34" charset="0"/>
                <a:cs typeface="Calibri" panose="020F0502020204030204" pitchFamily="34" charset="0"/>
              </a:rPr>
              <a:t> </a:t>
            </a:r>
            <a:r>
              <a:rPr lang="en-US" sz="2454" dirty="0">
                <a:solidFill>
                  <a:srgbClr val="7F7F7F"/>
                </a:solidFill>
                <a:latin typeface="Calibri" pitchFamily="34" charset="0"/>
                <a:cs typeface="Calibri" panose="020F0502020204030204" pitchFamily="34" charset="0"/>
              </a:rPr>
              <a:t>Feel</a:t>
            </a:r>
            <a:r>
              <a:rPr lang="en-US" sz="2454"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900"/>
              </a:spcAft>
            </a:pPr>
            <a:r>
              <a:rPr lang="en-US" sz="3600" dirty="0">
                <a:solidFill>
                  <a:srgbClr val="7F7F7F"/>
                </a:solidFill>
                <a:latin typeface="Calibri" pitchFamily="34" charset="0"/>
                <a:cs typeface="Calibri" panose="020F0502020204030204" pitchFamily="34" charset="0"/>
              </a:rPr>
              <a:t>Image</a:t>
            </a:r>
            <a:r>
              <a:rPr lang="en-US" sz="3600" baseline="0" dirty="0">
                <a:solidFill>
                  <a:srgbClr val="7F7F7F"/>
                </a:solidFill>
                <a:latin typeface="Calibri" pitchFamily="34" charset="0"/>
                <a:cs typeface="Calibri" panose="020F0502020204030204" pitchFamily="34" charset="0"/>
              </a:rPr>
              <a:t> Quality</a:t>
            </a:r>
            <a:r>
              <a:rPr lang="en-US" sz="3600" dirty="0">
                <a:solidFill>
                  <a:srgbClr val="7F7F7F"/>
                </a:solidFill>
                <a:latin typeface="Calibri" pitchFamily="34" charset="0"/>
                <a:cs typeface="Calibri" panose="020F0502020204030204" pitchFamily="34" charset="0"/>
              </a:rPr>
              <a:t>:</a:t>
            </a:r>
          </a:p>
          <a:p>
            <a:pPr lvl="0">
              <a:spcBef>
                <a:spcPts val="0"/>
              </a:spcBef>
              <a:spcAft>
                <a:spcPts val="900"/>
              </a:spcAft>
            </a:pPr>
            <a:r>
              <a:rPr lang="en-US" sz="2454" dirty="0">
                <a:solidFill>
                  <a:srgbClr val="7F7F7F"/>
                </a:solidFill>
                <a:latin typeface="Calibri" pitchFamily="34" charset="0"/>
                <a:cs typeface="Calibri" panose="020F0502020204030204" pitchFamily="34" charset="0"/>
              </a:rPr>
              <a:t>You can place digital photos or logo art in your poster file by selecting the </a:t>
            </a:r>
            <a:r>
              <a:rPr lang="en-US" sz="2454" b="1" dirty="0">
                <a:solidFill>
                  <a:srgbClr val="7F7F7F"/>
                </a:solidFill>
                <a:latin typeface="Calibri" pitchFamily="34" charset="0"/>
                <a:cs typeface="Calibri" panose="020F0502020204030204" pitchFamily="34" charset="0"/>
              </a:rPr>
              <a:t>Insert, Picture</a:t>
            </a:r>
            <a:r>
              <a:rPr lang="en-US" sz="2454"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2454" b="1" dirty="0">
                <a:solidFill>
                  <a:srgbClr val="7F7F7F"/>
                </a:solidFill>
                <a:latin typeface="Calibri" pitchFamily="34" charset="0"/>
                <a:cs typeface="Calibri" panose="020F0502020204030204" pitchFamily="34" charset="0"/>
              </a:rPr>
              <a:t>150-200 pixels per inch in their final printed size</a:t>
            </a:r>
            <a:r>
              <a:rPr lang="en-US" sz="2454" dirty="0">
                <a:solidFill>
                  <a:srgbClr val="7F7F7F"/>
                </a:solidFill>
                <a:latin typeface="Calibri" pitchFamily="34" charset="0"/>
                <a:cs typeface="Calibri" panose="020F0502020204030204" pitchFamily="34" charset="0"/>
              </a:rPr>
              <a:t>. For instance, a 1600 x 1200 pixel</a:t>
            </a:r>
            <a:r>
              <a:rPr lang="en-US" sz="2454" baseline="0" dirty="0">
                <a:solidFill>
                  <a:srgbClr val="7F7F7F"/>
                </a:solidFill>
                <a:latin typeface="Calibri" pitchFamily="34" charset="0"/>
                <a:cs typeface="Calibri" panose="020F0502020204030204" pitchFamily="34" charset="0"/>
              </a:rPr>
              <a:t> photo will usually look fine up to </a:t>
            </a:r>
            <a:r>
              <a:rPr lang="en-US" sz="2454" dirty="0">
                <a:solidFill>
                  <a:srgbClr val="7F7F7F"/>
                </a:solidFill>
                <a:latin typeface="Calibri" pitchFamily="34" charset="0"/>
                <a:cs typeface="Calibri" panose="020F0502020204030204" pitchFamily="34" charset="0"/>
              </a:rPr>
              <a:t>8“-10” wide on your printed poster.</a:t>
            </a:r>
          </a:p>
          <a:p>
            <a:pPr lvl="0">
              <a:spcBef>
                <a:spcPts val="0"/>
              </a:spcBef>
              <a:spcAft>
                <a:spcPts val="900"/>
              </a:spcAft>
            </a:pPr>
            <a:r>
              <a:rPr lang="en-US" sz="2454"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900"/>
              </a:spcAft>
            </a:pPr>
            <a:r>
              <a:rPr lang="en-US" sz="2454"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900"/>
              </a:spcAft>
            </a:pPr>
            <a:br>
              <a:rPr lang="en-US" sz="1800" dirty="0">
                <a:solidFill>
                  <a:srgbClr val="7F7F7F"/>
                </a:solidFill>
                <a:latin typeface="Calibri" pitchFamily="34" charset="0"/>
                <a:cs typeface="Calibri" panose="020F0502020204030204" pitchFamily="34" charset="0"/>
              </a:rPr>
            </a:br>
            <a:r>
              <a:rPr lang="en-US" sz="1800" dirty="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28003500" y="0"/>
            <a:ext cx="8001000" cy="16459200"/>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900"/>
                </a:spcAft>
              </a:pPr>
              <a:r>
                <a:rPr lang="en-US" sz="3600" dirty="0">
                  <a:solidFill>
                    <a:schemeClr val="bg1">
                      <a:lumMod val="50000"/>
                    </a:schemeClr>
                  </a:solidFill>
                  <a:latin typeface="Calibri" pitchFamily="34" charset="0"/>
                  <a:cs typeface="Calibri" panose="020F0502020204030204" pitchFamily="34" charset="0"/>
                </a:rPr>
                <a:t>Change</a:t>
              </a:r>
              <a:r>
                <a:rPr lang="en-US" sz="3600" baseline="0" dirty="0">
                  <a:solidFill>
                    <a:schemeClr val="bg1">
                      <a:lumMod val="50000"/>
                    </a:schemeClr>
                  </a:solidFill>
                  <a:latin typeface="Calibri" pitchFamily="34" charset="0"/>
                  <a:cs typeface="Calibri" panose="020F0502020204030204" pitchFamily="34" charset="0"/>
                </a:rPr>
                <a:t> Color Theme</a:t>
              </a:r>
              <a:r>
                <a:rPr lang="en-US" sz="3600" dirty="0">
                  <a:solidFill>
                    <a:schemeClr val="bg1">
                      <a:lumMod val="50000"/>
                    </a:schemeClr>
                  </a:solidFill>
                  <a:latin typeface="Calibri" pitchFamily="34" charset="0"/>
                  <a:cs typeface="Calibri" panose="020F0502020204030204" pitchFamily="34" charset="0"/>
                </a:rPr>
                <a:t>:</a:t>
              </a:r>
              <a:endParaRPr sz="3600" dirty="0">
                <a:solidFill>
                  <a:schemeClr val="bg1">
                    <a:lumMod val="50000"/>
                  </a:schemeClr>
                </a:solidFill>
                <a:latin typeface="Calibri" pitchFamily="34" charset="0"/>
                <a:cs typeface="Calibri" panose="020F0502020204030204" pitchFamily="34" charset="0"/>
              </a:endParaRPr>
            </a:p>
            <a:p>
              <a:pPr lvl="0">
                <a:spcBef>
                  <a:spcPts val="0"/>
                </a:spcBef>
                <a:spcAft>
                  <a:spcPts val="900"/>
                </a:spcAft>
              </a:pPr>
              <a:r>
                <a:rPr lang="en-US" sz="2454"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2454"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900"/>
                </a:spcAft>
              </a:pPr>
              <a:r>
                <a:rPr lang="en-US" sz="2454" baseline="0" dirty="0">
                  <a:solidFill>
                    <a:schemeClr val="bg1">
                      <a:lumMod val="50000"/>
                    </a:schemeClr>
                  </a:solidFill>
                  <a:latin typeface="Calibri" pitchFamily="34" charset="0"/>
                  <a:cs typeface="Calibri" panose="020F0502020204030204" pitchFamily="34" charset="0"/>
                </a:rPr>
                <a:t>To change the color theme, select the </a:t>
              </a:r>
              <a:r>
                <a:rPr lang="en-US" sz="2454" b="1" baseline="0" dirty="0">
                  <a:solidFill>
                    <a:schemeClr val="bg1">
                      <a:lumMod val="50000"/>
                    </a:schemeClr>
                  </a:solidFill>
                  <a:latin typeface="Calibri" pitchFamily="34" charset="0"/>
                  <a:cs typeface="Calibri" panose="020F0502020204030204" pitchFamily="34" charset="0"/>
                </a:rPr>
                <a:t>Design</a:t>
              </a:r>
              <a:r>
                <a:rPr lang="en-US" sz="2454" baseline="0" dirty="0">
                  <a:solidFill>
                    <a:schemeClr val="bg1">
                      <a:lumMod val="50000"/>
                    </a:schemeClr>
                  </a:solidFill>
                  <a:latin typeface="Calibri" pitchFamily="34" charset="0"/>
                  <a:cs typeface="Calibri" panose="020F0502020204030204" pitchFamily="34" charset="0"/>
                </a:rPr>
                <a:t> tab, then select the </a:t>
              </a:r>
              <a:r>
                <a:rPr lang="en-US" sz="2454" b="1" baseline="0" dirty="0">
                  <a:solidFill>
                    <a:schemeClr val="bg1">
                      <a:lumMod val="50000"/>
                    </a:schemeClr>
                  </a:solidFill>
                  <a:latin typeface="Calibri" pitchFamily="34" charset="0"/>
                  <a:cs typeface="Calibri" panose="020F0502020204030204" pitchFamily="34" charset="0"/>
                </a:rPr>
                <a:t>Colors</a:t>
              </a:r>
              <a:r>
                <a:rPr lang="en-US" sz="2454"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900"/>
                </a:spcAft>
              </a:pPr>
              <a:endParaRPr lang="en-US" sz="2454" baseline="0" dirty="0">
                <a:solidFill>
                  <a:schemeClr val="bg1">
                    <a:lumMod val="50000"/>
                  </a:schemeClr>
                </a:solidFill>
                <a:latin typeface="Calibri" pitchFamily="34" charset="0"/>
                <a:cs typeface="Calibri" panose="020F0502020204030204" pitchFamily="34" charset="0"/>
              </a:endParaRPr>
            </a:p>
            <a:p>
              <a:pPr lvl="0">
                <a:spcBef>
                  <a:spcPts val="0"/>
                </a:spcBef>
                <a:spcAft>
                  <a:spcPts val="900"/>
                </a:spcAft>
              </a:pPr>
              <a:endParaRPr lang="en-US" sz="2454" baseline="0" dirty="0">
                <a:solidFill>
                  <a:schemeClr val="bg1">
                    <a:lumMod val="50000"/>
                  </a:schemeClr>
                </a:solidFill>
                <a:latin typeface="Calibri" pitchFamily="34" charset="0"/>
                <a:cs typeface="Calibri" panose="020F0502020204030204" pitchFamily="34" charset="0"/>
              </a:endParaRPr>
            </a:p>
            <a:p>
              <a:pPr lvl="0">
                <a:spcBef>
                  <a:spcPts val="0"/>
                </a:spcBef>
                <a:spcAft>
                  <a:spcPts val="900"/>
                </a:spcAft>
              </a:pPr>
              <a:endParaRPr lang="en-US" sz="2454" baseline="0" dirty="0">
                <a:solidFill>
                  <a:schemeClr val="bg1">
                    <a:lumMod val="50000"/>
                  </a:schemeClr>
                </a:solidFill>
                <a:latin typeface="Calibri" pitchFamily="34" charset="0"/>
                <a:cs typeface="Calibri" panose="020F0502020204030204" pitchFamily="34" charset="0"/>
              </a:endParaRPr>
            </a:p>
            <a:p>
              <a:pPr lvl="0">
                <a:spcBef>
                  <a:spcPts val="0"/>
                </a:spcBef>
                <a:spcAft>
                  <a:spcPts val="900"/>
                </a:spcAft>
              </a:pPr>
              <a:endParaRPr lang="en-US" sz="2454" baseline="0" dirty="0">
                <a:solidFill>
                  <a:schemeClr val="bg1">
                    <a:lumMod val="50000"/>
                  </a:schemeClr>
                </a:solidFill>
                <a:latin typeface="Calibri" pitchFamily="34" charset="0"/>
                <a:cs typeface="Calibri" panose="020F0502020204030204" pitchFamily="34" charset="0"/>
              </a:endParaRPr>
            </a:p>
            <a:p>
              <a:pPr lvl="0">
                <a:spcBef>
                  <a:spcPts val="0"/>
                </a:spcBef>
                <a:spcAft>
                  <a:spcPts val="900"/>
                </a:spcAft>
              </a:pPr>
              <a:endParaRPr lang="en-US" sz="2454" baseline="0" dirty="0">
                <a:solidFill>
                  <a:schemeClr val="bg1">
                    <a:lumMod val="50000"/>
                  </a:schemeClr>
                </a:solidFill>
                <a:latin typeface="Calibri" pitchFamily="34" charset="0"/>
                <a:cs typeface="Calibri" panose="020F0502020204030204" pitchFamily="34" charset="0"/>
              </a:endParaRPr>
            </a:p>
            <a:p>
              <a:pPr lvl="0">
                <a:spcBef>
                  <a:spcPts val="0"/>
                </a:spcBef>
                <a:spcAft>
                  <a:spcPts val="900"/>
                </a:spcAft>
              </a:pPr>
              <a:endParaRPr lang="en-US" sz="2454" baseline="0" dirty="0">
                <a:solidFill>
                  <a:schemeClr val="bg1">
                    <a:lumMod val="50000"/>
                  </a:schemeClr>
                </a:solidFill>
                <a:latin typeface="Calibri" pitchFamily="34" charset="0"/>
                <a:cs typeface="Calibri" panose="020F0502020204030204" pitchFamily="34" charset="0"/>
              </a:endParaRPr>
            </a:p>
            <a:p>
              <a:pPr lvl="0">
                <a:spcBef>
                  <a:spcPts val="0"/>
                </a:spcBef>
                <a:spcAft>
                  <a:spcPts val="900"/>
                </a:spcAft>
              </a:pPr>
              <a:endParaRPr lang="en-US" sz="2454" baseline="0" dirty="0">
                <a:solidFill>
                  <a:schemeClr val="bg1">
                    <a:lumMod val="50000"/>
                  </a:schemeClr>
                </a:solidFill>
                <a:latin typeface="Calibri" pitchFamily="34" charset="0"/>
                <a:cs typeface="Calibri" panose="020F0502020204030204" pitchFamily="34" charset="0"/>
              </a:endParaRPr>
            </a:p>
            <a:p>
              <a:pPr lvl="0">
                <a:spcBef>
                  <a:spcPts val="0"/>
                </a:spcBef>
                <a:spcAft>
                  <a:spcPts val="900"/>
                </a:spcAft>
              </a:pPr>
              <a:endParaRPr lang="en-US" sz="2454" baseline="0" dirty="0">
                <a:solidFill>
                  <a:schemeClr val="bg1">
                    <a:lumMod val="50000"/>
                  </a:schemeClr>
                </a:solidFill>
                <a:latin typeface="Calibri" pitchFamily="34" charset="0"/>
                <a:cs typeface="Calibri" panose="020F0502020204030204" pitchFamily="34" charset="0"/>
              </a:endParaRPr>
            </a:p>
            <a:p>
              <a:pPr lvl="0">
                <a:spcBef>
                  <a:spcPts val="0"/>
                </a:spcBef>
                <a:spcAft>
                  <a:spcPts val="900"/>
                </a:spcAft>
              </a:pPr>
              <a:endParaRPr lang="en-US" sz="2454" baseline="0" dirty="0">
                <a:solidFill>
                  <a:schemeClr val="bg1">
                    <a:lumMod val="50000"/>
                  </a:schemeClr>
                </a:solidFill>
                <a:latin typeface="Calibri" pitchFamily="34" charset="0"/>
                <a:cs typeface="Calibri" panose="020F0502020204030204" pitchFamily="34" charset="0"/>
              </a:endParaRPr>
            </a:p>
            <a:p>
              <a:pPr lvl="0">
                <a:spcBef>
                  <a:spcPts val="0"/>
                </a:spcBef>
                <a:spcAft>
                  <a:spcPts val="900"/>
                </a:spcAft>
              </a:pPr>
              <a:r>
                <a:rPr lang="en-US" sz="2454"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900"/>
                </a:spcAft>
              </a:pPr>
              <a:r>
                <a:rPr lang="en-US" sz="36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900"/>
                </a:spcAft>
              </a:pPr>
              <a:r>
                <a:rPr lang="en-US" sz="2454" dirty="0">
                  <a:solidFill>
                    <a:schemeClr val="bg1">
                      <a:lumMod val="50000"/>
                    </a:schemeClr>
                  </a:solidFill>
                  <a:latin typeface="Calibri" pitchFamily="34" charset="0"/>
                  <a:cs typeface="Calibri" panose="020F0502020204030204" pitchFamily="34" charset="0"/>
                </a:rPr>
                <a:t>Once your poster file is ready, visit</a:t>
              </a:r>
              <a:r>
                <a:rPr lang="en-US" sz="2454" baseline="0" dirty="0">
                  <a:solidFill>
                    <a:schemeClr val="bg1">
                      <a:lumMod val="50000"/>
                    </a:schemeClr>
                  </a:solidFill>
                  <a:latin typeface="Calibri" pitchFamily="34" charset="0"/>
                  <a:cs typeface="Calibri" panose="020F0502020204030204" pitchFamily="34" charset="0"/>
                </a:rPr>
                <a:t> </a:t>
              </a:r>
              <a:r>
                <a:rPr lang="en-US" sz="2454" b="1" baseline="0" dirty="0">
                  <a:solidFill>
                    <a:schemeClr val="bg1">
                      <a:lumMod val="50000"/>
                    </a:schemeClr>
                  </a:solidFill>
                  <a:latin typeface="Calibri" pitchFamily="34" charset="0"/>
                  <a:cs typeface="Calibri" panose="020F0502020204030204" pitchFamily="34" charset="0"/>
                </a:rPr>
                <a:t>www.genigraphics.com</a:t>
              </a:r>
              <a:r>
                <a:rPr lang="en-US" sz="2454"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900"/>
                </a:spcAft>
              </a:pPr>
              <a:r>
                <a:rPr lang="en-US" sz="2454"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2454"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454" baseline="0" dirty="0">
                  <a:solidFill>
                    <a:schemeClr val="bg1">
                      <a:lumMod val="50000"/>
                    </a:schemeClr>
                  </a:solidFill>
                  <a:latin typeface="Calibri" pitchFamily="34" charset="0"/>
                  <a:cs typeface="Calibri" panose="020F0502020204030204" pitchFamily="34" charset="0"/>
                </a:rPr>
                <a:t>US and Canada:  1-800-790-4001</a:t>
              </a:r>
              <a:br>
                <a:rPr lang="en-US" sz="2454" baseline="0" dirty="0">
                  <a:solidFill>
                    <a:schemeClr val="bg1">
                      <a:lumMod val="50000"/>
                    </a:schemeClr>
                  </a:solidFill>
                  <a:latin typeface="Calibri" pitchFamily="34" charset="0"/>
                  <a:cs typeface="Calibri" panose="020F0502020204030204" pitchFamily="34" charset="0"/>
                </a:rPr>
              </a:br>
              <a:r>
                <a:rPr lang="en-US" sz="2454"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1800" dirty="0">
                  <a:solidFill>
                    <a:schemeClr val="bg1">
                      <a:lumMod val="50000"/>
                    </a:schemeClr>
                  </a:solidFill>
                  <a:latin typeface="Calibri" pitchFamily="34" charset="0"/>
                  <a:cs typeface="Calibri" panose="020F0502020204030204" pitchFamily="34" charset="0"/>
                </a:rPr>
              </a:br>
              <a:r>
                <a:rPr lang="en-US" sz="1800" dirty="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691270" y="16334511"/>
            <a:ext cx="3611890" cy="76061"/>
          </a:xfrm>
          <a:prstGeom prst="rect">
            <a:avLst/>
          </a:prstGeom>
        </p:spPr>
      </p:pic>
    </p:spTree>
    <p:extLst>
      <p:ext uri="{BB962C8B-B14F-4D97-AF65-F5344CB8AC3E}">
        <p14:creationId xmlns:p14="http://schemas.microsoft.com/office/powerpoint/2010/main" val="2094970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4041272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71663" y="4103372"/>
            <a:ext cx="23660100" cy="6846569"/>
          </a:xfrm>
        </p:spPr>
        <p:txBody>
          <a:bodyPr anchor="b"/>
          <a:lstStyle>
            <a:lvl1pPr>
              <a:defRPr sz="13500"/>
            </a:lvl1pPr>
          </a:lstStyle>
          <a:p>
            <a:r>
              <a:rPr lang="en-US"/>
              <a:t>Click to edit Master title style</a:t>
            </a:r>
            <a:endParaRPr lang="en-US" dirty="0"/>
          </a:p>
        </p:txBody>
      </p:sp>
      <p:sp>
        <p:nvSpPr>
          <p:cNvPr id="3" name="Text Placeholder 2"/>
          <p:cNvSpPr>
            <a:spLocks noGrp="1"/>
          </p:cNvSpPr>
          <p:nvPr>
            <p:ph type="body" idx="1"/>
          </p:nvPr>
        </p:nvSpPr>
        <p:spPr>
          <a:xfrm>
            <a:off x="1871663" y="11014712"/>
            <a:ext cx="23660100" cy="3600449"/>
          </a:xfrm>
        </p:spPr>
        <p:txBody>
          <a:bodyPr/>
          <a:lstStyle>
            <a:lvl1pPr marL="0" indent="0">
              <a:buNone/>
              <a:defRPr sz="5400">
                <a:solidFill>
                  <a:schemeClr val="tx1">
                    <a:tint val="75000"/>
                  </a:schemeClr>
                </a:solidFill>
              </a:defRPr>
            </a:lvl1pPr>
            <a:lvl2pPr marL="1028700" indent="0">
              <a:buNone/>
              <a:defRPr sz="4500">
                <a:solidFill>
                  <a:schemeClr val="tx1">
                    <a:tint val="75000"/>
                  </a:schemeClr>
                </a:solidFill>
              </a:defRPr>
            </a:lvl2pPr>
            <a:lvl3pPr marL="2057400" indent="0">
              <a:buNone/>
              <a:defRPr sz="4050">
                <a:solidFill>
                  <a:schemeClr val="tx1">
                    <a:tint val="75000"/>
                  </a:schemeClr>
                </a:solidFill>
              </a:defRPr>
            </a:lvl3pPr>
            <a:lvl4pPr marL="3086100" indent="0">
              <a:buNone/>
              <a:defRPr sz="3600">
                <a:solidFill>
                  <a:schemeClr val="tx1">
                    <a:tint val="75000"/>
                  </a:schemeClr>
                </a:solidFill>
              </a:defRPr>
            </a:lvl4pPr>
            <a:lvl5pPr marL="4114800" indent="0">
              <a:buNone/>
              <a:defRPr sz="3600">
                <a:solidFill>
                  <a:schemeClr val="tx1">
                    <a:tint val="75000"/>
                  </a:schemeClr>
                </a:solidFill>
              </a:defRPr>
            </a:lvl5pPr>
            <a:lvl6pPr marL="5143500" indent="0">
              <a:buNone/>
              <a:defRPr sz="3600">
                <a:solidFill>
                  <a:schemeClr val="tx1">
                    <a:tint val="75000"/>
                  </a:schemeClr>
                </a:solidFill>
              </a:defRPr>
            </a:lvl6pPr>
            <a:lvl7pPr marL="6172200" indent="0">
              <a:buNone/>
              <a:defRPr sz="3600">
                <a:solidFill>
                  <a:schemeClr val="tx1">
                    <a:tint val="75000"/>
                  </a:schemeClr>
                </a:solidFill>
              </a:defRPr>
            </a:lvl7pPr>
            <a:lvl8pPr marL="7200900" indent="0">
              <a:buNone/>
              <a:defRPr sz="3600">
                <a:solidFill>
                  <a:schemeClr val="tx1">
                    <a:tint val="75000"/>
                  </a:schemeClr>
                </a:solidFill>
              </a:defRPr>
            </a:lvl8pPr>
            <a:lvl9pPr marL="8229600" indent="0">
              <a:buNone/>
              <a:defRPr sz="3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14679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885950" y="4381500"/>
            <a:ext cx="11658600" cy="104432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3887450" y="4381500"/>
            <a:ext cx="11658600" cy="104432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46826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89523" y="876301"/>
            <a:ext cx="23660100" cy="31813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889524" y="4034791"/>
            <a:ext cx="11605021" cy="1977389"/>
          </a:xfrm>
        </p:spPr>
        <p:txBody>
          <a:bodyPr anchor="b"/>
          <a:lstStyle>
            <a:lvl1pPr marL="0" indent="0">
              <a:buNone/>
              <a:defRPr sz="5400" b="1"/>
            </a:lvl1pPr>
            <a:lvl2pPr marL="1028700" indent="0">
              <a:buNone/>
              <a:defRPr sz="4500" b="1"/>
            </a:lvl2pPr>
            <a:lvl3pPr marL="2057400" indent="0">
              <a:buNone/>
              <a:defRPr sz="4050" b="1"/>
            </a:lvl3pPr>
            <a:lvl4pPr marL="3086100" indent="0">
              <a:buNone/>
              <a:defRPr sz="3600" b="1"/>
            </a:lvl4pPr>
            <a:lvl5pPr marL="4114800" indent="0">
              <a:buNone/>
              <a:defRPr sz="3600" b="1"/>
            </a:lvl5pPr>
            <a:lvl6pPr marL="5143500" indent="0">
              <a:buNone/>
              <a:defRPr sz="3600" b="1"/>
            </a:lvl6pPr>
            <a:lvl7pPr marL="6172200" indent="0">
              <a:buNone/>
              <a:defRPr sz="3600" b="1"/>
            </a:lvl7pPr>
            <a:lvl8pPr marL="7200900" indent="0">
              <a:buNone/>
              <a:defRPr sz="3600" b="1"/>
            </a:lvl8pPr>
            <a:lvl9pPr marL="8229600" indent="0">
              <a:buNone/>
              <a:defRPr sz="3600" b="1"/>
            </a:lvl9pPr>
          </a:lstStyle>
          <a:p>
            <a:pPr lvl="0"/>
            <a:r>
              <a:rPr lang="en-US"/>
              <a:t>Click to edit Master text styles</a:t>
            </a:r>
          </a:p>
        </p:txBody>
      </p:sp>
      <p:sp>
        <p:nvSpPr>
          <p:cNvPr id="4" name="Content Placeholder 3"/>
          <p:cNvSpPr>
            <a:spLocks noGrp="1"/>
          </p:cNvSpPr>
          <p:nvPr>
            <p:ph sz="half" idx="2"/>
          </p:nvPr>
        </p:nvSpPr>
        <p:spPr>
          <a:xfrm>
            <a:off x="1889524" y="6012180"/>
            <a:ext cx="11605021" cy="8843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3887450" y="4034791"/>
            <a:ext cx="11662173" cy="1977389"/>
          </a:xfrm>
        </p:spPr>
        <p:txBody>
          <a:bodyPr anchor="b"/>
          <a:lstStyle>
            <a:lvl1pPr marL="0" indent="0">
              <a:buNone/>
              <a:defRPr sz="5400" b="1"/>
            </a:lvl1pPr>
            <a:lvl2pPr marL="1028700" indent="0">
              <a:buNone/>
              <a:defRPr sz="4500" b="1"/>
            </a:lvl2pPr>
            <a:lvl3pPr marL="2057400" indent="0">
              <a:buNone/>
              <a:defRPr sz="4050" b="1"/>
            </a:lvl3pPr>
            <a:lvl4pPr marL="3086100" indent="0">
              <a:buNone/>
              <a:defRPr sz="3600" b="1"/>
            </a:lvl4pPr>
            <a:lvl5pPr marL="4114800" indent="0">
              <a:buNone/>
              <a:defRPr sz="3600" b="1"/>
            </a:lvl5pPr>
            <a:lvl6pPr marL="5143500" indent="0">
              <a:buNone/>
              <a:defRPr sz="3600" b="1"/>
            </a:lvl6pPr>
            <a:lvl7pPr marL="6172200" indent="0">
              <a:buNone/>
              <a:defRPr sz="3600" b="1"/>
            </a:lvl7pPr>
            <a:lvl8pPr marL="7200900" indent="0">
              <a:buNone/>
              <a:defRPr sz="3600" b="1"/>
            </a:lvl8pPr>
            <a:lvl9pPr marL="8229600" indent="0">
              <a:buNone/>
              <a:defRPr sz="3600" b="1"/>
            </a:lvl9pPr>
          </a:lstStyle>
          <a:p>
            <a:pPr lvl="0"/>
            <a:r>
              <a:rPr lang="en-US"/>
              <a:t>Click to edit Master text styles</a:t>
            </a:r>
          </a:p>
        </p:txBody>
      </p:sp>
      <p:sp>
        <p:nvSpPr>
          <p:cNvPr id="6" name="Content Placeholder 5"/>
          <p:cNvSpPr>
            <a:spLocks noGrp="1"/>
          </p:cNvSpPr>
          <p:nvPr>
            <p:ph sz="quarter" idx="4"/>
          </p:nvPr>
        </p:nvSpPr>
        <p:spPr>
          <a:xfrm>
            <a:off x="13887450" y="6012180"/>
            <a:ext cx="11662173" cy="88430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4004097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1951224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783979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4" y="1097280"/>
            <a:ext cx="8847533" cy="3840480"/>
          </a:xfrm>
        </p:spPr>
        <p:txBody>
          <a:bodyPr anchor="b"/>
          <a:lstStyle>
            <a:lvl1pPr>
              <a:defRPr sz="7200"/>
            </a:lvl1pPr>
          </a:lstStyle>
          <a:p>
            <a:r>
              <a:rPr lang="en-US"/>
              <a:t>Click to edit Master title style</a:t>
            </a:r>
            <a:endParaRPr lang="en-US" dirty="0"/>
          </a:p>
        </p:txBody>
      </p:sp>
      <p:sp>
        <p:nvSpPr>
          <p:cNvPr id="3" name="Content Placeholder 2"/>
          <p:cNvSpPr>
            <a:spLocks noGrp="1"/>
          </p:cNvSpPr>
          <p:nvPr>
            <p:ph idx="1"/>
          </p:nvPr>
        </p:nvSpPr>
        <p:spPr>
          <a:xfrm>
            <a:off x="11662173" y="2369821"/>
            <a:ext cx="13887450" cy="11696700"/>
          </a:xfrm>
        </p:spPr>
        <p:txBody>
          <a:bodyPr/>
          <a:lstStyle>
            <a:lvl1pPr>
              <a:defRPr sz="7200"/>
            </a:lvl1pPr>
            <a:lvl2pPr>
              <a:defRPr sz="6300"/>
            </a:lvl2pPr>
            <a:lvl3pPr>
              <a:defRPr sz="5400"/>
            </a:lvl3pPr>
            <a:lvl4pPr>
              <a:defRPr sz="4500"/>
            </a:lvl4pPr>
            <a:lvl5pPr>
              <a:defRPr sz="4500"/>
            </a:lvl5pPr>
            <a:lvl6pPr>
              <a:defRPr sz="4500"/>
            </a:lvl6pPr>
            <a:lvl7pPr>
              <a:defRPr sz="4500"/>
            </a:lvl7pPr>
            <a:lvl8pPr>
              <a:defRPr sz="4500"/>
            </a:lvl8pPr>
            <a:lvl9pPr>
              <a:defRPr sz="4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889524" y="4937760"/>
            <a:ext cx="8847533" cy="9147811"/>
          </a:xfrm>
        </p:spPr>
        <p:txBody>
          <a:bodyPr/>
          <a:lstStyle>
            <a:lvl1pPr marL="0" indent="0">
              <a:buNone/>
              <a:defRPr sz="3600"/>
            </a:lvl1pPr>
            <a:lvl2pPr marL="1028700" indent="0">
              <a:buNone/>
              <a:defRPr sz="3150"/>
            </a:lvl2pPr>
            <a:lvl3pPr marL="2057400" indent="0">
              <a:buNone/>
              <a:defRPr sz="2700"/>
            </a:lvl3pPr>
            <a:lvl4pPr marL="3086100" indent="0">
              <a:buNone/>
              <a:defRPr sz="2250"/>
            </a:lvl4pPr>
            <a:lvl5pPr marL="4114800" indent="0">
              <a:buNone/>
              <a:defRPr sz="2250"/>
            </a:lvl5pPr>
            <a:lvl6pPr marL="5143500" indent="0">
              <a:buNone/>
              <a:defRPr sz="2250"/>
            </a:lvl6pPr>
            <a:lvl7pPr marL="6172200" indent="0">
              <a:buNone/>
              <a:defRPr sz="2250"/>
            </a:lvl7pPr>
            <a:lvl8pPr marL="7200900" indent="0">
              <a:buNone/>
              <a:defRPr sz="2250"/>
            </a:lvl8pPr>
            <a:lvl9pPr marL="8229600" indent="0">
              <a:buNone/>
              <a:defRPr sz="2250"/>
            </a:lvl9pPr>
          </a:lstStyle>
          <a:p>
            <a:pPr lvl="0"/>
            <a:r>
              <a:rPr lang="en-US"/>
              <a:t>Click to edit Master text styles</a:t>
            </a:r>
          </a:p>
        </p:txBody>
      </p:sp>
      <p:sp>
        <p:nvSpPr>
          <p:cNvPr id="5" name="Date Placeholder 4"/>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765695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9524" y="1097280"/>
            <a:ext cx="8847533" cy="3840480"/>
          </a:xfrm>
        </p:spPr>
        <p:txBody>
          <a:bodyPr anchor="b"/>
          <a:lstStyle>
            <a:lvl1pPr>
              <a:defRPr sz="7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62173" y="2369821"/>
            <a:ext cx="13887450" cy="11696700"/>
          </a:xfrm>
        </p:spPr>
        <p:txBody>
          <a:bodyPr anchor="t"/>
          <a:lstStyle>
            <a:lvl1pPr marL="0" indent="0">
              <a:buNone/>
              <a:defRPr sz="7200"/>
            </a:lvl1pPr>
            <a:lvl2pPr marL="1028700" indent="0">
              <a:buNone/>
              <a:defRPr sz="6300"/>
            </a:lvl2pPr>
            <a:lvl3pPr marL="2057400" indent="0">
              <a:buNone/>
              <a:defRPr sz="5400"/>
            </a:lvl3pPr>
            <a:lvl4pPr marL="3086100" indent="0">
              <a:buNone/>
              <a:defRPr sz="4500"/>
            </a:lvl4pPr>
            <a:lvl5pPr marL="4114800" indent="0">
              <a:buNone/>
              <a:defRPr sz="4500"/>
            </a:lvl5pPr>
            <a:lvl6pPr marL="5143500" indent="0">
              <a:buNone/>
              <a:defRPr sz="4500"/>
            </a:lvl6pPr>
            <a:lvl7pPr marL="6172200" indent="0">
              <a:buNone/>
              <a:defRPr sz="4500"/>
            </a:lvl7pPr>
            <a:lvl8pPr marL="7200900" indent="0">
              <a:buNone/>
              <a:defRPr sz="4500"/>
            </a:lvl8pPr>
            <a:lvl9pPr marL="8229600" indent="0">
              <a:buNone/>
              <a:defRPr sz="4500"/>
            </a:lvl9pPr>
          </a:lstStyle>
          <a:p>
            <a:r>
              <a:rPr lang="en-US"/>
              <a:t>Click icon to add picture</a:t>
            </a:r>
            <a:endParaRPr lang="en-US" dirty="0"/>
          </a:p>
        </p:txBody>
      </p:sp>
      <p:sp>
        <p:nvSpPr>
          <p:cNvPr id="4" name="Text Placeholder 3"/>
          <p:cNvSpPr>
            <a:spLocks noGrp="1"/>
          </p:cNvSpPr>
          <p:nvPr>
            <p:ph type="body" sz="half" idx="2"/>
          </p:nvPr>
        </p:nvSpPr>
        <p:spPr>
          <a:xfrm>
            <a:off x="1889524" y="4937760"/>
            <a:ext cx="8847533" cy="9147811"/>
          </a:xfrm>
        </p:spPr>
        <p:txBody>
          <a:bodyPr/>
          <a:lstStyle>
            <a:lvl1pPr marL="0" indent="0">
              <a:buNone/>
              <a:defRPr sz="3600"/>
            </a:lvl1pPr>
            <a:lvl2pPr marL="1028700" indent="0">
              <a:buNone/>
              <a:defRPr sz="3150"/>
            </a:lvl2pPr>
            <a:lvl3pPr marL="2057400" indent="0">
              <a:buNone/>
              <a:defRPr sz="2700"/>
            </a:lvl3pPr>
            <a:lvl4pPr marL="3086100" indent="0">
              <a:buNone/>
              <a:defRPr sz="2250"/>
            </a:lvl4pPr>
            <a:lvl5pPr marL="4114800" indent="0">
              <a:buNone/>
              <a:defRPr sz="2250"/>
            </a:lvl5pPr>
            <a:lvl6pPr marL="5143500" indent="0">
              <a:buNone/>
              <a:defRPr sz="2250"/>
            </a:lvl6pPr>
            <a:lvl7pPr marL="6172200" indent="0">
              <a:buNone/>
              <a:defRPr sz="2250"/>
            </a:lvl7pPr>
            <a:lvl8pPr marL="7200900" indent="0">
              <a:buNone/>
              <a:defRPr sz="2250"/>
            </a:lvl8pPr>
            <a:lvl9pPr marL="8229600" indent="0">
              <a:buNone/>
              <a:defRPr sz="2250"/>
            </a:lvl9pPr>
          </a:lstStyle>
          <a:p>
            <a:pPr lvl="0"/>
            <a:r>
              <a:rPr lang="en-US"/>
              <a:t>Click to edit Master text styles</a:t>
            </a:r>
          </a:p>
        </p:txBody>
      </p:sp>
      <p:sp>
        <p:nvSpPr>
          <p:cNvPr id="5" name="Date Placeholder 4"/>
          <p:cNvSpPr>
            <a:spLocks noGrp="1"/>
          </p:cNvSpPr>
          <p:nvPr>
            <p:ph type="dt" sz="half" idx="10"/>
          </p:nvPr>
        </p:nvSpPr>
        <p:spPr/>
        <p:txBody>
          <a:bodyPr/>
          <a:lstStyle/>
          <a:p>
            <a:fld id="{985D6BDF-9D0E-4E2B-85B8-D8F4790360C9}" type="datetimeFigureOut">
              <a:rPr lang="en-US" smtClean="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1065387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876301"/>
            <a:ext cx="23660100" cy="31813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885950" y="4381500"/>
            <a:ext cx="23660100" cy="1044321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885950" y="15255241"/>
            <a:ext cx="6172200" cy="876300"/>
          </a:xfrm>
          <a:prstGeom prst="rect">
            <a:avLst/>
          </a:prstGeom>
        </p:spPr>
        <p:txBody>
          <a:bodyPr vert="horz" lIns="91440" tIns="45720" rIns="91440" bIns="45720" rtlCol="0" anchor="ctr"/>
          <a:lstStyle>
            <a:lvl1pPr algn="l">
              <a:defRPr sz="2700">
                <a:solidFill>
                  <a:schemeClr val="tx1">
                    <a:tint val="75000"/>
                  </a:schemeClr>
                </a:solidFill>
              </a:defRPr>
            </a:lvl1pPr>
          </a:lstStyle>
          <a:p>
            <a:fld id="{985D6BDF-9D0E-4E2B-85B8-D8F4790360C9}" type="datetimeFigureOut">
              <a:rPr lang="en-US" smtClean="0"/>
              <a:t>2/14/2020</a:t>
            </a:fld>
            <a:endParaRPr lang="en-US" dirty="0"/>
          </a:p>
        </p:txBody>
      </p:sp>
      <p:sp>
        <p:nvSpPr>
          <p:cNvPr id="5" name="Footer Placeholder 4"/>
          <p:cNvSpPr>
            <a:spLocks noGrp="1"/>
          </p:cNvSpPr>
          <p:nvPr>
            <p:ph type="ftr" sz="quarter" idx="3"/>
          </p:nvPr>
        </p:nvSpPr>
        <p:spPr>
          <a:xfrm>
            <a:off x="9086850" y="15255241"/>
            <a:ext cx="9258300" cy="876300"/>
          </a:xfrm>
          <a:prstGeom prst="rect">
            <a:avLst/>
          </a:prstGeom>
        </p:spPr>
        <p:txBody>
          <a:bodyPr vert="horz" lIns="91440" tIns="45720" rIns="91440" bIns="45720" rtlCol="0" anchor="ctr"/>
          <a:lstStyle>
            <a:lvl1pPr algn="ctr">
              <a:defRPr sz="27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9373850" y="15255241"/>
            <a:ext cx="6172200" cy="876300"/>
          </a:xfrm>
          <a:prstGeom prst="rect">
            <a:avLst/>
          </a:prstGeom>
        </p:spPr>
        <p:txBody>
          <a:bodyPr vert="horz" lIns="91440" tIns="45720" rIns="91440" bIns="45720" rtlCol="0" anchor="ctr"/>
          <a:lstStyle>
            <a:lvl1pPr algn="r">
              <a:defRPr sz="27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1614034846"/>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xStyles>
    <p:titleStyle>
      <a:lvl1pPr algn="l" defTabSz="2057400" rtl="0" eaLnBrk="1" latinLnBrk="0" hangingPunct="1">
        <a:lnSpc>
          <a:spcPct val="90000"/>
        </a:lnSpc>
        <a:spcBef>
          <a:spcPct val="0"/>
        </a:spcBef>
        <a:buNone/>
        <a:defRPr sz="9900" kern="1200">
          <a:solidFill>
            <a:schemeClr val="tx1"/>
          </a:solidFill>
          <a:latin typeface="+mj-lt"/>
          <a:ea typeface="+mj-ea"/>
          <a:cs typeface="+mj-cs"/>
        </a:defRPr>
      </a:lvl1pPr>
    </p:titleStyle>
    <p:bodyStyle>
      <a:lvl1pPr marL="514350" indent="-514350" algn="l" defTabSz="2057400" rtl="0" eaLnBrk="1" latinLnBrk="0" hangingPunct="1">
        <a:lnSpc>
          <a:spcPct val="90000"/>
        </a:lnSpc>
        <a:spcBef>
          <a:spcPts val="2250"/>
        </a:spcBef>
        <a:buFont typeface="Arial" panose="020B0604020202020204" pitchFamily="34" charset="0"/>
        <a:buChar char="•"/>
        <a:defRPr sz="6300" kern="1200">
          <a:solidFill>
            <a:schemeClr val="tx1"/>
          </a:solidFill>
          <a:latin typeface="+mn-lt"/>
          <a:ea typeface="+mn-ea"/>
          <a:cs typeface="+mn-cs"/>
        </a:defRPr>
      </a:lvl1pPr>
      <a:lvl2pPr marL="1543050" indent="-514350" algn="l" defTabSz="2057400" rtl="0" eaLnBrk="1" latinLnBrk="0" hangingPunct="1">
        <a:lnSpc>
          <a:spcPct val="90000"/>
        </a:lnSpc>
        <a:spcBef>
          <a:spcPts val="1125"/>
        </a:spcBef>
        <a:buFont typeface="Arial" panose="020B0604020202020204" pitchFamily="34" charset="0"/>
        <a:buChar char="•"/>
        <a:defRPr sz="5400" kern="1200">
          <a:solidFill>
            <a:schemeClr val="tx1"/>
          </a:solidFill>
          <a:latin typeface="+mn-lt"/>
          <a:ea typeface="+mn-ea"/>
          <a:cs typeface="+mn-cs"/>
        </a:defRPr>
      </a:lvl2pPr>
      <a:lvl3pPr marL="2571750" indent="-514350" algn="l" defTabSz="2057400" rtl="0" eaLnBrk="1" latinLnBrk="0" hangingPunct="1">
        <a:lnSpc>
          <a:spcPct val="90000"/>
        </a:lnSpc>
        <a:spcBef>
          <a:spcPts val="1125"/>
        </a:spcBef>
        <a:buFont typeface="Arial" panose="020B0604020202020204" pitchFamily="34" charset="0"/>
        <a:buChar char="•"/>
        <a:defRPr sz="4500" kern="1200">
          <a:solidFill>
            <a:schemeClr val="tx1"/>
          </a:solidFill>
          <a:latin typeface="+mn-lt"/>
          <a:ea typeface="+mn-ea"/>
          <a:cs typeface="+mn-cs"/>
        </a:defRPr>
      </a:lvl3pPr>
      <a:lvl4pPr marL="36004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4pPr>
      <a:lvl5pPr marL="46291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5pPr>
      <a:lvl6pPr marL="56578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6pPr>
      <a:lvl7pPr marL="66865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7pPr>
      <a:lvl8pPr marL="77152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8pPr>
      <a:lvl9pPr marL="8743950" indent="-514350" algn="l" defTabSz="2057400" rtl="0" eaLnBrk="1" latinLnBrk="0" hangingPunct="1">
        <a:lnSpc>
          <a:spcPct val="90000"/>
        </a:lnSpc>
        <a:spcBef>
          <a:spcPts val="1125"/>
        </a:spcBef>
        <a:buFont typeface="Arial" panose="020B0604020202020204" pitchFamily="34" charset="0"/>
        <a:buChar char="•"/>
        <a:defRPr sz="4050" kern="1200">
          <a:solidFill>
            <a:schemeClr val="tx1"/>
          </a:solidFill>
          <a:latin typeface="+mn-lt"/>
          <a:ea typeface="+mn-ea"/>
          <a:cs typeface="+mn-cs"/>
        </a:defRPr>
      </a:lvl9pPr>
    </p:bodyStyle>
    <p:otherStyle>
      <a:defPPr>
        <a:defRPr lang="en-US"/>
      </a:defPPr>
      <a:lvl1pPr marL="0" algn="l" defTabSz="2057400" rtl="0" eaLnBrk="1" latinLnBrk="0" hangingPunct="1">
        <a:defRPr sz="4050" kern="1200">
          <a:solidFill>
            <a:schemeClr val="tx1"/>
          </a:solidFill>
          <a:latin typeface="+mn-lt"/>
          <a:ea typeface="+mn-ea"/>
          <a:cs typeface="+mn-cs"/>
        </a:defRPr>
      </a:lvl1pPr>
      <a:lvl2pPr marL="1028700" algn="l" defTabSz="2057400" rtl="0" eaLnBrk="1" latinLnBrk="0" hangingPunct="1">
        <a:defRPr sz="4050" kern="1200">
          <a:solidFill>
            <a:schemeClr val="tx1"/>
          </a:solidFill>
          <a:latin typeface="+mn-lt"/>
          <a:ea typeface="+mn-ea"/>
          <a:cs typeface="+mn-cs"/>
        </a:defRPr>
      </a:lvl2pPr>
      <a:lvl3pPr marL="2057400" algn="l" defTabSz="2057400" rtl="0" eaLnBrk="1" latinLnBrk="0" hangingPunct="1">
        <a:defRPr sz="4050" kern="1200">
          <a:solidFill>
            <a:schemeClr val="tx1"/>
          </a:solidFill>
          <a:latin typeface="+mn-lt"/>
          <a:ea typeface="+mn-ea"/>
          <a:cs typeface="+mn-cs"/>
        </a:defRPr>
      </a:lvl3pPr>
      <a:lvl4pPr marL="3086100" algn="l" defTabSz="2057400" rtl="0" eaLnBrk="1" latinLnBrk="0" hangingPunct="1">
        <a:defRPr sz="4050" kern="1200">
          <a:solidFill>
            <a:schemeClr val="tx1"/>
          </a:solidFill>
          <a:latin typeface="+mn-lt"/>
          <a:ea typeface="+mn-ea"/>
          <a:cs typeface="+mn-cs"/>
        </a:defRPr>
      </a:lvl4pPr>
      <a:lvl5pPr marL="4114800" algn="l" defTabSz="2057400" rtl="0" eaLnBrk="1" latinLnBrk="0" hangingPunct="1">
        <a:defRPr sz="4050" kern="1200">
          <a:solidFill>
            <a:schemeClr val="tx1"/>
          </a:solidFill>
          <a:latin typeface="+mn-lt"/>
          <a:ea typeface="+mn-ea"/>
          <a:cs typeface="+mn-cs"/>
        </a:defRPr>
      </a:lvl5pPr>
      <a:lvl6pPr marL="5143500" algn="l" defTabSz="2057400" rtl="0" eaLnBrk="1" latinLnBrk="0" hangingPunct="1">
        <a:defRPr sz="4050" kern="1200">
          <a:solidFill>
            <a:schemeClr val="tx1"/>
          </a:solidFill>
          <a:latin typeface="+mn-lt"/>
          <a:ea typeface="+mn-ea"/>
          <a:cs typeface="+mn-cs"/>
        </a:defRPr>
      </a:lvl6pPr>
      <a:lvl7pPr marL="6172200" algn="l" defTabSz="2057400" rtl="0" eaLnBrk="1" latinLnBrk="0" hangingPunct="1">
        <a:defRPr sz="4050" kern="1200">
          <a:solidFill>
            <a:schemeClr val="tx1"/>
          </a:solidFill>
          <a:latin typeface="+mn-lt"/>
          <a:ea typeface="+mn-ea"/>
          <a:cs typeface="+mn-cs"/>
        </a:defRPr>
      </a:lvl7pPr>
      <a:lvl8pPr marL="7200900" algn="l" defTabSz="2057400" rtl="0" eaLnBrk="1" latinLnBrk="0" hangingPunct="1">
        <a:defRPr sz="4050" kern="1200">
          <a:solidFill>
            <a:schemeClr val="tx1"/>
          </a:solidFill>
          <a:latin typeface="+mn-lt"/>
          <a:ea typeface="+mn-ea"/>
          <a:cs typeface="+mn-cs"/>
        </a:defRPr>
      </a:lvl8pPr>
      <a:lvl9pPr marL="8229600" algn="l" defTabSz="2057400" rtl="0" eaLnBrk="1" latinLnBrk="0" hangingPunct="1">
        <a:defRPr sz="40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2976995" y="230847"/>
            <a:ext cx="20797405" cy="900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74" tIns="171438" rIns="68574" bIns="171438"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600" b="1" dirty="0">
                <a:solidFill>
                  <a:schemeClr val="bg1"/>
                </a:solidFill>
              </a:rPr>
              <a:t>An Unusual Cause of Eustachian Tube Dysfunction: Oncocytic Cysts of the Nasopharynx</a:t>
            </a:r>
            <a:endParaRPr lang="en-US" sz="3600" b="1" dirty="0">
              <a:solidFill>
                <a:schemeClr val="bg1"/>
              </a:solidFill>
              <a:latin typeface="+mn-lt"/>
            </a:endParaRPr>
          </a:p>
        </p:txBody>
      </p:sp>
      <p:sp>
        <p:nvSpPr>
          <p:cNvPr id="5" name="Text Box 123"/>
          <p:cNvSpPr txBox="1">
            <a:spLocks noChangeArrowheads="1"/>
          </p:cNvSpPr>
          <p:nvPr/>
        </p:nvSpPr>
        <p:spPr bwMode="auto">
          <a:xfrm>
            <a:off x="8171641" y="1047132"/>
            <a:ext cx="109728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4" tIns="68574" rIns="68574" bIns="68574"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000" dirty="0">
                <a:solidFill>
                  <a:schemeClr val="accent3">
                    <a:lumMod val="20000"/>
                    <a:lumOff val="80000"/>
                  </a:schemeClr>
                </a:solidFill>
                <a:latin typeface="Arial" panose="020B0604020202020204" pitchFamily="34" charset="0"/>
                <a:cs typeface="Arial" panose="020B0604020202020204" pitchFamily="34" charset="0"/>
              </a:rPr>
              <a:t>Joshua Hwang, BS</a:t>
            </a:r>
            <a:r>
              <a:rPr lang="en-US" sz="2000" baseline="30000" dirty="0">
                <a:solidFill>
                  <a:schemeClr val="accent3">
                    <a:lumMod val="20000"/>
                    <a:lumOff val="80000"/>
                  </a:schemeClr>
                </a:solidFill>
                <a:latin typeface="Arial" panose="020B0604020202020204" pitchFamily="34" charset="0"/>
                <a:cs typeface="Arial" panose="020B0604020202020204" pitchFamily="34" charset="0"/>
              </a:rPr>
              <a:t>1</a:t>
            </a:r>
            <a:r>
              <a:rPr lang="en-US" sz="2000" dirty="0">
                <a:solidFill>
                  <a:schemeClr val="accent3">
                    <a:lumMod val="20000"/>
                    <a:lumOff val="80000"/>
                  </a:schemeClr>
                </a:solidFill>
                <a:latin typeface="Arial" panose="020B0604020202020204" pitchFamily="34" charset="0"/>
                <a:cs typeface="Arial" panose="020B0604020202020204" pitchFamily="34" charset="0"/>
              </a:rPr>
              <a:t>; Raj D. </a:t>
            </a:r>
            <a:r>
              <a:rPr lang="en-US" sz="2000" dirty="0" err="1">
                <a:solidFill>
                  <a:schemeClr val="accent3">
                    <a:lumMod val="20000"/>
                    <a:lumOff val="80000"/>
                  </a:schemeClr>
                </a:solidFill>
                <a:latin typeface="Arial" panose="020B0604020202020204" pitchFamily="34" charset="0"/>
                <a:cs typeface="Arial" panose="020B0604020202020204" pitchFamily="34" charset="0"/>
              </a:rPr>
              <a:t>Dedhia</a:t>
            </a:r>
            <a:r>
              <a:rPr lang="en-US" sz="2000" dirty="0">
                <a:solidFill>
                  <a:schemeClr val="accent3">
                    <a:lumMod val="20000"/>
                    <a:lumOff val="80000"/>
                  </a:schemeClr>
                </a:solidFill>
                <a:latin typeface="Arial" panose="020B0604020202020204" pitchFamily="34" charset="0"/>
                <a:cs typeface="Arial" panose="020B0604020202020204" pitchFamily="34" charset="0"/>
              </a:rPr>
              <a:t>, MD</a:t>
            </a:r>
            <a:r>
              <a:rPr lang="en-US" sz="2000" baseline="30000" dirty="0">
                <a:solidFill>
                  <a:schemeClr val="accent3">
                    <a:lumMod val="20000"/>
                    <a:lumOff val="80000"/>
                  </a:schemeClr>
                </a:solidFill>
                <a:latin typeface="Arial" panose="020B0604020202020204" pitchFamily="34" charset="0"/>
                <a:cs typeface="Arial" panose="020B0604020202020204" pitchFamily="34" charset="0"/>
              </a:rPr>
              <a:t>1</a:t>
            </a:r>
            <a:r>
              <a:rPr lang="en-US" sz="2000" dirty="0">
                <a:solidFill>
                  <a:schemeClr val="accent3">
                    <a:lumMod val="20000"/>
                    <a:lumOff val="80000"/>
                  </a:schemeClr>
                </a:solidFill>
                <a:latin typeface="Arial" panose="020B0604020202020204" pitchFamily="34" charset="0"/>
                <a:cs typeface="Arial" panose="020B0604020202020204" pitchFamily="34" charset="0"/>
              </a:rPr>
              <a:t>; Toby O. Steele, MD</a:t>
            </a:r>
            <a:r>
              <a:rPr lang="en-US" sz="2000" baseline="30000" dirty="0">
                <a:solidFill>
                  <a:schemeClr val="accent3">
                    <a:lumMod val="20000"/>
                    <a:lumOff val="80000"/>
                  </a:schemeClr>
                </a:solidFill>
                <a:latin typeface="Arial" panose="020B0604020202020204" pitchFamily="34" charset="0"/>
                <a:cs typeface="Arial" panose="020B0604020202020204" pitchFamily="34" charset="0"/>
              </a:rPr>
              <a:t>1</a:t>
            </a:r>
          </a:p>
          <a:p>
            <a:pPr algn="ctr" eaLnBrk="1" hangingPunct="1"/>
            <a:r>
              <a:rPr lang="en-US" sz="2000" baseline="30000" dirty="0">
                <a:solidFill>
                  <a:schemeClr val="accent3">
                    <a:lumMod val="20000"/>
                    <a:lumOff val="80000"/>
                  </a:schemeClr>
                </a:solidFill>
                <a:latin typeface="Arial" panose="020B0604020202020204" pitchFamily="34" charset="0"/>
                <a:cs typeface="Arial" panose="020B0604020202020204" pitchFamily="34" charset="0"/>
              </a:rPr>
              <a:t>1</a:t>
            </a:r>
            <a:r>
              <a:rPr lang="en-US" sz="2000" dirty="0">
                <a:solidFill>
                  <a:schemeClr val="accent3">
                    <a:lumMod val="20000"/>
                    <a:lumOff val="80000"/>
                  </a:schemeClr>
                </a:solidFill>
                <a:latin typeface="Arial" panose="020B0604020202020204" pitchFamily="34" charset="0"/>
                <a:cs typeface="Arial" panose="020B0604020202020204" pitchFamily="34" charset="0"/>
              </a:rPr>
              <a:t> Department of Otolaryngology, University of California, Davis, Medical Center</a:t>
            </a:r>
          </a:p>
        </p:txBody>
      </p:sp>
      <p:sp>
        <p:nvSpPr>
          <p:cNvPr id="24" name="TextBox 23"/>
          <p:cNvSpPr txBox="1"/>
          <p:nvPr/>
        </p:nvSpPr>
        <p:spPr>
          <a:xfrm>
            <a:off x="2010641" y="14584520"/>
            <a:ext cx="6745779" cy="1874680"/>
          </a:xfrm>
          <a:prstGeom prst="rect">
            <a:avLst/>
          </a:prstGeom>
          <a:solidFill>
            <a:schemeClr val="accent1">
              <a:lumMod val="40000"/>
              <a:lumOff val="60000"/>
            </a:schemeClr>
          </a:solidFill>
        </p:spPr>
        <p:txBody>
          <a:bodyPr wrap="square" lIns="34287" tIns="17145" rIns="34287" bIns="17145" rtlCol="0">
            <a:spAutoFit/>
          </a:bodyPr>
          <a:lstStyle/>
          <a:p>
            <a:r>
              <a:rPr lang="en-US" sz="819" dirty="0">
                <a:latin typeface="Arial" panose="020B0604020202020204" pitchFamily="34" charset="0"/>
                <a:cs typeface="Arial" panose="020B0604020202020204" pitchFamily="34" charset="0"/>
              </a:rPr>
              <a:t>Dr. Toby O. Steele, MD</a:t>
            </a:r>
          </a:p>
          <a:p>
            <a:r>
              <a:rPr lang="en-US" sz="819" dirty="0">
                <a:latin typeface="Arial" panose="020B0604020202020204" pitchFamily="34" charset="0"/>
                <a:cs typeface="Arial" panose="020B0604020202020204" pitchFamily="34" charset="0"/>
              </a:rPr>
              <a:t>Assistant Professor</a:t>
            </a:r>
          </a:p>
          <a:p>
            <a:r>
              <a:rPr lang="en-US" sz="819" dirty="0">
                <a:latin typeface="Arial" panose="020B0604020202020204" pitchFamily="34" charset="0"/>
                <a:cs typeface="Arial" panose="020B0604020202020204" pitchFamily="34" charset="0"/>
              </a:rPr>
              <a:t>Rhinology and Endoscopic Skull Base Surgery</a:t>
            </a:r>
          </a:p>
          <a:p>
            <a:r>
              <a:rPr lang="en-US" sz="819" dirty="0">
                <a:latin typeface="Arial" panose="020B0604020202020204" pitchFamily="34" charset="0"/>
                <a:cs typeface="Arial" panose="020B0604020202020204" pitchFamily="34" charset="0"/>
              </a:rPr>
              <a:t>Department of Otolaryngology-Head and Neck Surgery, University of California Davis </a:t>
            </a:r>
          </a:p>
          <a:p>
            <a:r>
              <a:rPr lang="en-US" sz="819" dirty="0">
                <a:latin typeface="Arial" panose="020B0604020202020204" pitchFamily="34" charset="0"/>
                <a:cs typeface="Arial" panose="020B0604020202020204" pitchFamily="34" charset="0"/>
              </a:rPr>
              <a:t>tosteele@ucdavis.edu</a:t>
            </a:r>
          </a:p>
          <a:p>
            <a:endParaRPr lang="en-US" sz="819" dirty="0">
              <a:latin typeface="Arial" panose="020B0604020202020204" pitchFamily="34" charset="0"/>
              <a:cs typeface="Arial" panose="020B0604020202020204" pitchFamily="34" charset="0"/>
            </a:endParaRPr>
          </a:p>
          <a:p>
            <a:r>
              <a:rPr lang="en-US" sz="819" dirty="0">
                <a:latin typeface="Arial" panose="020B0604020202020204" pitchFamily="34" charset="0"/>
                <a:cs typeface="Arial" panose="020B0604020202020204" pitchFamily="34" charset="0"/>
              </a:rPr>
              <a:t>Dr. Raj D. </a:t>
            </a:r>
            <a:r>
              <a:rPr lang="en-US" sz="819" dirty="0" err="1">
                <a:latin typeface="Arial" panose="020B0604020202020204" pitchFamily="34" charset="0"/>
                <a:cs typeface="Arial" panose="020B0604020202020204" pitchFamily="34" charset="0"/>
              </a:rPr>
              <a:t>Dedhia</a:t>
            </a:r>
            <a:r>
              <a:rPr lang="en-US" sz="819" dirty="0">
                <a:latin typeface="Arial" panose="020B0604020202020204" pitchFamily="34" charset="0"/>
                <a:cs typeface="Arial" panose="020B0604020202020204" pitchFamily="34" charset="0"/>
              </a:rPr>
              <a:t>, MD</a:t>
            </a:r>
          </a:p>
          <a:p>
            <a:r>
              <a:rPr lang="en-US" sz="819" dirty="0">
                <a:latin typeface="Arial" panose="020B0604020202020204" pitchFamily="34" charset="0"/>
                <a:cs typeface="Arial" panose="020B0604020202020204" pitchFamily="34" charset="0"/>
              </a:rPr>
              <a:t>Department of Otolaryngology-Head and Neck Surgery, University of California Davis </a:t>
            </a:r>
          </a:p>
          <a:p>
            <a:r>
              <a:rPr lang="en-US" sz="819" dirty="0">
                <a:latin typeface="Arial" panose="020B0604020202020204" pitchFamily="34" charset="0"/>
                <a:cs typeface="Arial" panose="020B0604020202020204" pitchFamily="34" charset="0"/>
              </a:rPr>
              <a:t>rdedhia@ucdavis.edu</a:t>
            </a:r>
          </a:p>
          <a:p>
            <a:endParaRPr lang="en-US" sz="819" dirty="0">
              <a:latin typeface="Arial" panose="020B0604020202020204" pitchFamily="34" charset="0"/>
              <a:cs typeface="Arial" panose="020B0604020202020204" pitchFamily="34" charset="0"/>
            </a:endParaRPr>
          </a:p>
          <a:p>
            <a:r>
              <a:rPr lang="en-US" sz="819" dirty="0">
                <a:latin typeface="Arial" panose="020B0604020202020204" pitchFamily="34" charset="0"/>
                <a:cs typeface="Arial" panose="020B0604020202020204" pitchFamily="34" charset="0"/>
              </a:rPr>
              <a:t>Joshua C. Hwang, BS</a:t>
            </a:r>
          </a:p>
          <a:p>
            <a:r>
              <a:rPr lang="en-US" sz="819" dirty="0">
                <a:latin typeface="Arial" panose="020B0604020202020204" pitchFamily="34" charset="0"/>
                <a:cs typeface="Arial" panose="020B0604020202020204" pitchFamily="34" charset="0"/>
              </a:rPr>
              <a:t>UC Davis School of Medicine</a:t>
            </a:r>
          </a:p>
          <a:p>
            <a:r>
              <a:rPr lang="en-US" sz="819" dirty="0">
                <a:latin typeface="Arial" panose="020B0604020202020204" pitchFamily="34" charset="0"/>
                <a:cs typeface="Arial" panose="020B0604020202020204" pitchFamily="34" charset="0"/>
              </a:rPr>
              <a:t>jchhwang@ucdavis.edu</a:t>
            </a:r>
          </a:p>
          <a:p>
            <a:endParaRPr lang="en-US" sz="1308" dirty="0"/>
          </a:p>
        </p:txBody>
      </p:sp>
      <p:sp>
        <p:nvSpPr>
          <p:cNvPr id="25" name="TextBox 24"/>
          <p:cNvSpPr txBox="1"/>
          <p:nvPr/>
        </p:nvSpPr>
        <p:spPr>
          <a:xfrm>
            <a:off x="779837" y="14617729"/>
            <a:ext cx="972761" cy="374846"/>
          </a:xfrm>
          <a:prstGeom prst="rect">
            <a:avLst/>
          </a:prstGeom>
          <a:noFill/>
        </p:spPr>
        <p:txBody>
          <a:bodyPr wrap="none" lIns="34287" tIns="17145" rIns="34287" bIns="17145" rtlCol="0">
            <a:spAutoFit/>
          </a:bodyPr>
          <a:lstStyle/>
          <a:p>
            <a:r>
              <a:rPr lang="en-US" sz="2211" b="1" dirty="0"/>
              <a:t>Contact</a:t>
            </a:r>
          </a:p>
        </p:txBody>
      </p:sp>
      <p:sp>
        <p:nvSpPr>
          <p:cNvPr id="26" name="TextBox 25"/>
          <p:cNvSpPr txBox="1"/>
          <p:nvPr/>
        </p:nvSpPr>
        <p:spPr>
          <a:xfrm>
            <a:off x="19888200" y="14687204"/>
            <a:ext cx="7315200" cy="2361538"/>
          </a:xfrm>
          <a:prstGeom prst="rect">
            <a:avLst/>
          </a:prstGeom>
          <a:noFill/>
        </p:spPr>
        <p:txBody>
          <a:bodyPr wrap="square" lIns="34287" tIns="34287" rIns="34287" bIns="34287" numCol="1" spcCol="419070" rtlCol="0">
            <a:spAutoFit/>
          </a:bodyPr>
          <a:lstStyle/>
          <a:p>
            <a:r>
              <a:rPr lang="en-US" sz="573" dirty="0">
                <a:latin typeface="Arial" panose="020B0604020202020204" pitchFamily="34" charset="0"/>
                <a:cs typeface="Arial" panose="020B0604020202020204" pitchFamily="34" charset="0"/>
              </a:rPr>
              <a:t>1.Benke T, </a:t>
            </a:r>
            <a:r>
              <a:rPr lang="en-US" sz="573" dirty="0" err="1">
                <a:latin typeface="Arial" panose="020B0604020202020204" pitchFamily="34" charset="0"/>
                <a:cs typeface="Arial" panose="020B0604020202020204" pitchFamily="34" charset="0"/>
              </a:rPr>
              <a:t>Zitsch</a:t>
            </a:r>
            <a:r>
              <a:rPr lang="en-US" sz="573" dirty="0">
                <a:latin typeface="Arial" panose="020B0604020202020204" pitchFamily="34" charset="0"/>
                <a:cs typeface="Arial" panose="020B0604020202020204" pitchFamily="34" charset="0"/>
              </a:rPr>
              <a:t> R, </a:t>
            </a:r>
            <a:r>
              <a:rPr lang="en-US" sz="573" dirty="0" err="1">
                <a:latin typeface="Arial" panose="020B0604020202020204" pitchFamily="34" charset="0"/>
                <a:cs typeface="Arial" panose="020B0604020202020204" pitchFamily="34" charset="0"/>
              </a:rPr>
              <a:t>Nashelsky</a:t>
            </a:r>
            <a:r>
              <a:rPr lang="en-US" sz="573" dirty="0">
                <a:latin typeface="Arial" panose="020B0604020202020204" pitchFamily="34" charset="0"/>
                <a:cs typeface="Arial" panose="020B0604020202020204" pitchFamily="34" charset="0"/>
              </a:rPr>
              <a:t> M. Bilateral Oncocytic Cysts of the Nasopharynx. </a:t>
            </a:r>
            <a:r>
              <a:rPr lang="en-US" sz="573" i="1" dirty="0">
                <a:latin typeface="Arial" panose="020B0604020202020204" pitchFamily="34" charset="0"/>
                <a:cs typeface="Arial" panose="020B0604020202020204" pitchFamily="34" charset="0"/>
              </a:rPr>
              <a:t>Otolaryngology-Head and Neck Surgery</a:t>
            </a:r>
            <a:r>
              <a:rPr lang="en-US" sz="573" dirty="0">
                <a:latin typeface="Arial" panose="020B0604020202020204" pitchFamily="34" charset="0"/>
                <a:cs typeface="Arial" panose="020B0604020202020204" pitchFamily="34" charset="0"/>
              </a:rPr>
              <a:t>. 1995; 112(2):321-324.Doi: 10.1016/S0194-59989570256-3</a:t>
            </a:r>
          </a:p>
          <a:p>
            <a:r>
              <a:rPr lang="en-US" sz="573" dirty="0">
                <a:latin typeface="Arial" panose="020B0604020202020204" pitchFamily="34" charset="0"/>
                <a:cs typeface="Arial" panose="020B0604020202020204" pitchFamily="34" charset="0"/>
              </a:rPr>
              <a:t>2.Nicolai P, </a:t>
            </a:r>
            <a:r>
              <a:rPr lang="en-US" sz="573" dirty="0" err="1">
                <a:latin typeface="Arial" panose="020B0604020202020204" pitchFamily="34" charset="0"/>
                <a:cs typeface="Arial" panose="020B0604020202020204" pitchFamily="34" charset="0"/>
              </a:rPr>
              <a:t>Luzzago</a:t>
            </a:r>
            <a:r>
              <a:rPr lang="en-US" sz="573" dirty="0">
                <a:latin typeface="Arial" panose="020B0604020202020204" pitchFamily="34" charset="0"/>
                <a:cs typeface="Arial" panose="020B0604020202020204" pitchFamily="34" charset="0"/>
              </a:rPr>
              <a:t> F, </a:t>
            </a:r>
            <a:r>
              <a:rPr lang="en-US" sz="573" dirty="0" err="1">
                <a:latin typeface="Arial" panose="020B0604020202020204" pitchFamily="34" charset="0"/>
                <a:cs typeface="Arial" panose="020B0604020202020204" pitchFamily="34" charset="0"/>
              </a:rPr>
              <a:t>Maroldi</a:t>
            </a:r>
            <a:r>
              <a:rPr lang="en-US" sz="573" dirty="0">
                <a:latin typeface="Arial" panose="020B0604020202020204" pitchFamily="34" charset="0"/>
                <a:cs typeface="Arial" panose="020B0604020202020204" pitchFamily="34" charset="0"/>
              </a:rPr>
              <a:t> R, </a:t>
            </a:r>
            <a:r>
              <a:rPr lang="en-US" sz="573" dirty="0" err="1">
                <a:latin typeface="Arial" panose="020B0604020202020204" pitchFamily="34" charset="0"/>
                <a:cs typeface="Arial" panose="020B0604020202020204" pitchFamily="34" charset="0"/>
              </a:rPr>
              <a:t>Falchetti</a:t>
            </a:r>
            <a:r>
              <a:rPr lang="en-US" sz="573" dirty="0">
                <a:latin typeface="Arial" panose="020B0604020202020204" pitchFamily="34" charset="0"/>
                <a:cs typeface="Arial" panose="020B0604020202020204" pitchFamily="34" charset="0"/>
              </a:rPr>
              <a:t> M, Antonelli AR. Nasopharyngeal Cysts: Report of Seven Cases With Review of the Literature. </a:t>
            </a:r>
            <a:r>
              <a:rPr lang="en-US" sz="573" i="1" dirty="0">
                <a:latin typeface="Arial" panose="020B0604020202020204" pitchFamily="34" charset="0"/>
                <a:cs typeface="Arial" panose="020B0604020202020204" pitchFamily="34" charset="0"/>
              </a:rPr>
              <a:t>Arch </a:t>
            </a:r>
            <a:r>
              <a:rPr lang="en-US" sz="573" i="1" dirty="0" err="1">
                <a:latin typeface="Arial" panose="020B0604020202020204" pitchFamily="34" charset="0"/>
                <a:cs typeface="Arial" panose="020B0604020202020204" pitchFamily="34" charset="0"/>
              </a:rPr>
              <a:t>Otolaryngol</a:t>
            </a:r>
            <a:r>
              <a:rPr lang="en-US" sz="573" i="1" dirty="0">
                <a:latin typeface="Arial" panose="020B0604020202020204" pitchFamily="34" charset="0"/>
                <a:cs typeface="Arial" panose="020B0604020202020204" pitchFamily="34" charset="0"/>
              </a:rPr>
              <a:t> Head Neck Surg.</a:t>
            </a:r>
            <a:r>
              <a:rPr lang="en-US" sz="573" dirty="0">
                <a:latin typeface="Arial" panose="020B0604020202020204" pitchFamily="34" charset="0"/>
                <a:cs typeface="Arial" panose="020B0604020202020204" pitchFamily="34" charset="0"/>
              </a:rPr>
              <a:t> 1989;115(7):860–864. Doi:10.1001/archotol.1989.01860310098032</a:t>
            </a:r>
          </a:p>
          <a:p>
            <a:r>
              <a:rPr lang="en-US" sz="573" dirty="0">
                <a:latin typeface="Arial" panose="020B0604020202020204" pitchFamily="34" charset="0"/>
                <a:cs typeface="Arial" panose="020B0604020202020204" pitchFamily="34" charset="0"/>
              </a:rPr>
              <a:t>3.Richardson M. Benign Neoplasms of the Salivary Glands. </a:t>
            </a:r>
            <a:r>
              <a:rPr lang="en-US" sz="573" i="1" dirty="0">
                <a:latin typeface="Arial" panose="020B0604020202020204" pitchFamily="34" charset="0"/>
                <a:cs typeface="Arial" panose="020B0604020202020204" pitchFamily="34" charset="0"/>
              </a:rPr>
              <a:t>Head and Neck Pathology.</a:t>
            </a:r>
            <a:r>
              <a:rPr lang="en-US" sz="573" dirty="0">
                <a:latin typeface="Arial" panose="020B0604020202020204" pitchFamily="34" charset="0"/>
                <a:cs typeface="Arial" panose="020B0604020202020204" pitchFamily="34" charset="0"/>
              </a:rPr>
              <a:t> 2019; 261-283.e2.Doi: 10.1016/B978-0-323-47916-5.00012-1</a:t>
            </a:r>
          </a:p>
          <a:p>
            <a:r>
              <a:rPr lang="en-US" sz="573" dirty="0">
                <a:latin typeface="Arial" panose="020B0604020202020204" pitchFamily="34" charset="0"/>
                <a:cs typeface="Arial" panose="020B0604020202020204" pitchFamily="34" charset="0"/>
              </a:rPr>
              <a:t>4.Lim CT. Oncocytic metaplasia of the nasopharynx. </a:t>
            </a:r>
            <a:r>
              <a:rPr lang="en-US" sz="573" i="1" dirty="0">
                <a:latin typeface="Arial" panose="020B0604020202020204" pitchFamily="34" charset="0"/>
                <a:cs typeface="Arial" panose="020B0604020202020204" pitchFamily="34" charset="0"/>
              </a:rPr>
              <a:t>Otolaryngology-Head and Neck Surgery</a:t>
            </a:r>
            <a:r>
              <a:rPr lang="en-US" sz="573" dirty="0">
                <a:latin typeface="Arial" panose="020B0604020202020204" pitchFamily="34" charset="0"/>
                <a:cs typeface="Arial" panose="020B0604020202020204" pitchFamily="34" charset="0"/>
              </a:rPr>
              <a:t>. 1998; 118(3):419. Doi: 10.1016/S0194-5998(98)70330-4</a:t>
            </a:r>
          </a:p>
          <a:p>
            <a:r>
              <a:rPr lang="en-US" sz="573" dirty="0">
                <a:latin typeface="Arial" panose="020B0604020202020204" pitchFamily="34" charset="0"/>
                <a:cs typeface="Arial" panose="020B0604020202020204" pitchFamily="34" charset="0"/>
              </a:rPr>
              <a:t>5.Kotwall CA. Smoking as an etiologic factor in the development of Warthin's tumor of the parotid gland. Am J Surg. 1992;164(6):646-7.</a:t>
            </a:r>
          </a:p>
          <a:p>
            <a:r>
              <a:rPr lang="en-US" sz="573" dirty="0">
                <a:latin typeface="Arial" panose="020B0604020202020204" pitchFamily="34" charset="0"/>
                <a:cs typeface="Arial" panose="020B0604020202020204" pitchFamily="34" charset="0"/>
              </a:rPr>
              <a:t>6. </a:t>
            </a:r>
            <a:r>
              <a:rPr lang="en-US" sz="573" dirty="0" err="1">
                <a:latin typeface="Arial" panose="020B0604020202020204" pitchFamily="34" charset="0"/>
                <a:cs typeface="Arial" panose="020B0604020202020204" pitchFamily="34" charset="0"/>
              </a:rPr>
              <a:t>Teymoortash</a:t>
            </a:r>
            <a:r>
              <a:rPr lang="en-US" sz="573" dirty="0">
                <a:latin typeface="Arial" panose="020B0604020202020204" pitchFamily="34" charset="0"/>
                <a:cs typeface="Arial" panose="020B0604020202020204" pitchFamily="34" charset="0"/>
              </a:rPr>
              <a:t> A, </a:t>
            </a:r>
            <a:r>
              <a:rPr lang="en-US" sz="573" dirty="0" err="1">
                <a:latin typeface="Arial" panose="020B0604020202020204" pitchFamily="34" charset="0"/>
                <a:cs typeface="Arial" panose="020B0604020202020204" pitchFamily="34" charset="0"/>
              </a:rPr>
              <a:t>Krasnewicz</a:t>
            </a:r>
            <a:r>
              <a:rPr lang="en-US" sz="573" dirty="0">
                <a:latin typeface="Arial" panose="020B0604020202020204" pitchFamily="34" charset="0"/>
                <a:cs typeface="Arial" panose="020B0604020202020204" pitchFamily="34" charset="0"/>
              </a:rPr>
              <a:t> Y, Werner JA. Clinical features of </a:t>
            </a:r>
            <a:r>
              <a:rPr lang="en-US" sz="573" dirty="0" err="1">
                <a:latin typeface="Arial" panose="020B0604020202020204" pitchFamily="34" charset="0"/>
                <a:cs typeface="Arial" panose="020B0604020202020204" pitchFamily="34" charset="0"/>
              </a:rPr>
              <a:t>cystadenolymphoma</a:t>
            </a:r>
            <a:r>
              <a:rPr lang="en-US" sz="573" dirty="0">
                <a:latin typeface="Arial" panose="020B0604020202020204" pitchFamily="34" charset="0"/>
                <a:cs typeface="Arial" panose="020B0604020202020204" pitchFamily="34" charset="0"/>
              </a:rPr>
              <a:t> (Warthin’s tumor) of the parotid gland: A retrospective comparative study of 96 </a:t>
            </a:r>
            <a:r>
              <a:rPr lang="en-US" sz="573" dirty="0" err="1">
                <a:latin typeface="Arial" panose="020B0604020202020204" pitchFamily="34" charset="0"/>
                <a:cs typeface="Arial" panose="020B0604020202020204" pitchFamily="34" charset="0"/>
              </a:rPr>
              <a:t>cases.Oral</a:t>
            </a:r>
            <a:r>
              <a:rPr lang="en-US" sz="573" dirty="0">
                <a:latin typeface="Arial" panose="020B0604020202020204" pitchFamily="34" charset="0"/>
                <a:cs typeface="Arial" panose="020B0604020202020204" pitchFamily="34" charset="0"/>
              </a:rPr>
              <a:t> Oncology. 2006; 42(6):569-573.</a:t>
            </a:r>
          </a:p>
          <a:p>
            <a:r>
              <a:rPr lang="en-US" sz="573" dirty="0">
                <a:latin typeface="Arial" panose="020B0604020202020204" pitchFamily="34" charset="0"/>
                <a:cs typeface="Arial" panose="020B0604020202020204" pitchFamily="34" charset="0"/>
              </a:rPr>
              <a:t>7. El-Naggar, A., Chan, J., Grandis, J., </a:t>
            </a:r>
            <a:r>
              <a:rPr lang="en-US" sz="573" dirty="0" err="1">
                <a:latin typeface="Arial" panose="020B0604020202020204" pitchFamily="34" charset="0"/>
                <a:cs typeface="Arial" panose="020B0604020202020204" pitchFamily="34" charset="0"/>
              </a:rPr>
              <a:t>Slootweg</a:t>
            </a:r>
            <a:r>
              <a:rPr lang="en-US" sz="573" dirty="0">
                <a:latin typeface="Arial" panose="020B0604020202020204" pitchFamily="34" charset="0"/>
                <a:cs typeface="Arial" panose="020B0604020202020204" pitchFamily="34" charset="0"/>
              </a:rPr>
              <a:t>, P. and Takata, T. (2017). WHO classification of head and neck </a:t>
            </a:r>
            <a:r>
              <a:rPr lang="en-US" sz="573" dirty="0" err="1">
                <a:latin typeface="Arial" panose="020B0604020202020204" pitchFamily="34" charset="0"/>
                <a:cs typeface="Arial" panose="020B0604020202020204" pitchFamily="34" charset="0"/>
              </a:rPr>
              <a:t>tumours</a:t>
            </a:r>
            <a:r>
              <a:rPr lang="en-US" sz="573" dirty="0">
                <a:latin typeface="Arial" panose="020B0604020202020204" pitchFamily="34" charset="0"/>
                <a:cs typeface="Arial" panose="020B0604020202020204" pitchFamily="34" charset="0"/>
              </a:rPr>
              <a:t>. Lyon: World Health Organization</a:t>
            </a:r>
          </a:p>
          <a:p>
            <a:r>
              <a:rPr lang="en-US" sz="573" dirty="0">
                <a:latin typeface="Arial" panose="020B0604020202020204" pitchFamily="34" charset="0"/>
                <a:cs typeface="Arial" panose="020B0604020202020204" pitchFamily="34" charset="0"/>
              </a:rPr>
              <a:t>8.Yeh YA, Baker LL, Wang WJ, Fan K. Nasopharyngeal Warthin's tumor. </a:t>
            </a:r>
            <a:r>
              <a:rPr lang="en-US" sz="573" dirty="0" err="1">
                <a:latin typeface="Arial" panose="020B0604020202020204" pitchFamily="34" charset="0"/>
                <a:cs typeface="Arial" panose="020B0604020202020204" pitchFamily="34" charset="0"/>
              </a:rPr>
              <a:t>Otolaryngol</a:t>
            </a:r>
            <a:r>
              <a:rPr lang="en-US" sz="573" dirty="0">
                <a:latin typeface="Arial" panose="020B0604020202020204" pitchFamily="34" charset="0"/>
                <a:cs typeface="Arial" panose="020B0604020202020204" pitchFamily="34" charset="0"/>
              </a:rPr>
              <a:t> Head Neck Surg. 1999;120(6):942-4.</a:t>
            </a:r>
          </a:p>
          <a:p>
            <a:r>
              <a:rPr lang="en-US" sz="573" dirty="0">
                <a:latin typeface="Arial" panose="020B0604020202020204" pitchFamily="34" charset="0"/>
                <a:cs typeface="Arial" panose="020B0604020202020204" pitchFamily="34" charset="0"/>
              </a:rPr>
              <a:t>9.Ory M, Eran A. Synchronous parotid and nasopharyngeal Warthin tumor. Head Neck. 2016;38(3):E71-2.</a:t>
            </a:r>
          </a:p>
          <a:p>
            <a:r>
              <a:rPr lang="en-US" sz="573" dirty="0">
                <a:latin typeface="Arial" panose="020B0604020202020204" pitchFamily="34" charset="0"/>
                <a:cs typeface="Arial" panose="020B0604020202020204" pitchFamily="34" charset="0"/>
              </a:rPr>
              <a:t>10.Yáñez-barraza KL, Domínguez-</a:t>
            </a:r>
            <a:r>
              <a:rPr lang="en-US" sz="573" dirty="0" err="1">
                <a:latin typeface="Arial" panose="020B0604020202020204" pitchFamily="34" charset="0"/>
                <a:cs typeface="Arial" panose="020B0604020202020204" pitchFamily="34" charset="0"/>
              </a:rPr>
              <a:t>malagon</a:t>
            </a:r>
            <a:r>
              <a:rPr lang="en-US" sz="573" dirty="0">
                <a:latin typeface="Arial" panose="020B0604020202020204" pitchFamily="34" charset="0"/>
                <a:cs typeface="Arial" panose="020B0604020202020204" pitchFamily="34" charset="0"/>
              </a:rPr>
              <a:t> HR, </a:t>
            </a:r>
            <a:r>
              <a:rPr lang="en-US" sz="573" dirty="0" err="1">
                <a:latin typeface="Arial" panose="020B0604020202020204" pitchFamily="34" charset="0"/>
                <a:cs typeface="Arial" panose="020B0604020202020204" pitchFamily="34" charset="0"/>
              </a:rPr>
              <a:t>Mosqueda-taylor</a:t>
            </a:r>
            <a:r>
              <a:rPr lang="en-US" sz="573" dirty="0">
                <a:latin typeface="Arial" panose="020B0604020202020204" pitchFamily="34" charset="0"/>
                <a:cs typeface="Arial" panose="020B0604020202020204" pitchFamily="34" charset="0"/>
              </a:rPr>
              <a:t> A, Cano-</a:t>
            </a:r>
            <a:r>
              <a:rPr lang="en-US" sz="573" dirty="0" err="1">
                <a:latin typeface="Arial" panose="020B0604020202020204" pitchFamily="34" charset="0"/>
                <a:cs typeface="Arial" panose="020B0604020202020204" pitchFamily="34" charset="0"/>
              </a:rPr>
              <a:t>valdez</a:t>
            </a:r>
            <a:r>
              <a:rPr lang="en-US" sz="573" dirty="0">
                <a:latin typeface="Arial" panose="020B0604020202020204" pitchFamily="34" charset="0"/>
                <a:cs typeface="Arial" panose="020B0604020202020204" pitchFamily="34" charset="0"/>
              </a:rPr>
              <a:t> AM, Luna-</a:t>
            </a:r>
            <a:r>
              <a:rPr lang="en-US" sz="573" dirty="0" err="1">
                <a:latin typeface="Arial" panose="020B0604020202020204" pitchFamily="34" charset="0"/>
                <a:cs typeface="Arial" panose="020B0604020202020204" pitchFamily="34" charset="0"/>
              </a:rPr>
              <a:t>ortiz</a:t>
            </a:r>
            <a:r>
              <a:rPr lang="en-US" sz="573" dirty="0">
                <a:latin typeface="Arial" panose="020B0604020202020204" pitchFamily="34" charset="0"/>
                <a:cs typeface="Arial" panose="020B0604020202020204" pitchFamily="34" charset="0"/>
              </a:rPr>
              <a:t> K. Synchronic nasopharyngeal and </a:t>
            </a:r>
            <a:r>
              <a:rPr lang="en-US" sz="573" dirty="0" err="1">
                <a:latin typeface="Arial" panose="020B0604020202020204" pitchFamily="34" charset="0"/>
                <a:cs typeface="Arial" panose="020B0604020202020204" pitchFamily="34" charset="0"/>
              </a:rPr>
              <a:t>intraparotid</a:t>
            </a:r>
            <a:r>
              <a:rPr lang="en-US" sz="573" dirty="0">
                <a:latin typeface="Arial" panose="020B0604020202020204" pitchFamily="34" charset="0"/>
                <a:cs typeface="Arial" panose="020B0604020202020204" pitchFamily="34" charset="0"/>
              </a:rPr>
              <a:t> </a:t>
            </a:r>
            <a:r>
              <a:rPr lang="en-US" sz="573" dirty="0" err="1">
                <a:latin typeface="Arial" panose="020B0604020202020204" pitchFamily="34" charset="0"/>
                <a:cs typeface="Arial" panose="020B0604020202020204" pitchFamily="34" charset="0"/>
              </a:rPr>
              <a:t>warthin</a:t>
            </a:r>
            <a:r>
              <a:rPr lang="en-US" sz="573" dirty="0">
                <a:latin typeface="Arial" panose="020B0604020202020204" pitchFamily="34" charset="0"/>
                <a:cs typeface="Arial" panose="020B0604020202020204" pitchFamily="34" charset="0"/>
              </a:rPr>
              <a:t> tumors: A case report and literature review. J Clin Exp Dent. 2014;6(4):e435-9.</a:t>
            </a:r>
          </a:p>
          <a:p>
            <a:r>
              <a:rPr lang="en-US" sz="573" dirty="0">
                <a:latin typeface="Arial" panose="020B0604020202020204" pitchFamily="34" charset="0"/>
                <a:cs typeface="Arial" panose="020B0604020202020204" pitchFamily="34" charset="0"/>
              </a:rPr>
              <a:t>11.Pelucchi S, </a:t>
            </a:r>
            <a:r>
              <a:rPr lang="en-US" sz="573" dirty="0" err="1">
                <a:latin typeface="Arial" panose="020B0604020202020204" pitchFamily="34" charset="0"/>
                <a:cs typeface="Arial" panose="020B0604020202020204" pitchFamily="34" charset="0"/>
              </a:rPr>
              <a:t>Bianchini</a:t>
            </a:r>
            <a:r>
              <a:rPr lang="en-US" sz="573" dirty="0">
                <a:latin typeface="Arial" panose="020B0604020202020204" pitchFamily="34" charset="0"/>
                <a:cs typeface="Arial" panose="020B0604020202020204" pitchFamily="34" charset="0"/>
              </a:rPr>
              <a:t> C, </a:t>
            </a:r>
            <a:r>
              <a:rPr lang="en-US" sz="573" dirty="0" err="1">
                <a:latin typeface="Arial" panose="020B0604020202020204" pitchFamily="34" charset="0"/>
                <a:cs typeface="Arial" panose="020B0604020202020204" pitchFamily="34" charset="0"/>
              </a:rPr>
              <a:t>Ciorba</a:t>
            </a:r>
            <a:r>
              <a:rPr lang="en-US" sz="573" dirty="0">
                <a:latin typeface="Arial" panose="020B0604020202020204" pitchFamily="34" charset="0"/>
                <a:cs typeface="Arial" panose="020B0604020202020204" pitchFamily="34" charset="0"/>
              </a:rPr>
              <a:t> A, </a:t>
            </a:r>
            <a:r>
              <a:rPr lang="en-US" sz="573" dirty="0" err="1">
                <a:latin typeface="Arial" panose="020B0604020202020204" pitchFamily="34" charset="0"/>
                <a:cs typeface="Arial" panose="020B0604020202020204" pitchFamily="34" charset="0"/>
              </a:rPr>
              <a:t>Stomeo</a:t>
            </a:r>
            <a:r>
              <a:rPr lang="en-US" sz="573" dirty="0">
                <a:latin typeface="Arial" panose="020B0604020202020204" pitchFamily="34" charset="0"/>
                <a:cs typeface="Arial" panose="020B0604020202020204" pitchFamily="34" charset="0"/>
              </a:rPr>
              <a:t> F, Ferron A, Pastore A. Simultaneous nasopharyngeal and parotid gland Warthin's </a:t>
            </a:r>
            <a:r>
              <a:rPr lang="en-US" sz="573" dirty="0" err="1">
                <a:latin typeface="Arial" panose="020B0604020202020204" pitchFamily="34" charset="0"/>
                <a:cs typeface="Arial" panose="020B0604020202020204" pitchFamily="34" charset="0"/>
              </a:rPr>
              <a:t>tumour</a:t>
            </a:r>
            <a:r>
              <a:rPr lang="en-US" sz="573" dirty="0">
                <a:latin typeface="Arial" panose="020B0604020202020204" pitchFamily="34" charset="0"/>
                <a:cs typeface="Arial" panose="020B0604020202020204" pitchFamily="34" charset="0"/>
              </a:rPr>
              <a:t>: a case report. Acta </a:t>
            </a:r>
            <a:r>
              <a:rPr lang="en-US" sz="573" dirty="0" err="1">
                <a:latin typeface="Arial" panose="020B0604020202020204" pitchFamily="34" charset="0"/>
                <a:cs typeface="Arial" panose="020B0604020202020204" pitchFamily="34" charset="0"/>
              </a:rPr>
              <a:t>Otorhinolaryngol</a:t>
            </a:r>
            <a:r>
              <a:rPr lang="en-US" sz="573" dirty="0">
                <a:latin typeface="Arial" panose="020B0604020202020204" pitchFamily="34" charset="0"/>
                <a:cs typeface="Arial" panose="020B0604020202020204" pitchFamily="34" charset="0"/>
              </a:rPr>
              <a:t> Ital. 2015;35(2):129-31.</a:t>
            </a:r>
          </a:p>
          <a:p>
            <a:r>
              <a:rPr lang="en-US" sz="573" dirty="0">
                <a:latin typeface="Arial" panose="020B0604020202020204" pitchFamily="34" charset="0"/>
                <a:cs typeface="Arial" panose="020B0604020202020204" pitchFamily="34" charset="0"/>
              </a:rPr>
              <a:t>12.Cardesa A, </a:t>
            </a:r>
            <a:r>
              <a:rPr lang="en-US" sz="573" dirty="0" err="1">
                <a:latin typeface="Arial" panose="020B0604020202020204" pitchFamily="34" charset="0"/>
                <a:cs typeface="Arial" panose="020B0604020202020204" pitchFamily="34" charset="0"/>
              </a:rPr>
              <a:t>Slootweg</a:t>
            </a:r>
            <a:r>
              <a:rPr lang="en-US" sz="573" dirty="0">
                <a:latin typeface="Arial" panose="020B0604020202020204" pitchFamily="34" charset="0"/>
                <a:cs typeface="Arial" panose="020B0604020202020204" pitchFamily="34" charset="0"/>
              </a:rPr>
              <a:t> P, Gale N, Franchi A. (2016).</a:t>
            </a:r>
            <a:r>
              <a:rPr lang="en-US" sz="573" i="1" dirty="0">
                <a:latin typeface="Arial" panose="020B0604020202020204" pitchFamily="34" charset="0"/>
                <a:cs typeface="Arial" panose="020B0604020202020204" pitchFamily="34" charset="0"/>
              </a:rPr>
              <a:t>Pathology of the head and neck</a:t>
            </a:r>
            <a:r>
              <a:rPr lang="en-US" sz="573" dirty="0">
                <a:latin typeface="Arial" panose="020B0604020202020204" pitchFamily="34" charset="0"/>
                <a:cs typeface="Arial" panose="020B0604020202020204" pitchFamily="34" charset="0"/>
              </a:rPr>
              <a:t>. Springer Verlag </a:t>
            </a:r>
            <a:r>
              <a:rPr lang="en-US" sz="573" dirty="0" err="1">
                <a:latin typeface="Arial" panose="020B0604020202020204" pitchFamily="34" charset="0"/>
                <a:cs typeface="Arial" panose="020B0604020202020204" pitchFamily="34" charset="0"/>
              </a:rPr>
              <a:t>Berin</a:t>
            </a:r>
            <a:r>
              <a:rPr lang="en-US" sz="573" dirty="0">
                <a:latin typeface="Arial" panose="020B0604020202020204" pitchFamily="34" charset="0"/>
                <a:cs typeface="Arial" panose="020B0604020202020204" pitchFamily="34" charset="0"/>
              </a:rPr>
              <a:t> Heidelberg. Doi:</a:t>
            </a:r>
            <a:r>
              <a:rPr lang="en-US" sz="573" u="sng" dirty="0">
                <a:latin typeface="Arial" panose="020B0604020202020204" pitchFamily="34" charset="0"/>
                <a:cs typeface="Arial" panose="020B0604020202020204" pitchFamily="34" charset="0"/>
              </a:rPr>
              <a:t> </a:t>
            </a:r>
            <a:r>
              <a:rPr lang="en-US" sz="573" dirty="0">
                <a:latin typeface="Arial" panose="020B0604020202020204" pitchFamily="34" charset="0"/>
                <a:cs typeface="Arial" panose="020B0604020202020204" pitchFamily="34" charset="0"/>
              </a:rPr>
              <a:t>10.1007/978-3-662-49672-5</a:t>
            </a:r>
          </a:p>
          <a:p>
            <a:r>
              <a:rPr lang="en-US" sz="573" dirty="0">
                <a:latin typeface="Arial" panose="020B0604020202020204" pitchFamily="34" charset="0"/>
                <a:cs typeface="Arial" panose="020B0604020202020204" pitchFamily="34" charset="0"/>
              </a:rPr>
              <a:t>13.Ali MY. Pathogenesis of cysts and crypts in the nasopharynx.</a:t>
            </a:r>
          </a:p>
          <a:p>
            <a:r>
              <a:rPr lang="en-US" sz="573" dirty="0">
                <a:latin typeface="Arial" panose="020B0604020202020204" pitchFamily="34" charset="0"/>
                <a:cs typeface="Arial" panose="020B0604020202020204" pitchFamily="34" charset="0"/>
              </a:rPr>
              <a:t>14.Minami M, </a:t>
            </a:r>
            <a:r>
              <a:rPr lang="en-US" sz="573" dirty="0" err="1">
                <a:latin typeface="Arial" panose="020B0604020202020204" pitchFamily="34" charset="0"/>
                <a:cs typeface="Arial" panose="020B0604020202020204" pitchFamily="34" charset="0"/>
              </a:rPr>
              <a:t>Tanioka</a:t>
            </a:r>
            <a:r>
              <a:rPr lang="en-US" sz="573" dirty="0">
                <a:latin typeface="Arial" panose="020B0604020202020204" pitchFamily="34" charset="0"/>
                <a:cs typeface="Arial" panose="020B0604020202020204" pitchFamily="34" charset="0"/>
              </a:rPr>
              <a:t> H, </a:t>
            </a:r>
            <a:r>
              <a:rPr lang="en-US" sz="573" dirty="0" err="1">
                <a:latin typeface="Arial" panose="020B0604020202020204" pitchFamily="34" charset="0"/>
                <a:cs typeface="Arial" panose="020B0604020202020204" pitchFamily="34" charset="0"/>
              </a:rPr>
              <a:t>Oyama</a:t>
            </a:r>
            <a:r>
              <a:rPr lang="en-US" sz="573" dirty="0">
                <a:latin typeface="Arial" panose="020B0604020202020204" pitchFamily="34" charset="0"/>
                <a:cs typeface="Arial" panose="020B0604020202020204" pitchFamily="34" charset="0"/>
              </a:rPr>
              <a:t> K, et al. Warthin tumor of the parotid gland: MR-pathologic correlation. AJNR Am J </a:t>
            </a:r>
            <a:r>
              <a:rPr lang="en-US" sz="573" dirty="0" err="1">
                <a:latin typeface="Arial" panose="020B0604020202020204" pitchFamily="34" charset="0"/>
                <a:cs typeface="Arial" panose="020B0604020202020204" pitchFamily="34" charset="0"/>
              </a:rPr>
              <a:t>Neuroradiol</a:t>
            </a:r>
            <a:r>
              <a:rPr lang="en-US" sz="573" dirty="0">
                <a:latin typeface="Arial" panose="020B0604020202020204" pitchFamily="34" charset="0"/>
                <a:cs typeface="Arial" panose="020B0604020202020204" pitchFamily="34" charset="0"/>
              </a:rPr>
              <a:t>. 1993;14(1):209-14.</a:t>
            </a:r>
          </a:p>
          <a:p>
            <a:r>
              <a:rPr lang="en-US" sz="573" dirty="0">
                <a:latin typeface="Arial" panose="020B0604020202020204" pitchFamily="34" charset="0"/>
                <a:cs typeface="Arial" panose="020B0604020202020204" pitchFamily="34" charset="0"/>
              </a:rPr>
              <a:t>15. Lloyd SK, Di </a:t>
            </a:r>
            <a:r>
              <a:rPr lang="en-US" sz="573" dirty="0" err="1">
                <a:latin typeface="Arial" panose="020B0604020202020204" pitchFamily="34" charset="0"/>
                <a:cs typeface="Arial" panose="020B0604020202020204" pitchFamily="34" charset="0"/>
              </a:rPr>
              <a:t>Cuffa</a:t>
            </a:r>
            <a:r>
              <a:rPr lang="en-US" sz="573" dirty="0">
                <a:latin typeface="Arial" panose="020B0604020202020204" pitchFamily="34" charset="0"/>
                <a:cs typeface="Arial" panose="020B0604020202020204" pitchFamily="34" charset="0"/>
              </a:rPr>
              <a:t> RA, Seymour FK, </a:t>
            </a:r>
            <a:r>
              <a:rPr lang="en-US" sz="573" dirty="0" err="1">
                <a:latin typeface="Arial" panose="020B0604020202020204" pitchFamily="34" charset="0"/>
                <a:cs typeface="Arial" panose="020B0604020202020204" pitchFamily="34" charset="0"/>
              </a:rPr>
              <a:t>Savy</a:t>
            </a:r>
            <a:r>
              <a:rPr lang="en-US" sz="573" dirty="0">
                <a:latin typeface="Arial" panose="020B0604020202020204" pitchFamily="34" charset="0"/>
                <a:cs typeface="Arial" panose="020B0604020202020204" pitchFamily="34" charset="0"/>
              </a:rPr>
              <a:t> LE, Grant HR. Cysts of the fossa of </a:t>
            </a:r>
            <a:r>
              <a:rPr lang="en-US" sz="573" dirty="0" err="1">
                <a:latin typeface="Arial" panose="020B0604020202020204" pitchFamily="34" charset="0"/>
                <a:cs typeface="Arial" panose="020B0604020202020204" pitchFamily="34" charset="0"/>
              </a:rPr>
              <a:t>Rosenmüller</a:t>
            </a:r>
            <a:r>
              <a:rPr lang="en-US" sz="573" dirty="0">
                <a:latin typeface="Arial" panose="020B0604020202020204" pitchFamily="34" charset="0"/>
                <a:cs typeface="Arial" panose="020B0604020202020204" pitchFamily="34" charset="0"/>
              </a:rPr>
              <a:t>: report of two cases. Ear Nose Throat J. 2010;89:E19–21.</a:t>
            </a:r>
          </a:p>
          <a:p>
            <a:r>
              <a:rPr lang="en-US" sz="573" dirty="0">
                <a:latin typeface="Arial" panose="020B0604020202020204" pitchFamily="34" charset="0"/>
                <a:cs typeface="Arial" panose="020B0604020202020204" pitchFamily="34" charset="0"/>
              </a:rPr>
              <a:t> </a:t>
            </a:r>
          </a:p>
          <a:p>
            <a:r>
              <a:rPr lang="en-US" sz="573" dirty="0">
                <a:latin typeface="Arial" panose="020B0604020202020204" pitchFamily="34" charset="0"/>
                <a:cs typeface="Arial" panose="020B0604020202020204" pitchFamily="34" charset="0"/>
              </a:rPr>
              <a:t> </a:t>
            </a:r>
          </a:p>
          <a:p>
            <a:r>
              <a:rPr lang="en-US" sz="573" dirty="0">
                <a:latin typeface="Arial" panose="020B0604020202020204" pitchFamily="34" charset="0"/>
                <a:cs typeface="Arial" panose="020B0604020202020204" pitchFamily="34" charset="0"/>
              </a:rPr>
              <a:t> </a:t>
            </a:r>
          </a:p>
          <a:p>
            <a:r>
              <a:rPr lang="en-US" sz="573" dirty="0">
                <a:latin typeface="Arial" panose="020B0604020202020204" pitchFamily="34" charset="0"/>
                <a:cs typeface="Arial" panose="020B0604020202020204" pitchFamily="34" charset="0"/>
              </a:rPr>
              <a:t> </a:t>
            </a:r>
          </a:p>
          <a:p>
            <a:r>
              <a:rPr lang="en-US" sz="573" dirty="0">
                <a:latin typeface="Arial" panose="020B0604020202020204" pitchFamily="34" charset="0"/>
                <a:cs typeface="Arial" panose="020B0604020202020204" pitchFamily="34" charset="0"/>
              </a:rPr>
              <a:t> </a:t>
            </a:r>
          </a:p>
          <a:p>
            <a:r>
              <a:rPr lang="en-US" sz="573" dirty="0">
                <a:latin typeface="Arial" panose="020B0604020202020204" pitchFamily="34" charset="0"/>
                <a:cs typeface="Arial" panose="020B0604020202020204" pitchFamily="34" charset="0"/>
              </a:rPr>
              <a:t> </a:t>
            </a:r>
          </a:p>
          <a:p>
            <a:r>
              <a:rPr lang="en-US" sz="573" dirty="0">
                <a:latin typeface="Arial" panose="020B0604020202020204" pitchFamily="34" charset="0"/>
                <a:cs typeface="Arial" panose="020B0604020202020204" pitchFamily="34" charset="0"/>
              </a:rPr>
              <a:t> </a:t>
            </a:r>
          </a:p>
          <a:p>
            <a:pPr lvl="0"/>
            <a:endParaRPr lang="en-US" sz="573" dirty="0">
              <a:latin typeface="Arial" panose="020B0604020202020204" pitchFamily="34" charset="0"/>
              <a:cs typeface="Arial" panose="020B0604020202020204" pitchFamily="34" charset="0"/>
            </a:endParaRPr>
          </a:p>
          <a:p>
            <a:r>
              <a:rPr lang="en-US" sz="573" dirty="0">
                <a:latin typeface="Arial" panose="020B0604020202020204" pitchFamily="34" charset="0"/>
                <a:cs typeface="Arial" panose="020B0604020202020204" pitchFamily="34" charset="0"/>
              </a:rPr>
              <a:t>  </a:t>
            </a:r>
          </a:p>
        </p:txBody>
      </p:sp>
      <p:sp>
        <p:nvSpPr>
          <p:cNvPr id="27" name="TextBox 26"/>
          <p:cNvSpPr txBox="1"/>
          <p:nvPr/>
        </p:nvSpPr>
        <p:spPr>
          <a:xfrm>
            <a:off x="17783177" y="14644242"/>
            <a:ext cx="1361264" cy="374846"/>
          </a:xfrm>
          <a:prstGeom prst="rect">
            <a:avLst/>
          </a:prstGeom>
          <a:noFill/>
        </p:spPr>
        <p:txBody>
          <a:bodyPr wrap="none" lIns="34287" tIns="17145" rIns="34287" bIns="17145" rtlCol="0">
            <a:spAutoFit/>
          </a:bodyPr>
          <a:lstStyle/>
          <a:p>
            <a:r>
              <a:rPr lang="en-US" sz="2211" b="1" dirty="0"/>
              <a:t>References</a:t>
            </a:r>
          </a:p>
        </p:txBody>
      </p:sp>
      <p:sp>
        <p:nvSpPr>
          <p:cNvPr id="10" name="Text Box 189"/>
          <p:cNvSpPr txBox="1">
            <a:spLocks noChangeArrowheads="1"/>
          </p:cNvSpPr>
          <p:nvPr/>
        </p:nvSpPr>
        <p:spPr bwMode="auto">
          <a:xfrm>
            <a:off x="1216247" y="2730733"/>
            <a:ext cx="9781540" cy="1523482"/>
          </a:xfrm>
          <a:prstGeom prst="rect">
            <a:avLst/>
          </a:prstGeom>
          <a:solidFill>
            <a:schemeClr val="bg1"/>
          </a:solidFill>
          <a:ln w="12700">
            <a:solidFill>
              <a:schemeClr val="accent1">
                <a:lumMod val="75000"/>
              </a:schemeClr>
            </a:solidFill>
          </a:ln>
          <a:effectLst/>
        </p:spPr>
        <p:txBody>
          <a:bodyPr wrap="square" lIns="68574" tIns="68574" rIns="68574" bIns="685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1800" dirty="0"/>
              <a:t>Nasopharyngeal oncocytic lesions are a spectrum of benign lesions that represent a reactive or hyperplastic response to chronic inflammation such as smoking and age-related degeneration.</a:t>
            </a:r>
            <a:r>
              <a:rPr lang="en-US" sz="1800" baseline="30000" dirty="0"/>
              <a:t>1</a:t>
            </a:r>
            <a:r>
              <a:rPr lang="en-US" sz="1800" dirty="0"/>
              <a:t> The lesions differ based on location, origin, and presence of cystic and inflammatory components. While these oncocytic lesions are frequently asymptomatic, larger lesions in the nasopharynx can result in significant symptoms such as eustachian tube dysfunction.</a:t>
            </a:r>
            <a:r>
              <a:rPr lang="en-US" sz="1800" baseline="30000" dirty="0"/>
              <a:t>2</a:t>
            </a:r>
            <a:endParaRPr lang="en-US" sz="1800" dirty="0"/>
          </a:p>
        </p:txBody>
      </p:sp>
      <p:sp>
        <p:nvSpPr>
          <p:cNvPr id="32" name="Rectangle 31"/>
          <p:cNvSpPr/>
          <p:nvPr/>
        </p:nvSpPr>
        <p:spPr>
          <a:xfrm>
            <a:off x="1216247" y="2308396"/>
            <a:ext cx="9784655" cy="440597"/>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4287" tIns="17145" rIns="34287" bIns="17145" rtlCol="0" anchor="ctr"/>
          <a:lstStyle/>
          <a:p>
            <a:pPr algn="ctr"/>
            <a:r>
              <a:rPr lang="en-US" sz="2211" b="1" dirty="0">
                <a:solidFill>
                  <a:schemeClr val="accent3">
                    <a:lumMod val="20000"/>
                    <a:lumOff val="80000"/>
                  </a:schemeClr>
                </a:solidFill>
              </a:rPr>
              <a:t>Introduction</a:t>
            </a:r>
          </a:p>
        </p:txBody>
      </p:sp>
      <p:sp>
        <p:nvSpPr>
          <p:cNvPr id="15" name="Text Box 194"/>
          <p:cNvSpPr txBox="1">
            <a:spLocks noChangeArrowheads="1"/>
          </p:cNvSpPr>
          <p:nvPr/>
        </p:nvSpPr>
        <p:spPr bwMode="auto">
          <a:xfrm>
            <a:off x="16594754" y="2725855"/>
            <a:ext cx="9743259" cy="6540240"/>
          </a:xfrm>
          <a:prstGeom prst="rect">
            <a:avLst/>
          </a:prstGeom>
          <a:solidFill>
            <a:schemeClr val="bg1"/>
          </a:solidFill>
          <a:ln w="12700">
            <a:solidFill>
              <a:schemeClr val="accent1">
                <a:lumMod val="75000"/>
              </a:schemeClr>
            </a:solidFill>
          </a:ln>
          <a:effectLst/>
        </p:spPr>
        <p:txBody>
          <a:bodyPr wrap="square" lIns="68574" tIns="68574" rIns="68574" bIns="685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1600" dirty="0"/>
              <a:t>The nasopharynx can give rise to a range of pathologies due to its position at the confluence of diverse embryologic structures of the nasal cavity, pharynx, and skull base. One such pathology is the nasopharyngeal oncocytic lesion. These involve oncocytes, polygonal epithelial cells with abundant eosinophil, granular cytoplasm and round centrally placed nuclei.</a:t>
            </a:r>
            <a:r>
              <a:rPr lang="en-US" sz="1600" baseline="30000" dirty="0"/>
              <a:t>3 </a:t>
            </a:r>
            <a:r>
              <a:rPr lang="en-US" sz="1600" dirty="0"/>
              <a:t>The hyperplastic and pleomorphic mitochondria result in an eosinophilic cytoplasm, and represent a form of cellular degeneration.</a:t>
            </a:r>
            <a:r>
              <a:rPr lang="en-US" sz="1600" baseline="30000" dirty="0"/>
              <a:t>4</a:t>
            </a:r>
            <a:r>
              <a:rPr lang="en-US" sz="1600" dirty="0"/>
              <a:t> Acquired nasopharyngeal oncocytic lesions are thought to arise due to chronic inflammation and cystic degeneration with aging</a:t>
            </a:r>
            <a:r>
              <a:rPr lang="en-US" sz="1600" baseline="30000" dirty="0"/>
              <a:t>1</a:t>
            </a:r>
            <a:r>
              <a:rPr lang="en-US" sz="1600" dirty="0"/>
              <a:t>. Warthin tumors in particular are strongly linked with cigarette smoking and have a higher incidence in males</a:t>
            </a:r>
            <a:r>
              <a:rPr lang="en-US" sz="1600" baseline="30000" dirty="0"/>
              <a:t>5,6</a:t>
            </a:r>
            <a:r>
              <a:rPr lang="en-US" sz="1600" dirty="0"/>
              <a:t>. </a:t>
            </a:r>
          </a:p>
          <a:p>
            <a:r>
              <a:rPr lang="en-US" sz="1600" dirty="0"/>
              <a:t>	Nasopharyngeal oncocytic lesions are a spectrum of lesions that differ based on the presence of cystic and inflammatory components. Oncocytomas refer to solid oncocytic lesions</a:t>
            </a:r>
            <a:r>
              <a:rPr lang="en-US" sz="1600" baseline="30000" dirty="0"/>
              <a:t>1</a:t>
            </a:r>
            <a:r>
              <a:rPr lang="en-US" sz="1600" dirty="0"/>
              <a:t>.Oncocytic cysts do not contain an inflammatory component and oncocytic papillary cystadenomas are cystic lesions with an inflammatory infiltrate. Nasopharyngeal Warthin tumors, or papillary cystadenoma lymphomatosum, have a distinct histopathologic appearance with a characteristic bilayered epithelium of oncocytic luminal cells and basal cells that are lined by a lymphoid stroma containing germinal centers</a:t>
            </a:r>
            <a:r>
              <a:rPr lang="en-US" sz="1600" baseline="30000" dirty="0"/>
              <a:t>7</a:t>
            </a:r>
            <a:r>
              <a:rPr lang="en-US" sz="1600" dirty="0"/>
              <a:t>. While Warthin tumors are almost exclusively restricted to the parotid gland, extraparotideal sites are thought to arise from metaplasia of minor salivary gland components trapped with submucosal lymphoid stroma</a:t>
            </a:r>
            <a:r>
              <a:rPr lang="en-US" sz="1600" baseline="30000" dirty="0"/>
              <a:t>1,8-11.</a:t>
            </a:r>
            <a:endParaRPr lang="en-US" sz="1600" dirty="0"/>
          </a:p>
          <a:p>
            <a:r>
              <a:rPr lang="en-US" sz="1600" dirty="0"/>
              <a:t>	Although nasopharyngeal cysts, of which oncocytic cysts are a subtype, can occur in up to 6% of individuals, it is rare for them to become clinically evident or symptomatic, as was observed in this patient</a:t>
            </a:r>
            <a:r>
              <a:rPr lang="en-US" sz="1600" baseline="30000" dirty="0"/>
              <a:t> 12,13</a:t>
            </a:r>
            <a:r>
              <a:rPr lang="en-US" sz="1600" dirty="0"/>
              <a:t>.</a:t>
            </a:r>
          </a:p>
          <a:p>
            <a:r>
              <a:rPr lang="en-US" sz="1600" dirty="0"/>
              <a:t>	CT imaging of oncocytic lesions will demonstrate mixed solid-cystic lesions. MRI will exhibit predominantly intermediate signal on T1 and T2 weighted images with foci of hyperintensity</a:t>
            </a:r>
            <a:r>
              <a:rPr lang="en-US" sz="1600" baseline="30000" dirty="0"/>
              <a:t>14</a:t>
            </a:r>
            <a:r>
              <a:rPr lang="en-US" sz="1600" dirty="0"/>
              <a:t>. </a:t>
            </a:r>
          </a:p>
          <a:p>
            <a:r>
              <a:rPr lang="en-US" sz="1600" dirty="0"/>
              <a:t>	Preferred treatment consists of endoscopic surgical excision with removal of the affected salivary gland or mass, and avoidance of environmental irritants. Alternatives include aspiration, incision and drainage of cyst content, or marsupialization, but recurrence is common with these methods</a:t>
            </a:r>
            <a:r>
              <a:rPr lang="en-US" sz="1600" baseline="30000" dirty="0"/>
              <a:t>12,15</a:t>
            </a:r>
            <a:r>
              <a:rPr lang="en-US" sz="1600" dirty="0"/>
              <a:t>. In the case of nasopharyngeal oncocytic cysts, treatment must be balanced with morbidity of surgery, as extensive manipulation can cause scarring near the eustachian tube orifice. </a:t>
            </a:r>
          </a:p>
        </p:txBody>
      </p:sp>
      <p:sp>
        <p:nvSpPr>
          <p:cNvPr id="33" name="Rectangle 32"/>
          <p:cNvSpPr/>
          <p:nvPr/>
        </p:nvSpPr>
        <p:spPr>
          <a:xfrm>
            <a:off x="1216247" y="4545886"/>
            <a:ext cx="9781540" cy="397054"/>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4287" tIns="17145" rIns="34287" bIns="17145" rtlCol="0" anchor="ctr"/>
          <a:lstStyle/>
          <a:p>
            <a:pPr algn="ctr"/>
            <a:r>
              <a:rPr lang="en-US" sz="2211" b="1" dirty="0">
                <a:solidFill>
                  <a:schemeClr val="accent3">
                    <a:lumMod val="20000"/>
                    <a:lumOff val="80000"/>
                  </a:schemeClr>
                </a:solidFill>
              </a:rPr>
              <a:t>Case Presentation</a:t>
            </a:r>
          </a:p>
        </p:txBody>
      </p:sp>
      <p:sp>
        <p:nvSpPr>
          <p:cNvPr id="34" name="Rectangle 33"/>
          <p:cNvSpPr/>
          <p:nvPr/>
        </p:nvSpPr>
        <p:spPr>
          <a:xfrm>
            <a:off x="11233206" y="2308396"/>
            <a:ext cx="5138908" cy="477782"/>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4287" tIns="17145" rIns="34287" bIns="17145" rtlCol="0" anchor="ctr"/>
          <a:lstStyle/>
          <a:p>
            <a:pPr algn="ctr"/>
            <a:r>
              <a:rPr lang="en-US" sz="2211" b="1" dirty="0">
                <a:solidFill>
                  <a:schemeClr val="accent3">
                    <a:lumMod val="20000"/>
                    <a:lumOff val="80000"/>
                  </a:schemeClr>
                </a:solidFill>
              </a:rPr>
              <a:t>Images</a:t>
            </a:r>
          </a:p>
        </p:txBody>
      </p:sp>
      <p:sp>
        <p:nvSpPr>
          <p:cNvPr id="12" name="Text Box 191"/>
          <p:cNvSpPr txBox="1">
            <a:spLocks noChangeArrowheads="1"/>
          </p:cNvSpPr>
          <p:nvPr/>
        </p:nvSpPr>
        <p:spPr bwMode="auto">
          <a:xfrm>
            <a:off x="16594754" y="9851182"/>
            <a:ext cx="9737651" cy="1246483"/>
          </a:xfrm>
          <a:prstGeom prst="rect">
            <a:avLst/>
          </a:prstGeom>
          <a:solidFill>
            <a:schemeClr val="bg1"/>
          </a:solidFill>
          <a:ln w="12700">
            <a:solidFill>
              <a:schemeClr val="accent1">
                <a:lumMod val="75000"/>
              </a:schemeClr>
            </a:solidFill>
          </a:ln>
          <a:effectLst/>
        </p:spPr>
        <p:txBody>
          <a:bodyPr wrap="square" lIns="68574" tIns="68574" rIns="68574" bIns="685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1800" dirty="0"/>
              <a:t>Given the oncocytic cysts’ diffuse involvement of the tori tubarius and eustachian tube orifices, surgical excision would result in scarring and worsened eustachian tube dysfunction. To manage the patient’s symptoms, a myringotomy with pressure equalizing tube was offered, and he was counseled on tobacco cessation and surveillance with serial nasopharyngoscopy.</a:t>
            </a:r>
          </a:p>
        </p:txBody>
      </p:sp>
      <p:sp>
        <p:nvSpPr>
          <p:cNvPr id="35" name="Rectangle 34"/>
          <p:cNvSpPr/>
          <p:nvPr/>
        </p:nvSpPr>
        <p:spPr>
          <a:xfrm>
            <a:off x="16594754" y="9359998"/>
            <a:ext cx="9743260" cy="509072"/>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4287" tIns="17145" rIns="34287" bIns="17145" rtlCol="0" anchor="ctr"/>
          <a:lstStyle/>
          <a:p>
            <a:pPr algn="ctr"/>
            <a:r>
              <a:rPr lang="en-US" sz="2211" b="1" dirty="0">
                <a:solidFill>
                  <a:schemeClr val="accent3">
                    <a:lumMod val="20000"/>
                    <a:lumOff val="80000"/>
                  </a:schemeClr>
                </a:solidFill>
              </a:rPr>
              <a:t>Patient Outcome</a:t>
            </a:r>
          </a:p>
        </p:txBody>
      </p:sp>
      <p:sp>
        <p:nvSpPr>
          <p:cNvPr id="14" name="Text Box 193"/>
          <p:cNvSpPr txBox="1">
            <a:spLocks noChangeArrowheads="1"/>
          </p:cNvSpPr>
          <p:nvPr/>
        </p:nvSpPr>
        <p:spPr bwMode="auto">
          <a:xfrm>
            <a:off x="16594754" y="11714273"/>
            <a:ext cx="9743258" cy="1800481"/>
          </a:xfrm>
          <a:prstGeom prst="rect">
            <a:avLst/>
          </a:prstGeom>
          <a:solidFill>
            <a:schemeClr val="bg1"/>
          </a:solidFill>
          <a:ln w="12700">
            <a:solidFill>
              <a:schemeClr val="accent1">
                <a:lumMod val="75000"/>
              </a:schemeClr>
            </a:solidFill>
          </a:ln>
          <a:effectLst/>
        </p:spPr>
        <p:txBody>
          <a:bodyPr wrap="square" lIns="68574" tIns="68574" rIns="68574" bIns="685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marL="233864" indent="-233864">
              <a:buFont typeface="Arial" panose="020B0604020202020204" pitchFamily="34" charset="0"/>
              <a:buChar char="•"/>
            </a:pPr>
            <a:r>
              <a:rPr lang="en-US" sz="1800" b="1" dirty="0"/>
              <a:t>Nasopharyngeal oncocytic lesions exist on a wide spectrum based on inflammatory and cystic components</a:t>
            </a:r>
          </a:p>
          <a:p>
            <a:pPr marL="233864" indent="-233864">
              <a:buFont typeface="Arial" panose="020B0604020202020204" pitchFamily="34" charset="0"/>
              <a:buChar char="•"/>
            </a:pPr>
            <a:r>
              <a:rPr lang="en-US" sz="1800" b="1" dirty="0"/>
              <a:t>Large lesions can cause eustachian tube obstruction and chronic otitis media with effusion. </a:t>
            </a:r>
          </a:p>
          <a:p>
            <a:pPr marL="233864" indent="-233864">
              <a:buFont typeface="Arial" panose="020B0604020202020204" pitchFamily="34" charset="0"/>
              <a:buChar char="•"/>
            </a:pPr>
            <a:r>
              <a:rPr lang="en-US" sz="1800" b="1" dirty="0"/>
              <a:t>Include oncocytic cysts on the differential diagnosis for nasopharyngeal masses causing eustachian tube dysfunction.</a:t>
            </a:r>
          </a:p>
        </p:txBody>
      </p:sp>
      <p:sp>
        <p:nvSpPr>
          <p:cNvPr id="36" name="Rectangle 35"/>
          <p:cNvSpPr/>
          <p:nvPr/>
        </p:nvSpPr>
        <p:spPr>
          <a:xfrm>
            <a:off x="16594754" y="11224033"/>
            <a:ext cx="9743259" cy="483945"/>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4287" tIns="17145" rIns="34287" bIns="17145" rtlCol="0" anchor="ctr"/>
          <a:lstStyle/>
          <a:p>
            <a:pPr algn="ctr"/>
            <a:r>
              <a:rPr lang="en-US" sz="2211" b="1" dirty="0">
                <a:solidFill>
                  <a:schemeClr val="accent3">
                    <a:lumMod val="20000"/>
                    <a:lumOff val="80000"/>
                  </a:schemeClr>
                </a:solidFill>
              </a:rPr>
              <a:t>Conclusions</a:t>
            </a:r>
          </a:p>
        </p:txBody>
      </p:sp>
      <p:sp>
        <p:nvSpPr>
          <p:cNvPr id="11" name="Text Box 190"/>
          <p:cNvSpPr txBox="1">
            <a:spLocks noChangeArrowheads="1"/>
          </p:cNvSpPr>
          <p:nvPr/>
        </p:nvSpPr>
        <p:spPr bwMode="auto">
          <a:xfrm>
            <a:off x="1216247" y="4942940"/>
            <a:ext cx="9781540" cy="3462474"/>
          </a:xfrm>
          <a:prstGeom prst="rect">
            <a:avLst/>
          </a:prstGeom>
          <a:solidFill>
            <a:schemeClr val="bg1"/>
          </a:solidFill>
          <a:ln w="12700">
            <a:solidFill>
              <a:schemeClr val="accent1">
                <a:lumMod val="75000"/>
              </a:schemeClr>
            </a:solidFill>
          </a:ln>
          <a:effectLst/>
        </p:spPr>
        <p:txBody>
          <a:bodyPr wrap="square" lIns="68574" tIns="68574" rIns="68574" bIns="6857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1800" dirty="0"/>
              <a:t>We report a case of a 67-year-old male with 57 pack-year history of smoking presenting with one year of left-sided hearing loss and aural fullness. Otoscopy revealed a persistent serous middle effusion and globally retracted tympanic membrane. Audiological evaluation was consistent with a  sensorineural hearing loss with Type C tympanogram bilaterally. Nasopharyngoscopy demonstrated irregular, lobular, submucosal enlargement of bilateral tori tubarius (Figure 1-2). CT demonstrated no discrete nasopharyngeal masses. MRI with contrast showed cystic lesions within the bilateral tori tubarius (Figure 3). The patient underwent placement of a pressure equalizing tube for his eustachian tube dysfunction and nasopharyngeal biopsy. Histological assessment demonstrated retention cyst of minor salivary gland with cyst lining showing papillary projections lined by oncocytic cells (Figure 4). Due to the location of the lesion, excision was not performed to avoid scarring near the eustachian tube orifice and potential worsening of his eustachian tube dysfunction.</a:t>
            </a:r>
          </a:p>
        </p:txBody>
      </p:sp>
      <p:sp>
        <p:nvSpPr>
          <p:cNvPr id="45" name="Rectangle 44"/>
          <p:cNvSpPr/>
          <p:nvPr/>
        </p:nvSpPr>
        <p:spPr>
          <a:xfrm>
            <a:off x="16594754" y="2303519"/>
            <a:ext cx="9737651" cy="482659"/>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4287" tIns="17145" rIns="34287" bIns="17145" rtlCol="0" anchor="ctr"/>
          <a:lstStyle/>
          <a:p>
            <a:pPr algn="ctr"/>
            <a:r>
              <a:rPr lang="en-US" sz="2211" b="1" dirty="0">
                <a:solidFill>
                  <a:schemeClr val="accent3">
                    <a:lumMod val="20000"/>
                    <a:lumOff val="80000"/>
                  </a:schemeClr>
                </a:solidFill>
              </a:rPr>
              <a:t>Discussion</a:t>
            </a:r>
          </a:p>
        </p:txBody>
      </p:sp>
      <p:sp>
        <p:nvSpPr>
          <p:cNvPr id="51" name="Text Box 180"/>
          <p:cNvSpPr txBox="1">
            <a:spLocks noChangeArrowheads="1"/>
          </p:cNvSpPr>
          <p:nvPr/>
        </p:nvSpPr>
        <p:spPr bwMode="auto">
          <a:xfrm>
            <a:off x="11357665" y="7595016"/>
            <a:ext cx="4863207" cy="349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4287" tIns="17145" rIns="34287" bIns="171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146" b="1" dirty="0">
                <a:latin typeface="Calibri" pitchFamily="34" charset="0"/>
              </a:rPr>
              <a:t>Figure 3.</a:t>
            </a:r>
            <a:r>
              <a:rPr lang="en-US" sz="1146" dirty="0">
                <a:latin typeface="Calibri" pitchFamily="34" charset="0"/>
              </a:rPr>
              <a:t> </a:t>
            </a:r>
            <a:r>
              <a:rPr lang="en-US" sz="900" dirty="0"/>
              <a:t> T1 fat suppressed post contrast image which demonstrates hypodense cystic lesions of the bilateral tori tubarius with surrounding </a:t>
            </a:r>
            <a:r>
              <a:rPr lang="en-US" sz="900" dirty="0" err="1"/>
              <a:t>isointensity</a:t>
            </a:r>
            <a:endParaRPr lang="en-US" sz="1146" dirty="0">
              <a:latin typeface="Calibri" pitchFamily="34" charset="0"/>
            </a:endParaRPr>
          </a:p>
        </p:txBody>
      </p:sp>
      <p:sp>
        <p:nvSpPr>
          <p:cNvPr id="53" name="Text Box 180"/>
          <p:cNvSpPr txBox="1">
            <a:spLocks noChangeArrowheads="1"/>
          </p:cNvSpPr>
          <p:nvPr/>
        </p:nvSpPr>
        <p:spPr bwMode="auto">
          <a:xfrm>
            <a:off x="1168269" y="12573000"/>
            <a:ext cx="4314161" cy="542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4287" tIns="17145" rIns="34287" bIns="171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100" b="1" dirty="0"/>
              <a:t>Figure 1.</a:t>
            </a:r>
            <a:r>
              <a:rPr lang="en-US" sz="1100" dirty="0"/>
              <a:t>Endoscopic view of nasopharynx with right torus tubarius demonstrating irregular and lobular changes to the submucosal tissue</a:t>
            </a:r>
            <a:endParaRPr lang="en-US" sz="1600" dirty="0">
              <a:latin typeface="Calibri" pitchFamily="34" charset="0"/>
            </a:endParaRPr>
          </a:p>
        </p:txBody>
      </p:sp>
      <p:pic>
        <p:nvPicPr>
          <p:cNvPr id="1028" name="Picture 4" descr="Image result for uc davis medical center logo">
            <a:extLst>
              <a:ext uri="{FF2B5EF4-FFF2-40B4-BE49-F238E27FC236}">
                <a16:creationId xmlns:a16="http://schemas.microsoft.com/office/drawing/2014/main" id="{E9401760-3213-47F7-8396-BA5D4FC32ED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4287" y="98469"/>
            <a:ext cx="1932708" cy="193270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uc davis medical center logo">
            <a:extLst>
              <a:ext uri="{FF2B5EF4-FFF2-40B4-BE49-F238E27FC236}">
                <a16:creationId xmlns:a16="http://schemas.microsoft.com/office/drawing/2014/main" id="{F2527ADF-3D69-4AEE-A822-E71E6EE2C0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74400" y="591227"/>
            <a:ext cx="3076683" cy="857250"/>
          </a:xfrm>
          <a:prstGeom prst="rect">
            <a:avLst/>
          </a:prstGeom>
          <a:solidFill>
            <a:schemeClr val="bg1"/>
          </a:solidFill>
        </p:spPr>
      </p:pic>
      <p:pic>
        <p:nvPicPr>
          <p:cNvPr id="3" name="Picture 2">
            <a:extLst>
              <a:ext uri="{FF2B5EF4-FFF2-40B4-BE49-F238E27FC236}">
                <a16:creationId xmlns:a16="http://schemas.microsoft.com/office/drawing/2014/main" id="{9DF14551-7C47-46A9-ABFB-750B01FAC28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0206"/>
          <a:stretch/>
        </p:blipFill>
        <p:spPr>
          <a:xfrm>
            <a:off x="1114667" y="8928099"/>
            <a:ext cx="4832516" cy="3291251"/>
          </a:xfrm>
          <a:prstGeom prst="rect">
            <a:avLst/>
          </a:prstGeom>
        </p:spPr>
      </p:pic>
      <p:sp>
        <p:nvSpPr>
          <p:cNvPr id="43" name="Text Box 180">
            <a:extLst>
              <a:ext uri="{FF2B5EF4-FFF2-40B4-BE49-F238E27FC236}">
                <a16:creationId xmlns:a16="http://schemas.microsoft.com/office/drawing/2014/main" id="{EE92CED8-359D-49A0-BE52-A01B40FFD3A5}"/>
              </a:ext>
            </a:extLst>
          </p:cNvPr>
          <p:cNvSpPr txBox="1">
            <a:spLocks noChangeArrowheads="1"/>
          </p:cNvSpPr>
          <p:nvPr/>
        </p:nvSpPr>
        <p:spPr bwMode="auto">
          <a:xfrm>
            <a:off x="6420653" y="12599969"/>
            <a:ext cx="4273737" cy="542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4287" tIns="17145" rIns="34287" bIns="1714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1100" b="1" dirty="0">
                <a:latin typeface="Calibri" pitchFamily="34" charset="0"/>
              </a:rPr>
              <a:t>Figure 2.</a:t>
            </a:r>
            <a:r>
              <a:rPr lang="en-US" sz="1100" dirty="0"/>
              <a:t>Endoscopic view of nasopharynx with left torus tubarius demonstrating irregular and lobular changes to the submucosal tissue</a:t>
            </a:r>
            <a:endParaRPr lang="en-US" sz="1100" dirty="0">
              <a:latin typeface="Calibri" pitchFamily="34" charset="0"/>
            </a:endParaRPr>
          </a:p>
        </p:txBody>
      </p:sp>
      <p:pic>
        <p:nvPicPr>
          <p:cNvPr id="1034" name="Picture 10">
            <a:extLst>
              <a:ext uri="{FF2B5EF4-FFF2-40B4-BE49-F238E27FC236}">
                <a16:creationId xmlns:a16="http://schemas.microsoft.com/office/drawing/2014/main" id="{3956F973-5275-4632-8F65-06632C4653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1934" y="3057219"/>
            <a:ext cx="5050180" cy="4423755"/>
          </a:xfrm>
          <a:prstGeom prst="rect">
            <a:avLst/>
          </a:prstGeom>
          <a:noFill/>
          <a:extLst>
            <a:ext uri="{909E8E84-426E-40DD-AFC4-6F175D3DCCD1}">
              <a14:hiddenFill xmlns:a14="http://schemas.microsoft.com/office/drawing/2010/main">
                <a:solidFill>
                  <a:srgbClr val="FFFFFF"/>
                </a:solidFill>
              </a14:hiddenFill>
            </a:ext>
          </a:extLst>
        </p:spPr>
      </p:pic>
      <p:cxnSp>
        <p:nvCxnSpPr>
          <p:cNvPr id="60" name="Straight Arrow Connector 59">
            <a:extLst>
              <a:ext uri="{FF2B5EF4-FFF2-40B4-BE49-F238E27FC236}">
                <a16:creationId xmlns:a16="http://schemas.microsoft.com/office/drawing/2014/main" id="{80BBEB59-8169-40D6-AC58-B130749104D7}"/>
              </a:ext>
            </a:extLst>
          </p:cNvPr>
          <p:cNvCxnSpPr/>
          <p:nvPr/>
        </p:nvCxnSpPr>
        <p:spPr>
          <a:xfrm flipH="1">
            <a:off x="14097000" y="4598608"/>
            <a:ext cx="280554" cy="428220"/>
          </a:xfrm>
          <a:prstGeom prst="straightConnector1">
            <a:avLst/>
          </a:prstGeom>
          <a:ln w="31750">
            <a:solidFill>
              <a:srgbClr val="FF0000"/>
            </a:solidFill>
            <a:tailEnd type="triangle"/>
          </a:ln>
        </p:spPr>
        <p:style>
          <a:lnRef idx="3">
            <a:schemeClr val="dk1"/>
          </a:lnRef>
          <a:fillRef idx="0">
            <a:schemeClr val="dk1"/>
          </a:fillRef>
          <a:effectRef idx="2">
            <a:schemeClr val="dk1"/>
          </a:effectRef>
          <a:fontRef idx="minor">
            <a:schemeClr val="tx1"/>
          </a:fontRef>
        </p:style>
      </p:cxnSp>
      <p:pic>
        <p:nvPicPr>
          <p:cNvPr id="1026" name="Picture 2">
            <a:extLst>
              <a:ext uri="{FF2B5EF4-FFF2-40B4-BE49-F238E27FC236}">
                <a16:creationId xmlns:a16="http://schemas.microsoft.com/office/drawing/2014/main" id="{283AC9E5-188F-429E-8B44-C6B5CBFF4233}"/>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9955"/>
          <a:stretch/>
        </p:blipFill>
        <p:spPr bwMode="auto">
          <a:xfrm>
            <a:off x="6380062" y="8928099"/>
            <a:ext cx="4617725" cy="3276887"/>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36">
            <a:extLst>
              <a:ext uri="{FF2B5EF4-FFF2-40B4-BE49-F238E27FC236}">
                <a16:creationId xmlns:a16="http://schemas.microsoft.com/office/drawing/2014/main" id="{0B8E0601-4FF9-4B6B-AFDF-C5D92AFE678E}"/>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313781" y="8082601"/>
            <a:ext cx="2287224" cy="2121306"/>
          </a:xfrm>
          <a:prstGeom prst="rect">
            <a:avLst/>
          </a:prstGeom>
          <a:noFill/>
          <a:ln>
            <a:noFill/>
          </a:ln>
        </p:spPr>
      </p:pic>
      <p:pic>
        <p:nvPicPr>
          <p:cNvPr id="39" name="Picture 38">
            <a:extLst>
              <a:ext uri="{FF2B5EF4-FFF2-40B4-BE49-F238E27FC236}">
                <a16:creationId xmlns:a16="http://schemas.microsoft.com/office/drawing/2014/main" id="{40DC2E35-97FF-4DEC-A9E6-343EC8C12CEB}"/>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086531" y="11186022"/>
            <a:ext cx="2285583" cy="1903341"/>
          </a:xfrm>
          <a:prstGeom prst="rect">
            <a:avLst/>
          </a:prstGeom>
          <a:noFill/>
          <a:ln>
            <a:noFill/>
          </a:ln>
        </p:spPr>
      </p:pic>
      <p:sp>
        <p:nvSpPr>
          <p:cNvPr id="2" name="TextBox 1">
            <a:extLst>
              <a:ext uri="{FF2B5EF4-FFF2-40B4-BE49-F238E27FC236}">
                <a16:creationId xmlns:a16="http://schemas.microsoft.com/office/drawing/2014/main" id="{79ABCCAE-D1EB-473B-8A62-446635A0D7F4}"/>
              </a:ext>
            </a:extLst>
          </p:cNvPr>
          <p:cNvSpPr txBox="1"/>
          <p:nvPr/>
        </p:nvSpPr>
        <p:spPr>
          <a:xfrm>
            <a:off x="11313781" y="10169931"/>
            <a:ext cx="4909014" cy="1254318"/>
          </a:xfrm>
          <a:prstGeom prst="rect">
            <a:avLst/>
          </a:prstGeom>
          <a:noFill/>
        </p:spPr>
        <p:txBody>
          <a:bodyPr wrap="square" rtlCol="0">
            <a:spAutoFit/>
          </a:bodyPr>
          <a:lstStyle/>
          <a:p>
            <a:r>
              <a:rPr lang="en-US" sz="900" b="1" dirty="0">
                <a:latin typeface="Arial" panose="020B0604020202020204" pitchFamily="34" charset="0"/>
                <a:cs typeface="Arial" panose="020B0604020202020204" pitchFamily="34" charset="0"/>
              </a:rPr>
              <a:t>Figure 4 (A)</a:t>
            </a:r>
            <a:r>
              <a:rPr lang="en-US" sz="900" dirty="0">
                <a:latin typeface="Arial" panose="020B0604020202020204" pitchFamily="34" charset="0"/>
                <a:cs typeface="Arial" panose="020B0604020202020204" pitchFamily="34" charset="0"/>
              </a:rPr>
              <a:t> Low power view shows sections of an oncocytic proliferation arising within a  dilated mucoserous gland, or retention cyst, of the nasopharynx. Cyst lining shows papillary projections lined by oncocytic cells. Nasopharyngeal epithelium is seen overlying the cyst.</a:t>
            </a:r>
            <a:endParaRPr lang="en-US" sz="900" b="1" dirty="0">
              <a:latin typeface="Arial" panose="020B0604020202020204" pitchFamily="34" charset="0"/>
              <a:cs typeface="Arial" panose="020B0604020202020204" pitchFamily="34" charset="0"/>
            </a:endParaRPr>
          </a:p>
          <a:p>
            <a:r>
              <a:rPr lang="en-US" sz="900" b="1" dirty="0">
                <a:latin typeface="Arial" panose="020B0604020202020204" pitchFamily="34" charset="0"/>
                <a:cs typeface="Arial" panose="020B0604020202020204" pitchFamily="34" charset="0"/>
              </a:rPr>
              <a:t>(B) </a:t>
            </a:r>
            <a:r>
              <a:rPr lang="en-US" sz="900" dirty="0">
                <a:latin typeface="Arial" panose="020B0604020202020204" pitchFamily="34" charset="0"/>
                <a:cs typeface="Arial" panose="020B0604020202020204" pitchFamily="34" charset="0"/>
              </a:rPr>
              <a:t>Another low power view shows oncocytic proliferation arising within the dilated mucoserous gland of the nasopharynx.  The cyst lining shows an abrupt transition from typical mucoserous epithelium to oncocytic cells lining papillary projections.  There is no epithelial atypia.</a:t>
            </a:r>
          </a:p>
          <a:p>
            <a:endParaRPr lang="en-US" sz="900" dirty="0">
              <a:latin typeface="Arial" panose="020B0604020202020204" pitchFamily="34" charset="0"/>
              <a:cs typeface="Arial" panose="020B0604020202020204" pitchFamily="34" charset="0"/>
            </a:endParaRPr>
          </a:p>
          <a:p>
            <a:endParaRPr lang="en-US" sz="351" dirty="0"/>
          </a:p>
        </p:txBody>
      </p:sp>
      <p:sp>
        <p:nvSpPr>
          <p:cNvPr id="9" name="TextBox 8">
            <a:extLst>
              <a:ext uri="{FF2B5EF4-FFF2-40B4-BE49-F238E27FC236}">
                <a16:creationId xmlns:a16="http://schemas.microsoft.com/office/drawing/2014/main" id="{ED896926-D39F-47B3-83B1-2BD4B0C7C829}"/>
              </a:ext>
            </a:extLst>
          </p:cNvPr>
          <p:cNvSpPr txBox="1"/>
          <p:nvPr/>
        </p:nvSpPr>
        <p:spPr>
          <a:xfrm>
            <a:off x="13528456" y="10053201"/>
            <a:ext cx="135384" cy="146322"/>
          </a:xfrm>
          <a:prstGeom prst="rect">
            <a:avLst/>
          </a:prstGeom>
          <a:noFill/>
        </p:spPr>
        <p:txBody>
          <a:bodyPr wrap="square" rtlCol="0">
            <a:spAutoFit/>
          </a:bodyPr>
          <a:lstStyle/>
          <a:p>
            <a:r>
              <a:rPr lang="en-US" sz="351" dirty="0"/>
              <a:t>A</a:t>
            </a:r>
          </a:p>
        </p:txBody>
      </p:sp>
      <p:cxnSp>
        <p:nvCxnSpPr>
          <p:cNvPr id="17" name="Straight Arrow Connector 16">
            <a:extLst>
              <a:ext uri="{FF2B5EF4-FFF2-40B4-BE49-F238E27FC236}">
                <a16:creationId xmlns:a16="http://schemas.microsoft.com/office/drawing/2014/main" id="{B38D9DD0-D31E-47EC-B077-67365B01F2EA}"/>
              </a:ext>
            </a:extLst>
          </p:cNvPr>
          <p:cNvCxnSpPr/>
          <p:nvPr/>
        </p:nvCxnSpPr>
        <p:spPr>
          <a:xfrm flipH="1">
            <a:off x="15921462" y="11966242"/>
            <a:ext cx="70644" cy="3429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50A63CE4-CDD3-4911-A0C9-EBEB86B17DBA}"/>
              </a:ext>
            </a:extLst>
          </p:cNvPr>
          <p:cNvCxnSpPr/>
          <p:nvPr/>
        </p:nvCxnSpPr>
        <p:spPr>
          <a:xfrm flipH="1">
            <a:off x="15623107" y="11673458"/>
            <a:ext cx="187035" cy="59922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pic>
        <p:nvPicPr>
          <p:cNvPr id="7" name="Picture 6">
            <a:extLst>
              <a:ext uri="{FF2B5EF4-FFF2-40B4-BE49-F238E27FC236}">
                <a16:creationId xmlns:a16="http://schemas.microsoft.com/office/drawing/2014/main" id="{E05E5CF9-64EE-49F5-9AFC-5AECA59643A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313781" y="11194320"/>
            <a:ext cx="2285583" cy="1903341"/>
          </a:xfrm>
          <a:prstGeom prst="rect">
            <a:avLst/>
          </a:prstGeom>
        </p:spPr>
      </p:pic>
      <p:pic>
        <p:nvPicPr>
          <p:cNvPr id="18" name="Picture 17">
            <a:extLst>
              <a:ext uri="{FF2B5EF4-FFF2-40B4-BE49-F238E27FC236}">
                <a16:creationId xmlns:a16="http://schemas.microsoft.com/office/drawing/2014/main" id="{0C05DBC9-B13D-4433-8C7D-0D3239A7156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4086531" y="8084716"/>
            <a:ext cx="2285583" cy="2117076"/>
          </a:xfrm>
          <a:prstGeom prst="rect">
            <a:avLst/>
          </a:prstGeom>
        </p:spPr>
      </p:pic>
      <p:sp>
        <p:nvSpPr>
          <p:cNvPr id="49" name="TextBox 48">
            <a:extLst>
              <a:ext uri="{FF2B5EF4-FFF2-40B4-BE49-F238E27FC236}">
                <a16:creationId xmlns:a16="http://schemas.microsoft.com/office/drawing/2014/main" id="{B1764388-A96C-4DC1-9ECD-E3250A58F378}"/>
              </a:ext>
            </a:extLst>
          </p:cNvPr>
          <p:cNvSpPr txBox="1"/>
          <p:nvPr/>
        </p:nvSpPr>
        <p:spPr>
          <a:xfrm>
            <a:off x="11313781" y="13195527"/>
            <a:ext cx="4909014" cy="1061829"/>
          </a:xfrm>
          <a:prstGeom prst="rect">
            <a:avLst/>
          </a:prstGeom>
          <a:noFill/>
        </p:spPr>
        <p:txBody>
          <a:bodyPr wrap="square" rtlCol="0">
            <a:spAutoFit/>
          </a:bodyPr>
          <a:lstStyle/>
          <a:p>
            <a:r>
              <a:rPr lang="en-US" sz="900" b="1" dirty="0">
                <a:latin typeface="Arial" panose="020B0604020202020204" pitchFamily="34" charset="0"/>
                <a:cs typeface="Arial" panose="020B0604020202020204" pitchFamily="34" charset="0"/>
              </a:rPr>
              <a:t>Figure 4 (C)</a:t>
            </a:r>
            <a:r>
              <a:rPr lang="en-US" sz="900" dirty="0">
                <a:latin typeface="Arial" panose="020B0604020202020204" pitchFamily="34" charset="0"/>
                <a:cs typeface="Arial" panose="020B0604020202020204" pitchFamily="34" charset="0"/>
              </a:rPr>
              <a:t> Medium power view shows oncocytic proliferation arising within a dilated mucoserous gland, or retention cyst, of the nasopharynx.  The cyst lining shows an abrupt transition from typical mucoserous epithelium to papillary projections lined by oncocytic cells.  There is no epithelial atypia. The combination of the papillary oncocytic hyperplasia with an adjacent lymphoid infiltrate can lead to a misdiagnosis of a Warthin’s tumor. </a:t>
            </a:r>
            <a:r>
              <a:rPr lang="en-US" sz="900" b="1" dirty="0">
                <a:latin typeface="Arial" panose="020B0604020202020204" pitchFamily="34" charset="0"/>
                <a:cs typeface="Arial" panose="020B0604020202020204" pitchFamily="34" charset="0"/>
              </a:rPr>
              <a:t>(D)</a:t>
            </a:r>
            <a:r>
              <a:rPr lang="en-US" sz="900" dirty="0">
                <a:latin typeface="Arial" panose="020B0604020202020204" pitchFamily="34" charset="0"/>
                <a:cs typeface="Arial" panose="020B0604020202020204" pitchFamily="34" charset="0"/>
              </a:rPr>
              <a:t> High power view shows bland oncocytic epithelium, which in some areas has a bi-layered (arrows) appearance, lining papillary projections into the retention cyst. </a:t>
            </a:r>
            <a:endParaRPr lang="en-US" sz="351" dirty="0"/>
          </a:p>
        </p:txBody>
      </p:sp>
      <p:sp>
        <p:nvSpPr>
          <p:cNvPr id="22" name="TextBox 21">
            <a:extLst>
              <a:ext uri="{FF2B5EF4-FFF2-40B4-BE49-F238E27FC236}">
                <a16:creationId xmlns:a16="http://schemas.microsoft.com/office/drawing/2014/main" id="{5A9E0DC0-1238-4AB5-A8D3-5FE673638937}"/>
              </a:ext>
            </a:extLst>
          </p:cNvPr>
          <p:cNvSpPr txBox="1"/>
          <p:nvPr/>
        </p:nvSpPr>
        <p:spPr>
          <a:xfrm>
            <a:off x="13525254" y="12943041"/>
            <a:ext cx="173232" cy="146322"/>
          </a:xfrm>
          <a:prstGeom prst="rect">
            <a:avLst/>
          </a:prstGeom>
          <a:noFill/>
        </p:spPr>
        <p:txBody>
          <a:bodyPr wrap="square" rtlCol="0">
            <a:spAutoFit/>
          </a:bodyPr>
          <a:lstStyle/>
          <a:p>
            <a:r>
              <a:rPr lang="en-US" sz="351" dirty="0"/>
              <a:t>C</a:t>
            </a:r>
          </a:p>
        </p:txBody>
      </p:sp>
      <p:sp>
        <p:nvSpPr>
          <p:cNvPr id="29" name="TextBox 28">
            <a:extLst>
              <a:ext uri="{FF2B5EF4-FFF2-40B4-BE49-F238E27FC236}">
                <a16:creationId xmlns:a16="http://schemas.microsoft.com/office/drawing/2014/main" id="{606A5220-F290-4BA1-A3B4-E4E1FAD818A7}"/>
              </a:ext>
            </a:extLst>
          </p:cNvPr>
          <p:cNvSpPr txBox="1"/>
          <p:nvPr/>
        </p:nvSpPr>
        <p:spPr>
          <a:xfrm>
            <a:off x="15980437" y="10043395"/>
            <a:ext cx="313563" cy="146322"/>
          </a:xfrm>
          <a:prstGeom prst="rect">
            <a:avLst/>
          </a:prstGeom>
          <a:noFill/>
        </p:spPr>
        <p:txBody>
          <a:bodyPr wrap="square" rtlCol="0">
            <a:spAutoFit/>
          </a:bodyPr>
          <a:lstStyle/>
          <a:p>
            <a:r>
              <a:rPr lang="en-US" sz="351" dirty="0"/>
              <a:t>B</a:t>
            </a:r>
          </a:p>
        </p:txBody>
      </p:sp>
      <p:sp>
        <p:nvSpPr>
          <p:cNvPr id="30" name="TextBox 29">
            <a:extLst>
              <a:ext uri="{FF2B5EF4-FFF2-40B4-BE49-F238E27FC236}">
                <a16:creationId xmlns:a16="http://schemas.microsoft.com/office/drawing/2014/main" id="{8837E9E6-EA0C-4DF3-8D9B-30D22E7D3010}"/>
              </a:ext>
            </a:extLst>
          </p:cNvPr>
          <p:cNvSpPr txBox="1"/>
          <p:nvPr/>
        </p:nvSpPr>
        <p:spPr>
          <a:xfrm>
            <a:off x="15992438" y="12933358"/>
            <a:ext cx="266499" cy="146322"/>
          </a:xfrm>
          <a:prstGeom prst="rect">
            <a:avLst/>
          </a:prstGeom>
          <a:noFill/>
        </p:spPr>
        <p:txBody>
          <a:bodyPr wrap="square" rtlCol="0">
            <a:spAutoFit/>
          </a:bodyPr>
          <a:lstStyle/>
          <a:p>
            <a:r>
              <a:rPr lang="en-US" sz="351" dirty="0"/>
              <a:t>D</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11478</TotalTime>
  <Words>1597</Words>
  <Application>Microsoft Office PowerPoint</Application>
  <PresentationFormat>Custom</PresentationFormat>
  <Paragraphs>69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Jay Larson</dc:creator>
  <dc:description>Quality poster printing
www.genigraphics.com
1-800-790-4001</dc:description>
  <cp:lastModifiedBy>Joshua Hwang</cp:lastModifiedBy>
  <cp:revision>211</cp:revision>
  <cp:lastPrinted>2013-02-12T02:21:55Z</cp:lastPrinted>
  <dcterms:created xsi:type="dcterms:W3CDTF">2013-02-10T21:14:48Z</dcterms:created>
  <dcterms:modified xsi:type="dcterms:W3CDTF">2020-02-15T05:43:03Z</dcterms:modified>
</cp:coreProperties>
</file>