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sldIdLst>
    <p:sldId id="260" r:id="rId4"/>
  </p:sldIdLst>
  <p:sldSz cx="27432000" cy="16459200"/>
  <p:notesSz cx="6858000" cy="9144000"/>
  <p:defaultTex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59">
          <p15:clr>
            <a:srgbClr val="A4A3A4"/>
          </p15:clr>
        </p15:guide>
        <p15:guide id="2" orient="horz" pos="144">
          <p15:clr>
            <a:srgbClr val="A4A3A4"/>
          </p15:clr>
        </p15:guide>
        <p15:guide id="3" orient="horz" pos="10080">
          <p15:clr>
            <a:srgbClr val="A4A3A4"/>
          </p15:clr>
        </p15:guide>
        <p15:guide id="4" orient="horz">
          <p15:clr>
            <a:srgbClr val="A4A3A4"/>
          </p15:clr>
        </p15:guide>
        <p15:guide id="5" pos="363">
          <p15:clr>
            <a:srgbClr val="A4A3A4"/>
          </p15:clr>
        </p15:guide>
        <p15:guide id="6" pos="1691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 id="4" name="Rosa Manzo" initials="RM" lastIdx="2" clrIdx="4">
    <p:extLst>
      <p:ext uri="{19B8F6BF-5375-455C-9EA6-DF929625EA0E}">
        <p15:presenceInfo xmlns:p15="http://schemas.microsoft.com/office/powerpoint/2012/main" userId="S::rmanzo3@ucmerced.edu::e9656fa0-6113-4042-9eac-3d9faa792af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55"/>
    <a:srgbClr val="C99700"/>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134" autoAdjust="0"/>
    <p:restoredTop sz="94723" autoAdjust="0"/>
  </p:normalViewPr>
  <p:slideViewPr>
    <p:cSldViewPr snapToGrid="0" snapToObjects="1" showGuides="1">
      <p:cViewPr varScale="1">
        <p:scale>
          <a:sx n="43" d="100"/>
          <a:sy n="43" d="100"/>
        </p:scale>
        <p:origin x="189" y="21"/>
      </p:cViewPr>
      <p:guideLst>
        <p:guide orient="horz" pos="1659"/>
        <p:guide orient="horz" pos="144"/>
        <p:guide orient="horz" pos="10080"/>
        <p:guide orient="horz"/>
        <p:guide pos="363"/>
        <p:guide pos="1691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2/17/2020</a:t>
            </a:fld>
            <a:endParaRPr lang="en-US" dirty="0"/>
          </a:p>
        </p:txBody>
      </p:sp>
      <p:sp>
        <p:nvSpPr>
          <p:cNvPr id="4" name="Slide Image Placeholder 3"/>
          <p:cNvSpPr>
            <a:spLocks noGrp="1" noRot="1" noChangeAspect="1"/>
          </p:cNvSpPr>
          <p:nvPr>
            <p:ph type="sldImg" idx="2"/>
          </p:nvPr>
        </p:nvSpPr>
        <p:spPr>
          <a:xfrm>
            <a:off x="571500" y="685800"/>
            <a:ext cx="5715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3146657063"/>
      </p:ext>
    </p:extLst>
  </p:cSld>
  <p:clrMap bg1="lt1" tx1="dk1" bg2="lt2" tx2="dk2" accent1="accent1" accent2="accent2" accent3="accent3" accent4="accent4" accent5="accent5" accent6="accent6" hlink="hlink" folHlink="folHlink"/>
  <p:notesStyle>
    <a:lvl1pPr marL="0" algn="l" defTabSz="2507943" rtl="0" eaLnBrk="1" latinLnBrk="0" hangingPunct="1">
      <a:defRPr sz="3300" kern="1200">
        <a:solidFill>
          <a:schemeClr val="tx1"/>
        </a:solidFill>
        <a:latin typeface="+mn-lt"/>
        <a:ea typeface="+mn-ea"/>
        <a:cs typeface="+mn-cs"/>
      </a:defRPr>
    </a:lvl1pPr>
    <a:lvl2pPr marL="1253972" algn="l" defTabSz="2507943" rtl="0" eaLnBrk="1" latinLnBrk="0" hangingPunct="1">
      <a:defRPr sz="3300" kern="1200">
        <a:solidFill>
          <a:schemeClr val="tx1"/>
        </a:solidFill>
        <a:latin typeface="+mn-lt"/>
        <a:ea typeface="+mn-ea"/>
        <a:cs typeface="+mn-cs"/>
      </a:defRPr>
    </a:lvl2pPr>
    <a:lvl3pPr marL="2507943" algn="l" defTabSz="2507943" rtl="0" eaLnBrk="1" latinLnBrk="0" hangingPunct="1">
      <a:defRPr sz="3300" kern="1200">
        <a:solidFill>
          <a:schemeClr val="tx1"/>
        </a:solidFill>
        <a:latin typeface="+mn-lt"/>
        <a:ea typeface="+mn-ea"/>
        <a:cs typeface="+mn-cs"/>
      </a:defRPr>
    </a:lvl3pPr>
    <a:lvl4pPr marL="3761915" algn="l" defTabSz="2507943" rtl="0" eaLnBrk="1" latinLnBrk="0" hangingPunct="1">
      <a:defRPr sz="3300" kern="1200">
        <a:solidFill>
          <a:schemeClr val="tx1"/>
        </a:solidFill>
        <a:latin typeface="+mn-lt"/>
        <a:ea typeface="+mn-ea"/>
        <a:cs typeface="+mn-cs"/>
      </a:defRPr>
    </a:lvl4pPr>
    <a:lvl5pPr marL="5015886" algn="l" defTabSz="2507943" rtl="0" eaLnBrk="1" latinLnBrk="0" hangingPunct="1">
      <a:defRPr sz="3300" kern="1200">
        <a:solidFill>
          <a:schemeClr val="tx1"/>
        </a:solidFill>
        <a:latin typeface="+mn-lt"/>
        <a:ea typeface="+mn-ea"/>
        <a:cs typeface="+mn-cs"/>
      </a:defRPr>
    </a:lvl5pPr>
    <a:lvl6pPr marL="6269858" algn="l" defTabSz="2507943" rtl="0" eaLnBrk="1" latinLnBrk="0" hangingPunct="1">
      <a:defRPr sz="3300" kern="1200">
        <a:solidFill>
          <a:schemeClr val="tx1"/>
        </a:solidFill>
        <a:latin typeface="+mn-lt"/>
        <a:ea typeface="+mn-ea"/>
        <a:cs typeface="+mn-cs"/>
      </a:defRPr>
    </a:lvl6pPr>
    <a:lvl7pPr marL="7523830" algn="l" defTabSz="2507943" rtl="0" eaLnBrk="1" latinLnBrk="0" hangingPunct="1">
      <a:defRPr sz="3300" kern="1200">
        <a:solidFill>
          <a:schemeClr val="tx1"/>
        </a:solidFill>
        <a:latin typeface="+mn-lt"/>
        <a:ea typeface="+mn-ea"/>
        <a:cs typeface="+mn-cs"/>
      </a:defRPr>
    </a:lvl7pPr>
    <a:lvl8pPr marL="8777801" algn="l" defTabSz="2507943" rtl="0" eaLnBrk="1" latinLnBrk="0" hangingPunct="1">
      <a:defRPr sz="3300" kern="1200">
        <a:solidFill>
          <a:schemeClr val="tx1"/>
        </a:solidFill>
        <a:latin typeface="+mn-lt"/>
        <a:ea typeface="+mn-ea"/>
        <a:cs typeface="+mn-cs"/>
      </a:defRPr>
    </a:lvl8pPr>
    <a:lvl9pPr marL="10031773" algn="l" defTabSz="2507943" rtl="0" eaLnBrk="1" latinLnBrk="0" hangingPunct="1">
      <a:defRPr sz="3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76461" y="3341566"/>
            <a:ext cx="6274921"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a:t>Type in or paste your text here</a:t>
            </a:r>
          </a:p>
        </p:txBody>
      </p:sp>
      <p:sp>
        <p:nvSpPr>
          <p:cNvPr id="6" name="Text Placeholder 5"/>
          <p:cNvSpPr>
            <a:spLocks noGrp="1"/>
          </p:cNvSpPr>
          <p:nvPr>
            <p:ph type="body" sz="quarter" idx="11" hasCustomPrompt="1"/>
          </p:nvPr>
        </p:nvSpPr>
        <p:spPr>
          <a:xfrm>
            <a:off x="576461" y="2948667"/>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defRPr>
            </a:lvl1pPr>
          </a:lstStyle>
          <a:p>
            <a:pPr lvl="0"/>
            <a:r>
              <a:rPr lang="en-US" dirty="0"/>
              <a:t>(click to edit) INTRODUCTION or ABSTRACT</a:t>
            </a:r>
          </a:p>
        </p:txBody>
      </p:sp>
      <p:sp>
        <p:nvSpPr>
          <p:cNvPr id="18"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LOO</a:t>
            </a:r>
          </a:p>
        </p:txBody>
      </p:sp>
      <p:sp>
        <p:nvSpPr>
          <p:cNvPr id="20" name="Text Placeholder 5"/>
          <p:cNvSpPr>
            <a:spLocks noGrp="1"/>
          </p:cNvSpPr>
          <p:nvPr>
            <p:ph type="body" sz="quarter" idx="20" hasCustomPrompt="1"/>
          </p:nvPr>
        </p:nvSpPr>
        <p:spPr>
          <a:xfrm>
            <a:off x="576461" y="7674416"/>
            <a:ext cx="628153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a:t>(click to edit)  OBJECTIVES</a:t>
            </a:r>
          </a:p>
        </p:txBody>
      </p:sp>
      <p:sp>
        <p:nvSpPr>
          <p:cNvPr id="21" name="Text Placeholder 3"/>
          <p:cNvSpPr>
            <a:spLocks noGrp="1"/>
          </p:cNvSpPr>
          <p:nvPr>
            <p:ph type="body" sz="quarter" idx="21" hasCustomPrompt="1"/>
          </p:nvPr>
        </p:nvSpPr>
        <p:spPr>
          <a:xfrm>
            <a:off x="7241978" y="3341566"/>
            <a:ext cx="628054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Tx/>
              <a:buNone/>
              <a:tabLst/>
              <a:defRPr sz="1400" baseline="0">
                <a:latin typeface="+mn-lt"/>
              </a:defRPr>
            </a:lvl1pPr>
            <a:lvl2pPr marL="1304925" indent="0">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7241977" y="2948667"/>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mn-lt"/>
              </a:defRPr>
            </a:lvl1pPr>
          </a:lstStyle>
          <a:p>
            <a:pPr lvl="0"/>
            <a:r>
              <a:rPr lang="en-US" dirty="0"/>
              <a:t>(click to edit)  MATERIALS &amp; METHODS</a:t>
            </a:r>
          </a:p>
        </p:txBody>
      </p:sp>
      <p:sp>
        <p:nvSpPr>
          <p:cNvPr id="23" name="Text Placeholder 3"/>
          <p:cNvSpPr>
            <a:spLocks noGrp="1"/>
          </p:cNvSpPr>
          <p:nvPr>
            <p:ph type="body" sz="quarter" idx="23" hasCustomPrompt="1"/>
          </p:nvPr>
        </p:nvSpPr>
        <p:spPr>
          <a:xfrm>
            <a:off x="13906500" y="3341566"/>
            <a:ext cx="6286500"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563293" marR="0" indent="-342900" algn="l" defTabSz="2507943" rtl="0" eaLnBrk="1" fontAlgn="auto" latinLnBrk="0" hangingPunct="1">
              <a:lnSpc>
                <a:spcPct val="100000"/>
              </a:lnSpc>
              <a:spcBef>
                <a:spcPct val="20000"/>
              </a:spcBef>
              <a:spcAft>
                <a:spcPts val="0"/>
              </a:spcAft>
              <a:buClrTx/>
              <a:buSzTx/>
              <a:buFont typeface="+mj-lt"/>
              <a:buAutoNum type="romanUcPeriod"/>
              <a:tabLst/>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a:t>Type in or paste your text here</a:t>
            </a:r>
          </a:p>
        </p:txBody>
      </p:sp>
      <p:sp>
        <p:nvSpPr>
          <p:cNvPr id="24" name="Text Placeholder 5"/>
          <p:cNvSpPr>
            <a:spLocks noGrp="1"/>
          </p:cNvSpPr>
          <p:nvPr>
            <p:ph type="body" sz="quarter" idx="24" hasCustomPrompt="1"/>
          </p:nvPr>
        </p:nvSpPr>
        <p:spPr>
          <a:xfrm>
            <a:off x="13906500" y="2948667"/>
            <a:ext cx="6286500"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mn-lt"/>
              </a:defRPr>
            </a:lvl1pPr>
          </a:lstStyle>
          <a:p>
            <a:pPr lvl="0"/>
            <a:r>
              <a:rPr lang="en-US" dirty="0"/>
              <a:t>(click to edit)  RESULTS</a:t>
            </a:r>
          </a:p>
        </p:txBody>
      </p:sp>
      <p:sp>
        <p:nvSpPr>
          <p:cNvPr id="25" name="Text Placeholder 5"/>
          <p:cNvSpPr>
            <a:spLocks noGrp="1"/>
          </p:cNvSpPr>
          <p:nvPr>
            <p:ph type="body" sz="quarter" idx="25" hasCustomPrompt="1"/>
          </p:nvPr>
        </p:nvSpPr>
        <p:spPr>
          <a:xfrm>
            <a:off x="20575984" y="2948667"/>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a:t>(click to edit)  CONCLUSIONS</a:t>
            </a:r>
          </a:p>
        </p:txBody>
      </p:sp>
      <p:sp>
        <p:nvSpPr>
          <p:cNvPr id="26" name="Text Placeholder 3"/>
          <p:cNvSpPr>
            <a:spLocks noGrp="1"/>
          </p:cNvSpPr>
          <p:nvPr>
            <p:ph type="body" sz="quarter" idx="26" hasCustomPrompt="1"/>
          </p:nvPr>
        </p:nvSpPr>
        <p:spPr>
          <a:xfrm>
            <a:off x="20572839" y="7709372"/>
            <a:ext cx="627938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a:t>Type in or paste your text here</a:t>
            </a:r>
          </a:p>
        </p:txBody>
      </p:sp>
      <p:sp>
        <p:nvSpPr>
          <p:cNvPr id="27" name="Text Placeholder 5"/>
          <p:cNvSpPr>
            <a:spLocks noGrp="1"/>
          </p:cNvSpPr>
          <p:nvPr>
            <p:ph type="body" sz="quarter" idx="27" hasCustomPrompt="1"/>
          </p:nvPr>
        </p:nvSpPr>
        <p:spPr>
          <a:xfrm>
            <a:off x="20572839" y="7322011"/>
            <a:ext cx="628766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a:t>(click to edit)  REFERENCES</a:t>
            </a:r>
          </a:p>
        </p:txBody>
      </p:sp>
      <p:sp>
        <p:nvSpPr>
          <p:cNvPr id="29" name="Text Placeholder 5"/>
          <p:cNvSpPr>
            <a:spLocks noGrp="1"/>
          </p:cNvSpPr>
          <p:nvPr>
            <p:ph type="body" sz="quarter" idx="29" hasCustomPrompt="1"/>
          </p:nvPr>
        </p:nvSpPr>
        <p:spPr>
          <a:xfrm>
            <a:off x="20575984" y="12921433"/>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a:t>(click to edit)  ACKNOWLEDGEMENTS  or  CONTACT</a:t>
            </a:r>
          </a:p>
        </p:txBody>
      </p:sp>
      <p:sp>
        <p:nvSpPr>
          <p:cNvPr id="60" name="Text Placeholder 3"/>
          <p:cNvSpPr>
            <a:spLocks noGrp="1"/>
          </p:cNvSpPr>
          <p:nvPr>
            <p:ph type="body" sz="quarter" idx="96" hasCustomPrompt="1"/>
          </p:nvPr>
        </p:nvSpPr>
        <p:spPr>
          <a:xfrm>
            <a:off x="576460" y="8094153"/>
            <a:ext cx="6274921"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1373188" indent="0">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a:t>Type in or paste your text here</a:t>
            </a:r>
          </a:p>
        </p:txBody>
      </p:sp>
      <p:sp>
        <p:nvSpPr>
          <p:cNvPr id="103"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1"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2"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3"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4"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5"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6"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7"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8"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9"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61"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3"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4"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5"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6"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7"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9"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5"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8"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2"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62" name="Text Placeholder 5"/>
          <p:cNvSpPr>
            <a:spLocks noGrp="1"/>
          </p:cNvSpPr>
          <p:nvPr>
            <p:ph type="body" sz="quarter" idx="136"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63" name="Text Placeholder 5"/>
          <p:cNvSpPr>
            <a:spLocks noGrp="1"/>
          </p:cNvSpPr>
          <p:nvPr>
            <p:ph type="body" sz="quarter" idx="137"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64" name="Text Placeholder 5"/>
          <p:cNvSpPr>
            <a:spLocks noGrp="1"/>
          </p:cNvSpPr>
          <p:nvPr>
            <p:ph type="body" sz="quarter" idx="138"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65" name="Text Placeholder 5"/>
          <p:cNvSpPr>
            <a:spLocks noGrp="1"/>
          </p:cNvSpPr>
          <p:nvPr>
            <p:ph type="body" sz="quarter" idx="139"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66" name="Text Placeholder 5"/>
          <p:cNvSpPr>
            <a:spLocks noGrp="1"/>
          </p:cNvSpPr>
          <p:nvPr>
            <p:ph type="body" sz="quarter" idx="140"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67" name="Text Placeholder 5"/>
          <p:cNvSpPr>
            <a:spLocks noGrp="1"/>
          </p:cNvSpPr>
          <p:nvPr>
            <p:ph type="body" sz="quarter" idx="141"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68" name="Text Placeholder 5"/>
          <p:cNvSpPr>
            <a:spLocks noGrp="1"/>
          </p:cNvSpPr>
          <p:nvPr>
            <p:ph type="body" sz="quarter" idx="142"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69" name="Text Placeholder 5"/>
          <p:cNvSpPr>
            <a:spLocks noGrp="1"/>
          </p:cNvSpPr>
          <p:nvPr>
            <p:ph type="body" sz="quarter" idx="143"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70" name="Text Placeholder 5"/>
          <p:cNvSpPr>
            <a:spLocks noGrp="1"/>
          </p:cNvSpPr>
          <p:nvPr>
            <p:ph type="body" sz="quarter" idx="144"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71" name="Text Placeholder 5"/>
          <p:cNvSpPr>
            <a:spLocks noGrp="1"/>
          </p:cNvSpPr>
          <p:nvPr>
            <p:ph type="body" sz="quarter" idx="145"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72" name="Text Placeholder 5"/>
          <p:cNvSpPr>
            <a:spLocks noGrp="1"/>
          </p:cNvSpPr>
          <p:nvPr>
            <p:ph type="body" sz="quarter" idx="146"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73" name="Text Placeholder 5"/>
          <p:cNvSpPr>
            <a:spLocks noGrp="1"/>
          </p:cNvSpPr>
          <p:nvPr>
            <p:ph type="body" sz="quarter" idx="147"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74" name="Text Placeholder 5"/>
          <p:cNvSpPr>
            <a:spLocks noGrp="1"/>
          </p:cNvSpPr>
          <p:nvPr>
            <p:ph type="body" sz="quarter" idx="148"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a:t>SECTION HEADER PLACEHOLDER</a:t>
            </a:r>
          </a:p>
        </p:txBody>
      </p:sp>
      <p:sp>
        <p:nvSpPr>
          <p:cNvPr id="75" name="Text Placeholder 5"/>
          <p:cNvSpPr>
            <a:spLocks noGrp="1"/>
          </p:cNvSpPr>
          <p:nvPr>
            <p:ph type="body" sz="quarter" idx="149"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bg1"/>
                </a:solidFill>
              </a:defRPr>
            </a:lvl1pPr>
          </a:lstStyle>
          <a:p>
            <a:pPr lvl="0"/>
            <a:r>
              <a:rPr lang="en-US" dirty="0"/>
              <a:t>SECTION HEADER PLACEHOLDER</a:t>
            </a:r>
          </a:p>
        </p:txBody>
      </p:sp>
      <p:sp>
        <p:nvSpPr>
          <p:cNvPr id="76"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77"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78"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
        <p:nvSpPr>
          <p:cNvPr id="79" name="Text Placeholder 3"/>
          <p:cNvSpPr>
            <a:spLocks noGrp="1"/>
          </p:cNvSpPr>
          <p:nvPr>
            <p:ph type="body" sz="quarter" idx="186" hasCustomPrompt="1"/>
          </p:nvPr>
        </p:nvSpPr>
        <p:spPr>
          <a:xfrm>
            <a:off x="20572840" y="3341566"/>
            <a:ext cx="6282530"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a:t>Type in or paste your text here</a:t>
            </a:r>
          </a:p>
        </p:txBody>
      </p:sp>
      <p:sp>
        <p:nvSpPr>
          <p:cNvPr id="80" name="Text Placeholder 3"/>
          <p:cNvSpPr>
            <a:spLocks noGrp="1"/>
          </p:cNvSpPr>
          <p:nvPr>
            <p:ph type="body" sz="quarter" idx="187" hasCustomPrompt="1"/>
          </p:nvPr>
        </p:nvSpPr>
        <p:spPr>
          <a:xfrm>
            <a:off x="20572839" y="13303950"/>
            <a:ext cx="627938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a:t>Type in or paste your text here</a:t>
            </a:r>
          </a:p>
        </p:txBody>
      </p:sp>
      <p:sp>
        <p:nvSpPr>
          <p:cNvPr id="81"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50000"/>
                  </a:schemeClr>
                </a:solidFill>
                <a:latin typeface="Arial" charset="0"/>
              </a:rPr>
              <a:t>RESEARCH POSTER PRESENTATION DESIGN © 2012</a:t>
            </a: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354109"/>
            <a:ext cx="849454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576461" y="2946900"/>
            <a:ext cx="8483204"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576461" y="9035724"/>
            <a:ext cx="849554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0" name="Text Placeholder 5"/>
          <p:cNvSpPr>
            <a:spLocks noGrp="1"/>
          </p:cNvSpPr>
          <p:nvPr>
            <p:ph type="body" sz="quarter" idx="20" hasCustomPrompt="1"/>
          </p:nvPr>
        </p:nvSpPr>
        <p:spPr>
          <a:xfrm>
            <a:off x="588799" y="8644569"/>
            <a:ext cx="8483203"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OBJECTIVES</a:t>
            </a:r>
          </a:p>
        </p:txBody>
      </p:sp>
      <p:sp>
        <p:nvSpPr>
          <p:cNvPr id="21" name="Text Placeholder 3"/>
          <p:cNvSpPr>
            <a:spLocks noGrp="1"/>
          </p:cNvSpPr>
          <p:nvPr>
            <p:ph type="body" sz="quarter" idx="21" hasCustomPrompt="1"/>
          </p:nvPr>
        </p:nvSpPr>
        <p:spPr>
          <a:xfrm>
            <a:off x="9471422" y="10733346"/>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9471422" y="10309786"/>
            <a:ext cx="848220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MATERIALS &amp; METHODS</a:t>
            </a:r>
          </a:p>
        </p:txBody>
      </p:sp>
      <p:sp>
        <p:nvSpPr>
          <p:cNvPr id="23" name="Text Placeholder 3"/>
          <p:cNvSpPr>
            <a:spLocks noGrp="1"/>
          </p:cNvSpPr>
          <p:nvPr>
            <p:ph type="body" sz="quarter" idx="23" hasCustomPrompt="1"/>
          </p:nvPr>
        </p:nvSpPr>
        <p:spPr>
          <a:xfrm>
            <a:off x="9476384" y="3378398"/>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9471422" y="2946900"/>
            <a:ext cx="8487172"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RESULTS</a:t>
            </a:r>
          </a:p>
        </p:txBody>
      </p:sp>
      <p:sp>
        <p:nvSpPr>
          <p:cNvPr id="25" name="Text Placeholder 5"/>
          <p:cNvSpPr>
            <a:spLocks noGrp="1"/>
          </p:cNvSpPr>
          <p:nvPr>
            <p:ph type="body" sz="quarter" idx="25" hasCustomPrompt="1"/>
          </p:nvPr>
        </p:nvSpPr>
        <p:spPr>
          <a:xfrm>
            <a:off x="18372337" y="2946900"/>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CONCLUSIONS</a:t>
            </a:r>
          </a:p>
        </p:txBody>
      </p:sp>
      <p:sp>
        <p:nvSpPr>
          <p:cNvPr id="26" name="Text Placeholder 3"/>
          <p:cNvSpPr>
            <a:spLocks noGrp="1"/>
          </p:cNvSpPr>
          <p:nvPr>
            <p:ph type="body" sz="quarter" idx="26" hasCustomPrompt="1"/>
          </p:nvPr>
        </p:nvSpPr>
        <p:spPr>
          <a:xfrm>
            <a:off x="18372337" y="3354109"/>
            <a:ext cx="848501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18372337" y="8628515"/>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REFERENCES</a:t>
            </a:r>
          </a:p>
        </p:txBody>
      </p:sp>
      <p:sp>
        <p:nvSpPr>
          <p:cNvPr id="28" name="Text Placeholder 3"/>
          <p:cNvSpPr>
            <a:spLocks noGrp="1"/>
          </p:cNvSpPr>
          <p:nvPr>
            <p:ph type="body" sz="quarter" idx="28" hasCustomPrompt="1"/>
          </p:nvPr>
        </p:nvSpPr>
        <p:spPr>
          <a:xfrm>
            <a:off x="18369192" y="9056044"/>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18372337" y="12862783"/>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18372337" y="13290312"/>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0"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LOGO</a:t>
            </a:r>
          </a:p>
        </p:txBody>
      </p:sp>
      <p:sp>
        <p:nvSpPr>
          <p:cNvPr id="61"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LOGO</a:t>
            </a:r>
          </a:p>
        </p:txBody>
      </p:sp>
      <p:sp>
        <p:nvSpPr>
          <p:cNvPr id="72" name="Text Placeholder 76"/>
          <p:cNvSpPr>
            <a:spLocks noGrp="1"/>
          </p:cNvSpPr>
          <p:nvPr>
            <p:ph type="body" sz="quarter" idx="150" hasCustomPrompt="1"/>
          </p:nvPr>
        </p:nvSpPr>
        <p:spPr>
          <a:xfrm>
            <a:off x="3662362" y="1078170"/>
            <a:ext cx="20107276" cy="598230"/>
          </a:xfrm>
          <a:prstGeom prst="rect">
            <a:avLst/>
          </a:prstGeom>
        </p:spPr>
        <p:txBody>
          <a:bodyPr>
            <a:noAutofit/>
          </a:bodyPr>
          <a:lstStyle>
            <a:lvl1pPr algn="ctr">
              <a:buFontTx/>
              <a:buNone/>
              <a:defRPr sz="36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75" name="Text Placeholder 76"/>
          <p:cNvSpPr>
            <a:spLocks noGrp="1"/>
          </p:cNvSpPr>
          <p:nvPr>
            <p:ph type="body" sz="quarter" idx="184" hasCustomPrompt="1"/>
          </p:nvPr>
        </p:nvSpPr>
        <p:spPr>
          <a:xfrm>
            <a:off x="3662362" y="1676399"/>
            <a:ext cx="20107276" cy="634555"/>
          </a:xfrm>
          <a:prstGeom prst="rect">
            <a:avLst/>
          </a:prstGeom>
        </p:spPr>
        <p:txBody>
          <a:bodyPr>
            <a:noAutofit/>
          </a:bodyPr>
          <a:lstStyle>
            <a:lvl1pPr algn="ctr">
              <a:buFontTx/>
              <a:buNone/>
              <a:defRPr sz="2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77"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
        <p:nvSpPr>
          <p:cNvPr id="63" name="Text Placeholder 5"/>
          <p:cNvSpPr>
            <a:spLocks noGrp="1"/>
          </p:cNvSpPr>
          <p:nvPr>
            <p:ph type="body" sz="quarter" idx="9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66"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69"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78"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79"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0"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1"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2"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3"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4"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5"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6"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7"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8"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9"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0"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1"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2"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3"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4"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5"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6"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7"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8" name="Text Placeholder 5"/>
          <p:cNvSpPr>
            <a:spLocks noGrp="1"/>
          </p:cNvSpPr>
          <p:nvPr>
            <p:ph type="body" sz="quarter" idx="13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99" name="Text Placeholder 5"/>
          <p:cNvSpPr>
            <a:spLocks noGrp="1"/>
          </p:cNvSpPr>
          <p:nvPr>
            <p:ph type="body" sz="quarter" idx="13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00" name="Text Placeholder 5"/>
          <p:cNvSpPr>
            <a:spLocks noGrp="1"/>
          </p:cNvSpPr>
          <p:nvPr>
            <p:ph type="body" sz="quarter" idx="13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01" name="Text Placeholder 5"/>
          <p:cNvSpPr>
            <a:spLocks noGrp="1"/>
          </p:cNvSpPr>
          <p:nvPr>
            <p:ph type="body" sz="quarter" idx="13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02" name="Text Placeholder 5"/>
          <p:cNvSpPr>
            <a:spLocks noGrp="1"/>
          </p:cNvSpPr>
          <p:nvPr>
            <p:ph type="body" sz="quarter" idx="140"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03" name="Text Placeholder 5"/>
          <p:cNvSpPr>
            <a:spLocks noGrp="1"/>
          </p:cNvSpPr>
          <p:nvPr>
            <p:ph type="body" sz="quarter" idx="141"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04" name="Text Placeholder 5"/>
          <p:cNvSpPr>
            <a:spLocks noGrp="1"/>
          </p:cNvSpPr>
          <p:nvPr>
            <p:ph type="body" sz="quarter" idx="142"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12" name="Text Placeholder 5"/>
          <p:cNvSpPr>
            <a:spLocks noGrp="1"/>
          </p:cNvSpPr>
          <p:nvPr>
            <p:ph type="body" sz="quarter" idx="143"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13" name="Text Placeholder 5"/>
          <p:cNvSpPr>
            <a:spLocks noGrp="1"/>
          </p:cNvSpPr>
          <p:nvPr>
            <p:ph type="body" sz="quarter" idx="144"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2" name="Text Placeholder 5"/>
          <p:cNvSpPr>
            <a:spLocks noGrp="1"/>
          </p:cNvSpPr>
          <p:nvPr>
            <p:ph type="body" sz="quarter" idx="14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3" name="Text Placeholder 5"/>
          <p:cNvSpPr>
            <a:spLocks noGrp="1"/>
          </p:cNvSpPr>
          <p:nvPr>
            <p:ph type="body" sz="quarter" idx="14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4" name="Text Placeholder 5"/>
          <p:cNvSpPr>
            <a:spLocks noGrp="1"/>
          </p:cNvSpPr>
          <p:nvPr>
            <p:ph type="body" sz="quarter" idx="14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5" name="Text Placeholder 5"/>
          <p:cNvSpPr>
            <a:spLocks noGrp="1"/>
          </p:cNvSpPr>
          <p:nvPr>
            <p:ph type="body" sz="quarter" idx="14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6" name="Text Placeholder 5"/>
          <p:cNvSpPr>
            <a:spLocks noGrp="1"/>
          </p:cNvSpPr>
          <p:nvPr>
            <p:ph type="body" sz="quarter" idx="14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8308" y="3416455"/>
            <a:ext cx="628550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570789" y="3009246"/>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567812" y="7540814"/>
            <a:ext cx="628650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0" name="Text Placeholder 5"/>
          <p:cNvSpPr>
            <a:spLocks noGrp="1"/>
          </p:cNvSpPr>
          <p:nvPr>
            <p:ph type="body" sz="quarter" idx="20" hasCustomPrompt="1"/>
          </p:nvPr>
        </p:nvSpPr>
        <p:spPr>
          <a:xfrm>
            <a:off x="570293" y="7129339"/>
            <a:ext cx="628153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OBJECTIVES</a:t>
            </a:r>
          </a:p>
        </p:txBody>
      </p:sp>
      <p:sp>
        <p:nvSpPr>
          <p:cNvPr id="21" name="Text Placeholder 3"/>
          <p:cNvSpPr>
            <a:spLocks noGrp="1"/>
          </p:cNvSpPr>
          <p:nvPr>
            <p:ph type="body" sz="quarter" idx="21" hasCustomPrompt="1"/>
          </p:nvPr>
        </p:nvSpPr>
        <p:spPr>
          <a:xfrm>
            <a:off x="7241977" y="3432806"/>
            <a:ext cx="1295003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7241977" y="3009246"/>
            <a:ext cx="1295003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(header)  MATERIALS &amp; METHODS</a:t>
            </a:r>
          </a:p>
        </p:txBody>
      </p:sp>
      <p:sp>
        <p:nvSpPr>
          <p:cNvPr id="23" name="Text Placeholder 3"/>
          <p:cNvSpPr>
            <a:spLocks noGrp="1"/>
          </p:cNvSpPr>
          <p:nvPr>
            <p:ph type="body" sz="quarter" idx="23" hasCustomPrompt="1"/>
          </p:nvPr>
        </p:nvSpPr>
        <p:spPr>
          <a:xfrm>
            <a:off x="7241977" y="10987984"/>
            <a:ext cx="129500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7241977" y="10560455"/>
            <a:ext cx="1295003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RESULTS</a:t>
            </a:r>
          </a:p>
        </p:txBody>
      </p:sp>
      <p:sp>
        <p:nvSpPr>
          <p:cNvPr id="25" name="Text Placeholder 5"/>
          <p:cNvSpPr>
            <a:spLocks noGrp="1"/>
          </p:cNvSpPr>
          <p:nvPr>
            <p:ph type="body" sz="quarter" idx="25" hasCustomPrompt="1"/>
          </p:nvPr>
        </p:nvSpPr>
        <p:spPr>
          <a:xfrm>
            <a:off x="20600583" y="3009246"/>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CONCLUSIONS</a:t>
            </a:r>
          </a:p>
        </p:txBody>
      </p:sp>
      <p:sp>
        <p:nvSpPr>
          <p:cNvPr id="26" name="Text Placeholder 3"/>
          <p:cNvSpPr>
            <a:spLocks noGrp="1"/>
          </p:cNvSpPr>
          <p:nvPr>
            <p:ph type="body" sz="quarter" idx="26" hasCustomPrompt="1"/>
          </p:nvPr>
        </p:nvSpPr>
        <p:spPr>
          <a:xfrm>
            <a:off x="20600583" y="3436775"/>
            <a:ext cx="6279386"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20600583" y="7159451"/>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REFERENCES</a:t>
            </a:r>
          </a:p>
        </p:txBody>
      </p:sp>
      <p:sp>
        <p:nvSpPr>
          <p:cNvPr id="28" name="Text Placeholder 3"/>
          <p:cNvSpPr>
            <a:spLocks noGrp="1"/>
          </p:cNvSpPr>
          <p:nvPr>
            <p:ph type="body" sz="quarter" idx="28" hasCustomPrompt="1"/>
          </p:nvPr>
        </p:nvSpPr>
        <p:spPr>
          <a:xfrm>
            <a:off x="20599011" y="7586980"/>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20600583" y="12862784"/>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20599011" y="13290312"/>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59"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LOGO</a:t>
            </a:r>
          </a:p>
        </p:txBody>
      </p:sp>
      <p:sp>
        <p:nvSpPr>
          <p:cNvPr id="83" name="Text Placeholder 76"/>
          <p:cNvSpPr>
            <a:spLocks noGrp="1"/>
          </p:cNvSpPr>
          <p:nvPr>
            <p:ph type="body" sz="quarter" idx="150" hasCustomPrompt="1"/>
          </p:nvPr>
        </p:nvSpPr>
        <p:spPr>
          <a:xfrm>
            <a:off x="3662362" y="1078170"/>
            <a:ext cx="20107276" cy="598230"/>
          </a:xfrm>
          <a:prstGeom prst="rect">
            <a:avLst/>
          </a:prstGeom>
        </p:spPr>
        <p:txBody>
          <a:bodyPr>
            <a:noAutofit/>
          </a:bodyPr>
          <a:lstStyle>
            <a:lvl1pPr algn="ctr">
              <a:buFontTx/>
              <a:buNone/>
              <a:defRPr sz="36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84"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85"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
        <p:nvSpPr>
          <p:cNvPr id="70" name="Text Placeholder 5"/>
          <p:cNvSpPr>
            <a:spLocks noGrp="1"/>
          </p:cNvSpPr>
          <p:nvPr>
            <p:ph type="body" sz="quarter" idx="9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81"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2"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6"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7"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8"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9"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90"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102"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103"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104"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105"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106"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07"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08"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09"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0"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1"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3"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4"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5"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6"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7" name="Text Placeholder 5"/>
          <p:cNvSpPr>
            <a:spLocks noGrp="1"/>
          </p:cNvSpPr>
          <p:nvPr>
            <p:ph type="body" sz="quarter" idx="13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18" name="Text Placeholder 5"/>
          <p:cNvSpPr>
            <a:spLocks noGrp="1"/>
          </p:cNvSpPr>
          <p:nvPr>
            <p:ph type="body" sz="quarter" idx="13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19" name="Text Placeholder 5"/>
          <p:cNvSpPr>
            <a:spLocks noGrp="1"/>
          </p:cNvSpPr>
          <p:nvPr>
            <p:ph type="body" sz="quarter" idx="13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26" name="Text Placeholder 5"/>
          <p:cNvSpPr>
            <a:spLocks noGrp="1"/>
          </p:cNvSpPr>
          <p:nvPr>
            <p:ph type="body" sz="quarter" idx="13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27" name="Text Placeholder 5"/>
          <p:cNvSpPr>
            <a:spLocks noGrp="1"/>
          </p:cNvSpPr>
          <p:nvPr>
            <p:ph type="body" sz="quarter" idx="140"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28" name="Text Placeholder 5"/>
          <p:cNvSpPr>
            <a:spLocks noGrp="1"/>
          </p:cNvSpPr>
          <p:nvPr>
            <p:ph type="body" sz="quarter" idx="141"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29" name="Text Placeholder 5"/>
          <p:cNvSpPr>
            <a:spLocks noGrp="1"/>
          </p:cNvSpPr>
          <p:nvPr>
            <p:ph type="body" sz="quarter" idx="142"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0" name="Text Placeholder 5"/>
          <p:cNvSpPr>
            <a:spLocks noGrp="1"/>
          </p:cNvSpPr>
          <p:nvPr>
            <p:ph type="body" sz="quarter" idx="143"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1" name="Text Placeholder 5"/>
          <p:cNvSpPr>
            <a:spLocks noGrp="1"/>
          </p:cNvSpPr>
          <p:nvPr>
            <p:ph type="body" sz="quarter" idx="144"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2" name="Text Placeholder 5"/>
          <p:cNvSpPr>
            <a:spLocks noGrp="1"/>
          </p:cNvSpPr>
          <p:nvPr>
            <p:ph type="body" sz="quarter" idx="14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3" name="Text Placeholder 5"/>
          <p:cNvSpPr>
            <a:spLocks noGrp="1"/>
          </p:cNvSpPr>
          <p:nvPr>
            <p:ph type="body" sz="quarter" idx="14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4" name="Text Placeholder 5"/>
          <p:cNvSpPr>
            <a:spLocks noGrp="1"/>
          </p:cNvSpPr>
          <p:nvPr>
            <p:ph type="body" sz="quarter" idx="14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5" name="Text Placeholder 5"/>
          <p:cNvSpPr>
            <a:spLocks noGrp="1"/>
          </p:cNvSpPr>
          <p:nvPr>
            <p:ph type="body" sz="quarter" idx="14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6" name="Text Placeholder 5"/>
          <p:cNvSpPr>
            <a:spLocks noGrp="1"/>
          </p:cNvSpPr>
          <p:nvPr>
            <p:ph type="body" sz="quarter" idx="14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hyperlink" Target="http://www.facebook.com/pages/PosterPresentationscom/217914411419?v=app_4949752878&amp;ref=ts" TargetMode="Externa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theme" Target="../theme/theme2.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image" Target="../media/image3.jpeg"/><Relationship Id="rId4" Type="http://schemas.openxmlformats.org/officeDocument/2006/relationships/hyperlink" Target="http://www.facebook.com/pages/PosterPresentationscom/217914411419?v=app_4949752878&amp;ref=ts" TargetMode="Externa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theme" Target="../theme/theme3.xml"/><Relationship Id="rId1" Type="http://schemas.openxmlformats.org/officeDocument/2006/relationships/slideLayout" Target="../slideLayouts/slideLayout3.xml"/><Relationship Id="rId6" Type="http://schemas.openxmlformats.org/officeDocument/2006/relationships/image" Target="../media/image1.png"/><Relationship Id="rId5" Type="http://schemas.openxmlformats.org/officeDocument/2006/relationships/image" Target="../media/image3.jpeg"/><Relationship Id="rId4" Type="http://schemas.openxmlformats.org/officeDocument/2006/relationships/hyperlink" Target="http://www.facebook.com/pages/PosterPresentationscom/217914411419?v=app_4949752878&amp;ref=ts"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80000"/>
                <a:satMod val="300000"/>
                <a:lumMod val="0"/>
                <a:lumOff val="100000"/>
              </a:schemeClr>
            </a:gs>
            <a:gs pos="100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9" name="Rectangle 28"/>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a:solidFill>
                  <a:schemeClr val="bg1"/>
                </a:solidFill>
                <a:latin typeface="Trebuchet MS" pitchFamily="34" charset="0"/>
              </a:rPr>
              <a:t>QUICK DESIGN</a:t>
            </a:r>
            <a:r>
              <a:rPr lang="en-US" sz="2500" b="1" baseline="0" dirty="0">
                <a:solidFill>
                  <a:schemeClr val="bg1"/>
                </a:solidFill>
                <a:latin typeface="Trebuchet MS" pitchFamily="34" charset="0"/>
              </a:rPr>
              <a:t> </a:t>
            </a:r>
            <a:r>
              <a:rPr lang="en-US" sz="2500" b="1" dirty="0">
                <a:solidFill>
                  <a:schemeClr val="bg1"/>
                </a:solidFill>
                <a:latin typeface="Trebuchet MS" pitchFamily="34" charset="0"/>
              </a:rPr>
              <a:t>GUIDE</a:t>
            </a:r>
          </a:p>
          <a:p>
            <a:pPr algn="ctr"/>
            <a:r>
              <a:rPr lang="en-US" sz="2300" b="1" dirty="0">
                <a:solidFill>
                  <a:srgbClr val="FFFF00"/>
                </a:solidFill>
                <a:latin typeface="Trebuchet MS" pitchFamily="34" charset="0"/>
              </a:rPr>
              <a:t>(--THIS SECTION DOES NOT PRINT--)</a:t>
            </a:r>
          </a:p>
          <a:p>
            <a:pPr algn="ctr"/>
            <a:endParaRPr lang="en-US" sz="1800" b="1" dirty="0">
              <a:latin typeface="Trebuchet MS" pitchFamily="34" charset="0"/>
            </a:endParaRPr>
          </a:p>
          <a:p>
            <a:pPr defTabSz="3765639"/>
            <a:r>
              <a:rPr lang="en-US" sz="1800" dirty="0">
                <a:latin typeface="Trebuchet MS" pitchFamily="34" charset="0"/>
              </a:rPr>
              <a:t>This PowerPoint</a:t>
            </a:r>
            <a:r>
              <a:rPr lang="en-US" sz="1800" baseline="0" dirty="0">
                <a:latin typeface="Trebuchet MS" pitchFamily="34" charset="0"/>
              </a:rPr>
              <a:t> </a:t>
            </a:r>
            <a:r>
              <a:rPr lang="en-US" sz="1800" dirty="0">
                <a:latin typeface="Trebuchet MS" pitchFamily="34" charset="0"/>
              </a:rPr>
              <a:t>2007 template produces</a:t>
            </a:r>
            <a:r>
              <a:rPr lang="en-US" sz="1800" baseline="0" dirty="0">
                <a:latin typeface="Trebuchet MS" pitchFamily="34" charset="0"/>
              </a:rPr>
              <a:t> </a:t>
            </a:r>
            <a:r>
              <a:rPr lang="en-US" sz="1800" dirty="0">
                <a:latin typeface="Trebuchet MS" pitchFamily="34" charset="0"/>
              </a:rPr>
              <a:t>a 36”x60” professional  poster</a:t>
            </a:r>
            <a:r>
              <a:rPr lang="en-US" sz="1800">
                <a:latin typeface="Trebuchet MS" pitchFamily="34" charset="0"/>
              </a:rPr>
              <a:t>. You</a:t>
            </a:r>
            <a:r>
              <a:rPr lang="en-US" sz="1800" baseline="0">
                <a:latin typeface="Trebuchet MS" pitchFamily="34" charset="0"/>
              </a:rPr>
              <a:t> can u</a:t>
            </a:r>
            <a:r>
              <a:rPr lang="en-US" sz="1800">
                <a:latin typeface="Trebuchet MS" pitchFamily="34" charset="0"/>
              </a:rPr>
              <a:t>se</a:t>
            </a:r>
            <a:r>
              <a:rPr lang="en-US" sz="1800" baseline="0">
                <a:latin typeface="Trebuchet MS" pitchFamily="34" charset="0"/>
              </a:rPr>
              <a:t> it to create your research poster and </a:t>
            </a:r>
            <a:r>
              <a:rPr lang="en-US" sz="1800">
                <a:latin typeface="Trebuchet MS" pitchFamily="34" charset="0"/>
              </a:rPr>
              <a:t>save valuable time placing titles, subtitles,</a:t>
            </a:r>
            <a:r>
              <a:rPr lang="en-US" sz="1800" baseline="0">
                <a:latin typeface="Trebuchet MS" pitchFamily="34" charset="0"/>
              </a:rPr>
              <a:t> text, and graphics</a:t>
            </a:r>
            <a:r>
              <a:rPr lang="en-US" sz="1800">
                <a:latin typeface="Trebuchet MS" pitchFamily="34" charset="0"/>
              </a:rPr>
              <a:t>. </a:t>
            </a:r>
            <a:endParaRPr lang="en-US" sz="1800" dirty="0">
              <a:latin typeface="Trebuchet MS" pitchFamily="34" charset="0"/>
            </a:endParaRPr>
          </a:p>
          <a:p>
            <a:pPr defTabSz="4389219"/>
            <a:endParaRPr lang="en-US" sz="1800" dirty="0">
              <a:latin typeface="Trebuchet MS" pitchFamily="34" charset="0"/>
            </a:endParaRPr>
          </a:p>
          <a:p>
            <a:pPr defTabSz="4389219"/>
            <a:r>
              <a:rPr lang="en-US" sz="1800" dirty="0">
                <a:latin typeface="Trebuchet MS" pitchFamily="34" charset="0"/>
              </a:rPr>
              <a:t>We provide a series of online tutorials that will guide you through the poster design process and answer your poster production questions. </a:t>
            </a:r>
          </a:p>
          <a:p>
            <a:pPr defTabSz="4389219"/>
            <a:endParaRPr lang="en-US" sz="1800" dirty="0">
              <a:latin typeface="Trebuchet MS" pitchFamily="34" charset="0"/>
            </a:endParaRPr>
          </a:p>
          <a:p>
            <a:pPr defTabSz="4389219"/>
            <a:r>
              <a:rPr lang="en-US" sz="1800" dirty="0">
                <a:latin typeface="Trebuchet MS" pitchFamily="34" charset="0"/>
              </a:rPr>
              <a:t>To view our template tutorials, go online to </a:t>
            </a:r>
            <a:r>
              <a:rPr lang="en-US" sz="1800" b="1" dirty="0">
                <a:solidFill>
                  <a:srgbClr val="FFFF00"/>
                </a:solidFill>
                <a:latin typeface="Trebuchet MS" pitchFamily="34" charset="0"/>
              </a:rPr>
              <a:t>PosterPresentations.com </a:t>
            </a:r>
            <a:r>
              <a:rPr lang="en-US" sz="1800" dirty="0">
                <a:latin typeface="Trebuchet MS" pitchFamily="34" charset="0"/>
              </a:rPr>
              <a:t>and click on </a:t>
            </a:r>
            <a:r>
              <a:rPr lang="en-US" sz="1800" dirty="0">
                <a:solidFill>
                  <a:srgbClr val="FFFF00"/>
                </a:solidFill>
                <a:latin typeface="Trebuchet MS" pitchFamily="34" charset="0"/>
              </a:rPr>
              <a:t>HELP DESK.</a:t>
            </a:r>
          </a:p>
          <a:p>
            <a:pPr defTabSz="4389219"/>
            <a:endParaRPr lang="en-US" sz="1800" dirty="0">
              <a:latin typeface="Trebuchet MS" pitchFamily="34" charset="0"/>
            </a:endParaRPr>
          </a:p>
          <a:p>
            <a:pPr defTabSz="4389219"/>
            <a:r>
              <a:rPr lang="en-US" sz="1800" dirty="0">
                <a:latin typeface="Trebuchet MS" pitchFamily="34" charset="0"/>
              </a:rPr>
              <a:t>When</a:t>
            </a:r>
            <a:r>
              <a:rPr lang="en-US" sz="1800" baseline="0" dirty="0">
                <a:latin typeface="Trebuchet MS" pitchFamily="34" charset="0"/>
              </a:rPr>
              <a:t> you are ready to</a:t>
            </a:r>
            <a:r>
              <a:rPr lang="en-US" sz="1800" dirty="0">
                <a:latin typeface="Trebuchet MS" pitchFamily="34" charset="0"/>
              </a:rPr>
              <a:t> </a:t>
            </a:r>
            <a:r>
              <a:rPr lang="en-US" sz="1800" baseline="0" dirty="0">
                <a:latin typeface="Trebuchet MS" pitchFamily="34" charset="0"/>
              </a:rPr>
              <a:t> print your poster</a:t>
            </a:r>
            <a:r>
              <a:rPr lang="en-US" sz="1800" dirty="0">
                <a:latin typeface="Trebuchet MS" pitchFamily="34" charset="0"/>
              </a:rPr>
              <a:t>,</a:t>
            </a:r>
            <a:r>
              <a:rPr lang="en-US" sz="1800" baseline="0" dirty="0">
                <a:latin typeface="Trebuchet MS" pitchFamily="34" charset="0"/>
              </a:rPr>
              <a:t> go online to</a:t>
            </a:r>
            <a:r>
              <a:rPr lang="en-US" sz="2000" baseline="0" dirty="0">
                <a:latin typeface="Trebuchet MS" pitchFamily="34" charset="0"/>
              </a:rPr>
              <a:t> </a:t>
            </a:r>
            <a:r>
              <a:rPr lang="en-US" sz="2400" b="1" dirty="0">
                <a:solidFill>
                  <a:srgbClr val="FFFF00"/>
                </a:solidFill>
                <a:latin typeface="Trebuchet MS" pitchFamily="34" charset="0"/>
              </a:rPr>
              <a:t>PosterPresentations.com</a:t>
            </a:r>
            <a:r>
              <a:rPr lang="en-US" sz="2400" b="1" dirty="0">
                <a:solidFill>
                  <a:schemeClr val="bg1"/>
                </a:solidFill>
                <a:latin typeface="Trebuchet MS" pitchFamily="34" charset="0"/>
              </a:rPr>
              <a:t>.</a:t>
            </a:r>
            <a:br>
              <a:rPr lang="en-US" sz="1800" dirty="0">
                <a:latin typeface="Trebuchet MS" pitchFamily="34" charset="0"/>
              </a:rPr>
            </a:br>
            <a:endParaRPr lang="en-US" sz="1800" dirty="0">
              <a:latin typeface="Trebuchet MS" pitchFamily="34" charset="0"/>
            </a:endParaRPr>
          </a:p>
          <a:p>
            <a:pPr algn="l" defTabSz="3765639"/>
            <a:r>
              <a:rPr lang="en-US" sz="1800" b="1" dirty="0">
                <a:solidFill>
                  <a:schemeClr val="bg1"/>
                </a:solidFill>
                <a:latin typeface="Trebuchet MS" pitchFamily="34" charset="0"/>
              </a:rPr>
              <a:t>Need</a:t>
            </a:r>
            <a:r>
              <a:rPr lang="en-US" sz="1800" b="1" baseline="0" dirty="0">
                <a:solidFill>
                  <a:schemeClr val="bg1"/>
                </a:solidFill>
                <a:latin typeface="Trebuchet MS" pitchFamily="34" charset="0"/>
              </a:rPr>
              <a:t> Assistance?  </a:t>
            </a:r>
            <a:r>
              <a:rPr lang="en-US" sz="2400" b="1" baseline="0" dirty="0">
                <a:solidFill>
                  <a:srgbClr val="FFFF00"/>
                </a:solidFill>
                <a:latin typeface="Trebuchet MS" pitchFamily="34" charset="0"/>
              </a:rPr>
              <a:t>Call  us at </a:t>
            </a:r>
            <a:r>
              <a:rPr lang="en-US" sz="2400" b="1" dirty="0">
                <a:solidFill>
                  <a:srgbClr val="FFFF00"/>
                </a:solidFill>
                <a:latin typeface="Trebuchet MS" pitchFamily="34" charset="0"/>
              </a:rPr>
              <a:t>1.866.649.3004</a:t>
            </a:r>
          </a:p>
          <a:p>
            <a:pPr defTabSz="2508125"/>
            <a:r>
              <a:rPr lang="en-US" sz="1800" dirty="0">
                <a:latin typeface="Trebuchet MS" pitchFamily="34" charset="0"/>
              </a:rPr>
              <a:t> </a:t>
            </a:r>
            <a:endParaRPr lang="en-US" sz="2300" b="1" dirty="0">
              <a:solidFill>
                <a:srgbClr val="FFFF00"/>
              </a:solidFill>
              <a:latin typeface="Trebuchet MS" pitchFamily="34" charset="0"/>
            </a:endParaRPr>
          </a:p>
          <a:p>
            <a:pPr algn="ctr"/>
            <a:r>
              <a:rPr lang="en-US" sz="2500" b="1" dirty="0">
                <a:solidFill>
                  <a:schemeClr val="bg1"/>
                </a:solidFill>
                <a:latin typeface="Trebuchet MS" pitchFamily="34" charset="0"/>
              </a:rPr>
              <a:t>Object Placeholders</a:t>
            </a:r>
          </a:p>
          <a:p>
            <a:pPr algn="ctr"/>
            <a:endParaRPr lang="en-US" sz="2500" b="1" dirty="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latin typeface="Trebuchet MS" pitchFamily="34" charset="0"/>
              </a:rPr>
              <a:t>To</a:t>
            </a:r>
            <a:r>
              <a:rPr lang="en-US" sz="1800" baseline="0" dirty="0">
                <a:latin typeface="Trebuchet MS" pitchFamily="34" charset="0"/>
              </a:rPr>
              <a:t> add text, c</a:t>
            </a:r>
            <a:r>
              <a:rPr lang="en-US" sz="1800" dirty="0">
                <a:latin typeface="Trebuchet MS" pitchFamily="34" charset="0"/>
              </a:rPr>
              <a:t>lick inside</a:t>
            </a:r>
            <a:r>
              <a:rPr lang="en-US" sz="1800" baseline="0" dirty="0">
                <a:latin typeface="Trebuchet MS" pitchFamily="34" charset="0"/>
              </a:rPr>
              <a:t> a placeholder on the poster and type or paste your text.  To move a placeholder, click it </a:t>
            </a:r>
            <a:r>
              <a:rPr lang="en-US" sz="1800" u="sng" baseline="0" dirty="0">
                <a:latin typeface="Trebuchet MS" pitchFamily="34" charset="0"/>
              </a:rPr>
              <a:t>once</a:t>
            </a:r>
            <a:r>
              <a:rPr lang="en-US" sz="1800" baseline="0" dirty="0">
                <a:latin typeface="Trebuchet MS" pitchFamily="34" charset="0"/>
              </a:rPr>
              <a:t> (to select it).  Place your cursor on its frame, and your cursor will change to this symbol       .  Click </a:t>
            </a:r>
            <a:r>
              <a:rPr lang="en-US" sz="1800" u="sng" baseline="0" dirty="0">
                <a:latin typeface="Trebuchet MS" pitchFamily="34" charset="0"/>
              </a:rPr>
              <a:t>once</a:t>
            </a:r>
            <a:r>
              <a:rPr lang="en-US" sz="1800" baseline="0" dirty="0">
                <a:latin typeface="Trebuchet MS" pitchFamily="34" charset="0"/>
              </a:rPr>
              <a:t> and drag it to a new location where you can resize it. </a:t>
            </a:r>
          </a:p>
          <a:p>
            <a:pPr defTabSz="3765639"/>
            <a:endParaRPr lang="en-US" sz="1800" dirty="0">
              <a:latin typeface="Trebuchet MS" pitchFamily="34" charset="0"/>
            </a:endParaRPr>
          </a:p>
          <a:p>
            <a:pPr defTabSz="3765639"/>
            <a:r>
              <a:rPr lang="en-US" sz="1800" b="1" dirty="0">
                <a:solidFill>
                  <a:srgbClr val="FFFF00"/>
                </a:solidFill>
                <a:latin typeface="Trebuchet MS" pitchFamily="34" charset="0"/>
              </a:rPr>
              <a:t>Section Header placeholder</a:t>
            </a:r>
          </a:p>
          <a:p>
            <a:pPr defTabSz="3765639"/>
            <a:r>
              <a:rPr lang="en-US" sz="1800" baseline="0" dirty="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a:latin typeface="Trebuchet MS" pitchFamily="34" charset="0"/>
            </a:endParaRPr>
          </a:p>
          <a:p>
            <a:pPr defTabSz="4389219"/>
            <a:endParaRPr lang="en-US" sz="1800" dirty="0">
              <a:latin typeface="Trebuchet MS" pitchFamily="34" charset="0"/>
            </a:endParaRPr>
          </a:p>
          <a:p>
            <a:pPr defTabSz="4389219"/>
            <a:endParaRPr lang="en-US" sz="1800" b="1" dirty="0">
              <a:solidFill>
                <a:srgbClr val="FFFF00"/>
              </a:solidFill>
              <a:latin typeface="Trebuchet MS" pitchFamily="34" charset="0"/>
            </a:endParaRPr>
          </a:p>
          <a:p>
            <a:pPr defTabSz="4389219"/>
            <a:r>
              <a:rPr lang="en-US" sz="1800" b="1" dirty="0">
                <a:solidFill>
                  <a:srgbClr val="FFFF00"/>
                </a:solidFill>
                <a:latin typeface="Trebuchet MS" pitchFamily="34" charset="0"/>
              </a:rPr>
              <a:t>Text placeholder</a:t>
            </a:r>
          </a:p>
          <a:p>
            <a:pPr defTabSz="4389219"/>
            <a:r>
              <a:rPr lang="en-US" sz="1800" baseline="0" dirty="0">
                <a:latin typeface="Trebuchet MS" pitchFamily="34" charset="0"/>
              </a:rPr>
              <a:t>Move this preformatted text placeholder to the poster to add a new body of text.</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1" baseline="0" dirty="0">
              <a:solidFill>
                <a:srgbClr val="FFFF00"/>
              </a:solidFill>
              <a:latin typeface="Trebuchet MS" pitchFamily="34" charset="0"/>
            </a:endParaRPr>
          </a:p>
          <a:p>
            <a:pPr defTabSz="4389219"/>
            <a:r>
              <a:rPr lang="en-US" sz="1800" b="1" baseline="0" dirty="0">
                <a:solidFill>
                  <a:srgbClr val="FFFF00"/>
                </a:solidFill>
                <a:latin typeface="Trebuchet MS" pitchFamily="34" charset="0"/>
              </a:rPr>
              <a:t>Picture placeholder</a:t>
            </a:r>
          </a:p>
          <a:p>
            <a:pPr defTabSz="4389219"/>
            <a:r>
              <a:rPr lang="en-US" sz="1800" baseline="0" dirty="0">
                <a:latin typeface="Trebuchet MS" pitchFamily="34" charset="0"/>
              </a:rPr>
              <a:t>Move this graphic placeholder onto your poster, size it first, and then click it to add a picture to the poster.</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defTabSz="2508125"/>
            <a:endParaRPr lang="en-US" sz="1800" dirty="0">
              <a:latin typeface="Trebuchet MS" pitchFamily="34" charset="0"/>
            </a:endParaRPr>
          </a:p>
          <a:p>
            <a:pPr algn="ctr"/>
            <a:endParaRPr lang="en-US" sz="1800" b="1" dirty="0">
              <a:solidFill>
                <a:schemeClr val="bg1"/>
              </a:solidFill>
              <a:latin typeface="Trebuchet MS" pitchFamily="34" charset="0"/>
            </a:endParaRPr>
          </a:p>
          <a:p>
            <a:pPr defTabSz="2508125"/>
            <a:endParaRPr lang="en-US" sz="1800" b="1" dirty="0">
              <a:solidFill>
                <a:srgbClr val="FFFF00"/>
              </a:solidFill>
              <a:latin typeface="Trebuchet MS" pitchFamily="34" charset="0"/>
            </a:endParaRPr>
          </a:p>
          <a:p>
            <a:pPr algn="ctr"/>
            <a:endParaRPr lang="en-US" sz="1800" b="1" dirty="0">
              <a:latin typeface="Trebuchet MS" pitchFamily="34" charset="0"/>
            </a:endParaRPr>
          </a:p>
        </p:txBody>
      </p:sp>
      <p:sp>
        <p:nvSpPr>
          <p:cNvPr id="7"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sp>
        <p:nvSpPr>
          <p:cNvPr id="10" name="Text Box 14"/>
          <p:cNvSpPr txBox="1">
            <a:spLocks noChangeArrowheads="1"/>
          </p:cNvSpPr>
          <p:nvPr/>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75000"/>
                  </a:schemeClr>
                </a:solidFill>
                <a:latin typeface="Arial" charset="0"/>
              </a:rPr>
              <a:t>RESEARCH POSTER PRESENTATION DESIGN © 2012</a:t>
            </a: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5" name="Rectangle 33"/>
          <p:cNvSpPr>
            <a:spLocks noChangeArrowheads="1"/>
          </p:cNvSpPr>
          <p:nvPr/>
        </p:nvSpPr>
        <p:spPr bwMode="auto">
          <a:xfrm>
            <a:off x="576461"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20" name="Rectangle 19"/>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a:solidFill>
                  <a:schemeClr val="bg1"/>
                </a:solidFill>
                <a:latin typeface="Trebuchet MS" pitchFamily="34" charset="0"/>
              </a:rPr>
              <a:t>QUICK</a:t>
            </a:r>
            <a:r>
              <a:rPr lang="en-US" sz="2400" b="1" baseline="0" dirty="0">
                <a:solidFill>
                  <a:schemeClr val="bg1"/>
                </a:solidFill>
                <a:latin typeface="Trebuchet MS" pitchFamily="34" charset="0"/>
              </a:rPr>
              <a:t> TIPS</a:t>
            </a:r>
            <a:endParaRPr lang="en-US" sz="2400" b="1" dirty="0">
              <a:solidFill>
                <a:schemeClr val="bg1"/>
              </a:solidFill>
              <a:latin typeface="Trebuchet MS" pitchFamily="34" charset="0"/>
            </a:endParaRPr>
          </a:p>
          <a:p>
            <a:pPr algn="ctr">
              <a:lnSpc>
                <a:spcPts val="2400"/>
              </a:lnSpc>
            </a:pPr>
            <a:r>
              <a:rPr lang="en-US" sz="2400" b="1" dirty="0">
                <a:solidFill>
                  <a:srgbClr val="FFFF00"/>
                </a:solidFill>
                <a:latin typeface="Trebuchet MS" pitchFamily="34" charset="0"/>
              </a:rPr>
              <a:t>(--THIS SECTION DOES NOT PRINT--)</a:t>
            </a:r>
          </a:p>
          <a:p>
            <a:pPr defTabSz="3134780">
              <a:lnSpc>
                <a:spcPts val="2100"/>
              </a:lnSpc>
            </a:pPr>
            <a:endParaRPr lang="en-US" sz="1800" dirty="0">
              <a:latin typeface="Trebuchet MS" pitchFamily="34" charset="0"/>
            </a:endParaRPr>
          </a:p>
          <a:p>
            <a:pPr defTabSz="3134780">
              <a:lnSpc>
                <a:spcPts val="2100"/>
              </a:lnSpc>
            </a:pPr>
            <a:r>
              <a:rPr lang="en-US" sz="1800" dirty="0">
                <a:latin typeface="Trebuchet MS" pitchFamily="34" charset="0"/>
              </a:rPr>
              <a:t>This PowerPoint</a:t>
            </a:r>
            <a:r>
              <a:rPr lang="en-US" sz="1800" baseline="0" dirty="0">
                <a:latin typeface="Trebuchet MS" pitchFamily="34" charset="0"/>
              </a:rPr>
              <a:t> template requires basic PowerPoint (version 2007 or newer) skills. Below is a list of commonly asked questions specific to this template. </a:t>
            </a:r>
            <a:br>
              <a:rPr lang="en-US" sz="1800" baseline="0" dirty="0">
                <a:latin typeface="Trebuchet MS" pitchFamily="34" charset="0"/>
              </a:rPr>
            </a:br>
            <a:r>
              <a:rPr lang="en-US" sz="1800" baseline="0" dirty="0">
                <a:latin typeface="Trebuchet MS" pitchFamily="34" charset="0"/>
              </a:rPr>
              <a:t>If you are using an older version of PowerPoint some template features may not work properly.</a:t>
            </a:r>
            <a:endParaRPr lang="en-US" sz="2400" b="1" dirty="0">
              <a:solidFill>
                <a:srgbClr val="FFFF00"/>
              </a:solidFill>
              <a:latin typeface="Trebuchet MS" pitchFamily="34" charset="0"/>
            </a:endParaRPr>
          </a:p>
          <a:p>
            <a:pPr defTabSz="3134780">
              <a:lnSpc>
                <a:spcPts val="2100"/>
              </a:lnSpc>
            </a:pPr>
            <a:endParaRPr lang="en-US" sz="2400" b="1" dirty="0">
              <a:solidFill>
                <a:srgbClr val="FFFF00"/>
              </a:solidFill>
              <a:latin typeface="Trebuchet MS" pitchFamily="34" charset="0"/>
            </a:endParaRPr>
          </a:p>
          <a:p>
            <a:pPr algn="ctr">
              <a:lnSpc>
                <a:spcPts val="2100"/>
              </a:lnSpc>
            </a:pPr>
            <a:r>
              <a:rPr lang="en-US" sz="2400" b="1" baseline="0">
                <a:solidFill>
                  <a:schemeClr val="bg1"/>
                </a:solidFill>
                <a:latin typeface="Trebuchet MS" pitchFamily="34" charset="0"/>
              </a:rPr>
              <a:t>Template </a:t>
            </a:r>
            <a:r>
              <a:rPr lang="en-US" sz="2400" b="1" baseline="0" dirty="0">
                <a:solidFill>
                  <a:schemeClr val="bg1"/>
                </a:solidFill>
                <a:latin typeface="Trebuchet MS" pitchFamily="34" charset="0"/>
              </a:rPr>
              <a:t>FAQs</a:t>
            </a:r>
            <a:endParaRPr lang="en-US" sz="1800" baseline="0" dirty="0">
              <a:latin typeface="Trebuchet MS" pitchFamily="34" charset="0"/>
            </a:endParaRPr>
          </a:p>
          <a:p>
            <a:pPr algn="ctr"/>
            <a:endParaRPr lang="en-US" sz="1800" b="1" dirty="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a:solidFill>
                  <a:srgbClr val="FFFF00"/>
                </a:solidFill>
                <a:latin typeface="Trebuchet MS" pitchFamily="34" charset="0"/>
              </a:rPr>
              <a:t>Verifying the quality of your graphics</a:t>
            </a:r>
          </a:p>
          <a:p>
            <a:pPr defTabSz="2689420"/>
            <a:r>
              <a:rPr lang="en-US" sz="1800" dirty="0">
                <a:latin typeface="Trebuchet MS" pitchFamily="34" charset="0"/>
              </a:rPr>
              <a:t>Go to the </a:t>
            </a:r>
            <a:r>
              <a:rPr lang="en-US" sz="1800" baseline="0" dirty="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a:latin typeface="Trebuchet MS" pitchFamily="34" charset="0"/>
              </a:rPr>
            </a:br>
            <a:endParaRPr lang="en-US" sz="1800" baseline="0" dirty="0">
              <a:latin typeface="Trebuchet MS" pitchFamily="34" charset="0"/>
            </a:endParaRPr>
          </a:p>
          <a:p>
            <a:pPr defTabSz="2689420"/>
            <a:endParaRPr lang="en-US" sz="1800" b="1" baseline="0" dirty="0">
              <a:solidFill>
                <a:srgbClr val="FFFF00"/>
              </a:solidFill>
              <a:latin typeface="Trebuchet MS" pitchFamily="34" charset="0"/>
            </a:endParaRPr>
          </a:p>
          <a:p>
            <a:pPr defTabSz="2689420"/>
            <a:r>
              <a:rPr lang="en-US" sz="1800" b="1" baseline="0" dirty="0">
                <a:solidFill>
                  <a:srgbClr val="FFFF00"/>
                </a:solidFill>
                <a:latin typeface="Trebuchet MS" pitchFamily="34" charset="0"/>
              </a:rPr>
              <a:t>Modifying the layout</a:t>
            </a:r>
          </a:p>
          <a:p>
            <a:pPr defTabSz="2689420"/>
            <a:r>
              <a:rPr lang="en-US" sz="1800" dirty="0">
                <a:latin typeface="Trebuchet MS" pitchFamily="34" charset="0"/>
              </a:rPr>
              <a:t>This template has four </a:t>
            </a:r>
            <a:r>
              <a:rPr lang="en-US" sz="1800" baseline="0" dirty="0">
                <a:latin typeface="Trebuchet MS" pitchFamily="34" charset="0"/>
              </a:rPr>
              <a:t>different </a:t>
            </a:r>
          </a:p>
          <a:p>
            <a:pPr defTabSz="2689420"/>
            <a:r>
              <a:rPr lang="en-US" sz="1800" baseline="0" dirty="0">
                <a:latin typeface="Trebuchet MS" pitchFamily="34" charset="0"/>
              </a:rPr>
              <a:t>column layouts.   </a:t>
            </a:r>
            <a:r>
              <a:rPr lang="en-US" sz="1800" u="sng" baseline="0" dirty="0">
                <a:latin typeface="Trebuchet MS" pitchFamily="34" charset="0"/>
              </a:rPr>
              <a:t>Right-click</a:t>
            </a:r>
            <a:r>
              <a:rPr lang="en-US" sz="1800" baseline="0" dirty="0">
                <a:latin typeface="Trebuchet MS" pitchFamily="34" charset="0"/>
              </a:rPr>
              <a:t> </a:t>
            </a:r>
          </a:p>
          <a:p>
            <a:pPr defTabSz="2689420"/>
            <a:r>
              <a:rPr lang="en-US" sz="1800" baseline="0" dirty="0">
                <a:latin typeface="Trebuchet MS" pitchFamily="34" charset="0"/>
              </a:rPr>
              <a:t>your mouse on the background </a:t>
            </a:r>
          </a:p>
          <a:p>
            <a:pPr defTabSz="2689420"/>
            <a:r>
              <a:rPr lang="en-US" sz="1800" baseline="0" dirty="0">
                <a:latin typeface="Trebuchet MS" pitchFamily="34" charset="0"/>
              </a:rPr>
              <a:t>and click on LAYOUT to see the</a:t>
            </a:r>
          </a:p>
          <a:p>
            <a:pPr defTabSz="2689420"/>
            <a:r>
              <a:rPr lang="en-US" sz="1800" baseline="0" dirty="0">
                <a:latin typeface="Trebuchet MS" pitchFamily="34" charset="0"/>
              </a:rPr>
              <a:t> layout options.  The columns in </a:t>
            </a:r>
          </a:p>
          <a:p>
            <a:pPr defTabSz="2689420"/>
            <a:r>
              <a:rPr lang="en-US" sz="1800" baseline="0" dirty="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defTabSz="2689420"/>
            <a:r>
              <a:rPr lang="en-US" sz="1800" b="1" baseline="0" dirty="0">
                <a:solidFill>
                  <a:srgbClr val="FFFF00"/>
                </a:solidFill>
                <a:latin typeface="Trebuchet MS" pitchFamily="34" charset="0"/>
              </a:rPr>
              <a:t>Importing text and graphics from external sources</a:t>
            </a:r>
          </a:p>
          <a:p>
            <a:pPr defTabSz="2689420"/>
            <a:r>
              <a:rPr lang="en-US" sz="1800" b="1" u="sng" baseline="0" dirty="0">
                <a:latin typeface="Trebuchet MS" pitchFamily="34" charset="0"/>
              </a:rPr>
              <a:t>TEXT: </a:t>
            </a:r>
            <a:r>
              <a:rPr lang="en-US" sz="1800" baseline="0" dirty="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a:latin typeface="Trebuchet MS" pitchFamily="34" charset="0"/>
            </a:endParaRPr>
          </a:p>
          <a:p>
            <a:pPr defTabSz="2689420"/>
            <a:r>
              <a:rPr lang="en-US" sz="1800" b="1" u="sng" baseline="0" dirty="0">
                <a:latin typeface="Trebuchet MS" pitchFamily="34" charset="0"/>
              </a:rPr>
              <a:t>PHOTOS: </a:t>
            </a:r>
            <a:r>
              <a:rPr lang="en-US" sz="1800" baseline="0" dirty="0">
                <a:latin typeface="Trebuchet MS" pitchFamily="34" charset="0"/>
              </a:rPr>
              <a:t>Drag in a picture placeholder, size it </a:t>
            </a:r>
            <a:r>
              <a:rPr lang="en-US" sz="1800" u="sng" baseline="0" dirty="0">
                <a:latin typeface="Trebuchet MS" pitchFamily="34" charset="0"/>
              </a:rPr>
              <a:t>first</a:t>
            </a:r>
            <a:r>
              <a:rPr lang="en-US" sz="1800" baseline="0" dirty="0">
                <a:latin typeface="Trebuchet MS" pitchFamily="34" charset="0"/>
              </a:rPr>
              <a:t>, click in it and insert a photo from the menu.</a:t>
            </a:r>
          </a:p>
          <a:p>
            <a:pPr defTabSz="2689420"/>
            <a:endParaRPr lang="en-US" sz="1800" baseline="0" dirty="0">
              <a:latin typeface="Trebuchet MS" pitchFamily="34" charset="0"/>
            </a:endParaRPr>
          </a:p>
          <a:p>
            <a:pPr defTabSz="2689420"/>
            <a:r>
              <a:rPr lang="en-US" sz="1800" b="1" u="sng" baseline="0" dirty="0">
                <a:latin typeface="Trebuchet MS" pitchFamily="34" charset="0"/>
              </a:rPr>
              <a:t>TABLES: </a:t>
            </a:r>
            <a:r>
              <a:rPr lang="en-US" sz="1800" baseline="0" dirty="0">
                <a:latin typeface="Trebuchet MS" pitchFamily="34" charset="0"/>
              </a:rPr>
              <a:t>You can copy and paste a table from an external document onto this poster template. To adjust the way the text fits within the cells of a table that has been pasted, </a:t>
            </a:r>
            <a:r>
              <a:rPr lang="en-US" sz="1800" u="sng" baseline="0" dirty="0">
                <a:latin typeface="Trebuchet MS" pitchFamily="34" charset="0"/>
              </a:rPr>
              <a:t>right-click</a:t>
            </a:r>
            <a:r>
              <a:rPr lang="en-US" sz="1800" baseline="0" dirty="0">
                <a:latin typeface="Trebuchet MS" pitchFamily="34" charset="0"/>
              </a:rPr>
              <a:t> on the table, click FORMAT SHAPE  then click on TEXT BOX and change the INTERNAL MARGIN values to 0.25.</a:t>
            </a:r>
          </a:p>
          <a:p>
            <a:pPr defTabSz="2689420"/>
            <a:endParaRPr lang="en-US" sz="1800" baseline="0" dirty="0">
              <a:latin typeface="Trebuchet MS" pitchFamily="34" charset="0"/>
            </a:endParaRPr>
          </a:p>
          <a:p>
            <a:pPr defTabSz="2689420"/>
            <a:endParaRPr lang="en-US" sz="1800" baseline="0" dirty="0">
              <a:latin typeface="Trebuchet MS" pitchFamily="34" charset="0"/>
            </a:endParaRPr>
          </a:p>
          <a:p>
            <a:pPr defTabSz="2689420"/>
            <a:r>
              <a:rPr lang="en-US" sz="1800" b="1" baseline="0" dirty="0">
                <a:solidFill>
                  <a:srgbClr val="FFFF00"/>
                </a:solidFill>
                <a:latin typeface="Trebuchet MS" pitchFamily="34" charset="0"/>
              </a:rPr>
              <a:t>Modifying the color scheme</a:t>
            </a:r>
          </a:p>
          <a:p>
            <a:pPr defTabSz="2689420"/>
            <a:r>
              <a:rPr lang="en-US" sz="1800" baseline="0" dirty="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2508125">
              <a:lnSpc>
                <a:spcPts val="2100"/>
              </a:lnSpc>
            </a:pPr>
            <a:endParaRPr lang="en-US" sz="1200" baseline="0" dirty="0">
              <a:latin typeface="Trebuchet MS" pitchFamily="34" charset="0"/>
            </a:endParaRPr>
          </a:p>
          <a:p>
            <a:pPr defTabSz="2508125">
              <a:lnSpc>
                <a:spcPts val="2100"/>
              </a:lnSpc>
            </a:pPr>
            <a:endParaRPr lang="en-US" sz="1200" dirty="0">
              <a:latin typeface="Trebuchet MS" pitchFamily="34" charset="0"/>
            </a:endParaRPr>
          </a:p>
          <a:p>
            <a:pPr algn="ctr">
              <a:lnSpc>
                <a:spcPts val="2100"/>
              </a:lnSpc>
            </a:pPr>
            <a:endParaRPr lang="en-US" sz="1200" b="1" dirty="0">
              <a:solidFill>
                <a:schemeClr val="bg1"/>
              </a:solidFill>
              <a:latin typeface="Trebuchet MS" pitchFamily="34" charset="0"/>
            </a:endParaRPr>
          </a:p>
          <a:p>
            <a:pPr defTabSz="2508125">
              <a:lnSpc>
                <a:spcPts val="2100"/>
              </a:lnSpc>
            </a:pPr>
            <a:endParaRPr lang="en-US" sz="1200" b="1" dirty="0">
              <a:solidFill>
                <a:srgbClr val="FFFF00"/>
              </a:solidFill>
              <a:latin typeface="Trebuchet MS" pitchFamily="34" charset="0"/>
            </a:endParaRPr>
          </a:p>
          <a:p>
            <a:pPr algn="ctr">
              <a:lnSpc>
                <a:spcPts val="2100"/>
              </a:lnSpc>
            </a:pPr>
            <a:endParaRPr lang="en-US" sz="1800" b="1" dirty="0">
              <a:latin typeface="Trebuchet MS" pitchFamily="34" charset="0"/>
            </a:endParaRPr>
          </a:p>
        </p:txBody>
      </p:sp>
      <p:sp>
        <p:nvSpPr>
          <p:cNvPr id="34" name="Rectangle 33"/>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36" name="Picture 2"/>
          <p:cNvPicPr>
            <a:picLocks noChangeAspect="1" noChangeArrowheads="1"/>
          </p:cNvPicPr>
          <p:nvPr/>
        </p:nvPicPr>
        <p:blipFill>
          <a:blip r:embed="rId3" cstate="print"/>
          <a:srcRect/>
          <a:stretch>
            <a:fillRect/>
          </a:stretch>
        </p:blipFill>
        <p:spPr bwMode="auto">
          <a:xfrm>
            <a:off x="31307318" y="6276070"/>
            <a:ext cx="2438880" cy="1258463"/>
          </a:xfrm>
          <a:prstGeom prst="rect">
            <a:avLst/>
          </a:prstGeom>
          <a:noFill/>
          <a:ln w="9525">
            <a:noFill/>
            <a:miter lim="800000"/>
            <a:headEnd/>
            <a:tailEnd/>
          </a:ln>
          <a:effectLst/>
        </p:spPr>
      </p:pic>
      <p:pic>
        <p:nvPicPr>
          <p:cNvPr id="42" name="Picture 2"/>
          <p:cNvPicPr>
            <a:picLocks noChangeAspect="1" noChangeArrowheads="1"/>
          </p:cNvPicPr>
          <p:nvPr/>
        </p:nvPicPr>
        <p:blipFill>
          <a:blip r:embed="rId4"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sp>
        <p:nvSpPr>
          <p:cNvPr id="44" name="TextBox 43"/>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a:solidFill>
                  <a:schemeClr val="bg1"/>
                </a:solidFill>
              </a:rPr>
              <a:t>© 2013 PosterPresentations.com</a:t>
            </a:r>
            <a:br>
              <a:rPr lang="en-US" sz="2000" dirty="0">
                <a:solidFill>
                  <a:schemeClr val="bg1"/>
                </a:solidFill>
              </a:rPr>
            </a:br>
            <a:r>
              <a:rPr lang="en-US" sz="2000" dirty="0">
                <a:solidFill>
                  <a:schemeClr val="bg1"/>
                </a:solidFill>
              </a:rPr>
              <a:t>    </a:t>
            </a:r>
            <a:r>
              <a:rPr lang="en-US" sz="1800" dirty="0">
                <a:solidFill>
                  <a:schemeClr val="bg1"/>
                </a:solidFill>
              </a:rPr>
              <a:t>2117 Fourth Street ,</a:t>
            </a:r>
            <a:r>
              <a:rPr lang="en-US" sz="1800" baseline="0" dirty="0">
                <a:solidFill>
                  <a:schemeClr val="bg1"/>
                </a:solidFill>
              </a:rPr>
              <a:t> Unit C</a:t>
            </a:r>
            <a:br>
              <a:rPr lang="en-US" sz="1800" baseline="0" dirty="0">
                <a:solidFill>
                  <a:schemeClr val="bg1"/>
                </a:solidFill>
              </a:rPr>
            </a:br>
            <a:r>
              <a:rPr lang="en-US" sz="1800" baseline="0" dirty="0">
                <a:solidFill>
                  <a:schemeClr val="bg1"/>
                </a:solidFill>
              </a:rPr>
              <a:t>    Berkeley  CA  94710</a:t>
            </a:r>
            <a:br>
              <a:rPr lang="en-US" sz="1800" baseline="0" dirty="0">
                <a:solidFill>
                  <a:schemeClr val="bg1"/>
                </a:solidFill>
              </a:rPr>
            </a:br>
            <a:r>
              <a:rPr lang="en-US" sz="1800" baseline="0" dirty="0">
                <a:solidFill>
                  <a:schemeClr val="bg1"/>
                </a:solidFill>
              </a:rPr>
              <a:t>    </a:t>
            </a:r>
            <a:r>
              <a:rPr lang="en-US" sz="1800" b="1" baseline="0" dirty="0">
                <a:solidFill>
                  <a:srgbClr val="FFFF00"/>
                </a:solidFill>
              </a:rPr>
              <a:t>posterpresenter@gmail.com</a:t>
            </a:r>
            <a:endParaRPr lang="en-US" sz="2000" b="1" dirty="0">
              <a:solidFill>
                <a:srgbClr val="FFFF00"/>
              </a:solidFill>
            </a:endParaRPr>
          </a:p>
        </p:txBody>
      </p:sp>
      <p:grpSp>
        <p:nvGrpSpPr>
          <p:cNvPr id="27" name="Group 26"/>
          <p:cNvGrpSpPr/>
          <p:nvPr/>
        </p:nvGrpSpPr>
        <p:grpSpPr>
          <a:xfrm>
            <a:off x="-6223790" y="15575235"/>
            <a:ext cx="5771525" cy="644181"/>
            <a:chOff x="44242388" y="28054064"/>
            <a:chExt cx="9771400" cy="1090621"/>
          </a:xfrm>
        </p:grpSpPr>
        <p:sp>
          <p:nvSpPr>
            <p:cNvPr id="28" name="Rounded Rectangle 27"/>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33" name="Picture 32" descr="http://t2.gstatic.com/images?q=tbn:ANd9GcR4APHC6TT9w54M2zn_pvCiBxUNcspYPoVxirLRphBoJabfSvu7zw">
              <a:hlinkClick r:id="rId5"/>
            </p:cNvPr>
            <p:cNvPicPr>
              <a:picLocks noChangeAspect="1" noChangeArrowheads="1"/>
            </p:cNvPicPr>
            <p:nvPr userDrawn="1"/>
          </p:nvPicPr>
          <p:blipFill>
            <a:blip r:embed="rId6"/>
            <a:srcRect/>
            <a:stretch>
              <a:fillRect/>
            </a:stretch>
          </p:blipFill>
          <p:spPr bwMode="auto">
            <a:xfrm>
              <a:off x="44341112" y="28126638"/>
              <a:ext cx="914400" cy="914400"/>
            </a:xfrm>
            <a:prstGeom prst="rect">
              <a:avLst/>
            </a:prstGeom>
            <a:noFill/>
          </p:spPr>
        </p:pic>
        <p:sp>
          <p:nvSpPr>
            <p:cNvPr id="35"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a:t>
              </a:r>
              <a:r>
                <a:rPr lang="en-US" sz="1400" baseline="0" dirty="0" err="1">
                  <a:solidFill>
                    <a:schemeClr val="tx2"/>
                  </a:solidFill>
                  <a:latin typeface="Trebuchet MS" pitchFamily="34" charset="0"/>
                </a:rPr>
                <a:t>Facebook</a:t>
              </a:r>
              <a:r>
                <a:rPr lang="en-US" sz="1400" baseline="0" dirty="0">
                  <a:solidFill>
                    <a:schemeClr val="tx2"/>
                  </a:solidFill>
                  <a:latin typeface="Trebuchet MS" pitchFamily="34" charset="0"/>
                </a:rPr>
                <a:t> page. </a:t>
              </a:r>
            </a:p>
            <a:p>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1" name="Straight Connector 40"/>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6491524" y="10199648"/>
            <a:ext cx="6261600" cy="388620"/>
          </a:xfrm>
          <a:prstGeom prst="rect">
            <a:avLst/>
          </a:prstGeom>
          <a:solidFill>
            <a:srgbClr val="002855"/>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solidFill>
                <a:schemeClr val="bg1"/>
              </a:solidFill>
            </a:endParaRPr>
          </a:p>
        </p:txBody>
      </p:sp>
      <p:pic>
        <p:nvPicPr>
          <p:cNvPr id="2" name="Picture 1"/>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65079" y="615971"/>
            <a:ext cx="2761491" cy="1261874"/>
          </a:xfrm>
          <a:prstGeom prst="rect">
            <a:avLst/>
          </a:prstGeom>
        </p:spPr>
      </p:pic>
      <p:sp>
        <p:nvSpPr>
          <p:cNvPr id="37" name="Rectangle 33"/>
          <p:cNvSpPr>
            <a:spLocks noChangeArrowheads="1"/>
          </p:cNvSpPr>
          <p:nvPr userDrawn="1"/>
        </p:nvSpPr>
        <p:spPr bwMode="auto">
          <a:xfrm>
            <a:off x="7241249"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38" name="Rectangle 33"/>
          <p:cNvSpPr>
            <a:spLocks noChangeArrowheads="1"/>
          </p:cNvSpPr>
          <p:nvPr userDrawn="1"/>
        </p:nvSpPr>
        <p:spPr bwMode="auto">
          <a:xfrm>
            <a:off x="13906037"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39" name="Rectangle 33"/>
          <p:cNvSpPr>
            <a:spLocks noChangeArrowheads="1"/>
          </p:cNvSpPr>
          <p:nvPr userDrawn="1"/>
        </p:nvSpPr>
        <p:spPr bwMode="auto">
          <a:xfrm>
            <a:off x="20570825"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52"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80000"/>
                <a:satMod val="300000"/>
                <a:lumMod val="0"/>
                <a:lumOff val="100000"/>
              </a:schemeClr>
            </a:gs>
            <a:gs pos="100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0" name="Text Box 14"/>
          <p:cNvSpPr txBox="1">
            <a:spLocks noChangeArrowheads="1"/>
          </p:cNvSpPr>
          <p:nvPr/>
        </p:nvSpPr>
        <p:spPr bwMode="auto">
          <a:xfrm>
            <a:off x="93869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75000"/>
                  </a:schemeClr>
                </a:solidFill>
                <a:latin typeface="Arial" charset="0"/>
              </a:rPr>
              <a:t>RESEARCH POSTER PRESENTATION DESIGN © 2012</a:t>
            </a: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grpSp>
        <p:nvGrpSpPr>
          <p:cNvPr id="2" name="Group 1"/>
          <p:cNvGrpSpPr/>
          <p:nvPr/>
        </p:nvGrpSpPr>
        <p:grpSpPr>
          <a:xfrm>
            <a:off x="572988" y="2628900"/>
            <a:ext cx="26286024" cy="13373100"/>
            <a:chOff x="571500" y="2628900"/>
            <a:chExt cx="26286024" cy="13373100"/>
          </a:xfrm>
        </p:grpSpPr>
        <p:sp>
          <p:nvSpPr>
            <p:cNvPr id="8" name="Rectangle 33"/>
            <p:cNvSpPr>
              <a:spLocks noChangeArrowheads="1"/>
            </p:cNvSpPr>
            <p:nvPr/>
          </p:nvSpPr>
          <p:spPr bwMode="auto">
            <a:xfrm>
              <a:off x="571500"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1" name="Rectangle 33"/>
            <p:cNvSpPr>
              <a:spLocks noChangeArrowheads="1"/>
            </p:cNvSpPr>
            <p:nvPr userDrawn="1"/>
          </p:nvSpPr>
          <p:spPr bwMode="auto">
            <a:xfrm>
              <a:off x="9469084"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userDrawn="1"/>
          </p:nvSpPr>
          <p:spPr bwMode="auto">
            <a:xfrm>
              <a:off x="18366667"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grpSp>
      <p:sp>
        <p:nvSpPr>
          <p:cNvPr id="23" name="Rectangle 22"/>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a:solidFill>
                  <a:schemeClr val="bg1"/>
                </a:solidFill>
                <a:latin typeface="Trebuchet MS" pitchFamily="34" charset="0"/>
              </a:rPr>
              <a:t>QUICK DESIGN</a:t>
            </a:r>
            <a:r>
              <a:rPr lang="en-US" sz="2500" b="1" baseline="0" dirty="0">
                <a:solidFill>
                  <a:schemeClr val="bg1"/>
                </a:solidFill>
                <a:latin typeface="Trebuchet MS" pitchFamily="34" charset="0"/>
              </a:rPr>
              <a:t> </a:t>
            </a:r>
            <a:r>
              <a:rPr lang="en-US" sz="2500" b="1" dirty="0">
                <a:solidFill>
                  <a:schemeClr val="bg1"/>
                </a:solidFill>
                <a:latin typeface="Trebuchet MS" pitchFamily="34" charset="0"/>
              </a:rPr>
              <a:t>GUIDE</a:t>
            </a:r>
          </a:p>
          <a:p>
            <a:pPr algn="ctr"/>
            <a:r>
              <a:rPr lang="en-US" sz="2300" b="1" dirty="0">
                <a:solidFill>
                  <a:srgbClr val="FFFF00"/>
                </a:solidFill>
                <a:latin typeface="Trebuchet MS" pitchFamily="34" charset="0"/>
              </a:rPr>
              <a:t>(--THIS SECTION DOES NOT PRINT--)</a:t>
            </a:r>
          </a:p>
          <a:p>
            <a:pPr algn="ctr"/>
            <a:endParaRPr lang="en-US" sz="1800" b="1" dirty="0">
              <a:latin typeface="Trebuchet MS" pitchFamily="34" charset="0"/>
            </a:endParaRPr>
          </a:p>
          <a:p>
            <a:pPr defTabSz="3765639"/>
            <a:r>
              <a:rPr lang="en-US" sz="1800" dirty="0">
                <a:latin typeface="Trebuchet MS" pitchFamily="34" charset="0"/>
              </a:rPr>
              <a:t>This PowerPoint</a:t>
            </a:r>
            <a:r>
              <a:rPr lang="en-US" sz="1800" baseline="0" dirty="0">
                <a:latin typeface="Trebuchet MS" pitchFamily="34" charset="0"/>
              </a:rPr>
              <a:t> </a:t>
            </a:r>
            <a:r>
              <a:rPr lang="en-US" sz="1800" dirty="0">
                <a:latin typeface="Trebuchet MS" pitchFamily="34" charset="0"/>
              </a:rPr>
              <a:t>2007 template produces</a:t>
            </a:r>
            <a:r>
              <a:rPr lang="en-US" sz="1800" baseline="0" dirty="0">
                <a:latin typeface="Trebuchet MS" pitchFamily="34" charset="0"/>
              </a:rPr>
              <a:t> </a:t>
            </a:r>
            <a:r>
              <a:rPr lang="en-US" sz="1800" dirty="0">
                <a:latin typeface="Trebuchet MS" pitchFamily="34" charset="0"/>
              </a:rPr>
              <a:t>a 36”x60” professional  poster</a:t>
            </a:r>
            <a:r>
              <a:rPr lang="en-US" sz="1800">
                <a:latin typeface="Trebuchet MS" pitchFamily="34" charset="0"/>
              </a:rPr>
              <a:t>. You</a:t>
            </a:r>
            <a:r>
              <a:rPr lang="en-US" sz="1800" baseline="0">
                <a:latin typeface="Trebuchet MS" pitchFamily="34" charset="0"/>
              </a:rPr>
              <a:t> can u</a:t>
            </a:r>
            <a:r>
              <a:rPr lang="en-US" sz="1800">
                <a:latin typeface="Trebuchet MS" pitchFamily="34" charset="0"/>
              </a:rPr>
              <a:t>se</a:t>
            </a:r>
            <a:r>
              <a:rPr lang="en-US" sz="1800" baseline="0">
                <a:latin typeface="Trebuchet MS" pitchFamily="34" charset="0"/>
              </a:rPr>
              <a:t> it to create your research poster and </a:t>
            </a:r>
            <a:r>
              <a:rPr lang="en-US" sz="1800">
                <a:latin typeface="Trebuchet MS" pitchFamily="34" charset="0"/>
              </a:rPr>
              <a:t>save valuable time placing titles, subtitles,</a:t>
            </a:r>
            <a:r>
              <a:rPr lang="en-US" sz="1800" baseline="0">
                <a:latin typeface="Trebuchet MS" pitchFamily="34" charset="0"/>
              </a:rPr>
              <a:t> text, and graphics</a:t>
            </a:r>
            <a:r>
              <a:rPr lang="en-US" sz="1800">
                <a:latin typeface="Trebuchet MS" pitchFamily="34" charset="0"/>
              </a:rPr>
              <a:t>. </a:t>
            </a:r>
            <a:endParaRPr lang="en-US" sz="1800" dirty="0">
              <a:latin typeface="Trebuchet MS" pitchFamily="34" charset="0"/>
            </a:endParaRPr>
          </a:p>
          <a:p>
            <a:pPr defTabSz="4389219"/>
            <a:endParaRPr lang="en-US" sz="1800" dirty="0">
              <a:latin typeface="Trebuchet MS" pitchFamily="34" charset="0"/>
            </a:endParaRPr>
          </a:p>
          <a:p>
            <a:pPr defTabSz="4389219"/>
            <a:r>
              <a:rPr lang="en-US" sz="1800" dirty="0">
                <a:latin typeface="Trebuchet MS" pitchFamily="34" charset="0"/>
              </a:rPr>
              <a:t>We provide a series of online tutorials that will guide you through the poster design process and answer your poster production questions. </a:t>
            </a:r>
          </a:p>
          <a:p>
            <a:pPr defTabSz="4389219"/>
            <a:endParaRPr lang="en-US" sz="1800" dirty="0">
              <a:latin typeface="Trebuchet MS" pitchFamily="34" charset="0"/>
            </a:endParaRPr>
          </a:p>
          <a:p>
            <a:pPr defTabSz="4389219"/>
            <a:r>
              <a:rPr lang="en-US" sz="1800" dirty="0">
                <a:latin typeface="Trebuchet MS" pitchFamily="34" charset="0"/>
              </a:rPr>
              <a:t>To view our template tutorials, go online to </a:t>
            </a:r>
            <a:r>
              <a:rPr lang="en-US" sz="1800" b="1" dirty="0">
                <a:solidFill>
                  <a:srgbClr val="FFFF00"/>
                </a:solidFill>
                <a:latin typeface="Trebuchet MS" pitchFamily="34" charset="0"/>
              </a:rPr>
              <a:t>PosterPresentations.com </a:t>
            </a:r>
            <a:r>
              <a:rPr lang="en-US" sz="1800" dirty="0">
                <a:latin typeface="Trebuchet MS" pitchFamily="34" charset="0"/>
              </a:rPr>
              <a:t>and click on </a:t>
            </a:r>
            <a:r>
              <a:rPr lang="en-US" sz="1800" dirty="0">
                <a:solidFill>
                  <a:srgbClr val="FFFF00"/>
                </a:solidFill>
                <a:latin typeface="Trebuchet MS" pitchFamily="34" charset="0"/>
              </a:rPr>
              <a:t>HELP DESK.</a:t>
            </a:r>
          </a:p>
          <a:p>
            <a:pPr defTabSz="4389219"/>
            <a:endParaRPr lang="en-US" sz="1800" dirty="0">
              <a:latin typeface="Trebuchet MS" pitchFamily="34" charset="0"/>
            </a:endParaRPr>
          </a:p>
          <a:p>
            <a:pPr defTabSz="4389219"/>
            <a:r>
              <a:rPr lang="en-US" sz="1800" dirty="0">
                <a:latin typeface="Trebuchet MS" pitchFamily="34" charset="0"/>
              </a:rPr>
              <a:t>When</a:t>
            </a:r>
            <a:r>
              <a:rPr lang="en-US" sz="1800" baseline="0" dirty="0">
                <a:latin typeface="Trebuchet MS" pitchFamily="34" charset="0"/>
              </a:rPr>
              <a:t> you are ready to</a:t>
            </a:r>
            <a:r>
              <a:rPr lang="en-US" sz="1800" dirty="0">
                <a:latin typeface="Trebuchet MS" pitchFamily="34" charset="0"/>
              </a:rPr>
              <a:t> </a:t>
            </a:r>
            <a:r>
              <a:rPr lang="en-US" sz="1800" baseline="0" dirty="0">
                <a:latin typeface="Trebuchet MS" pitchFamily="34" charset="0"/>
              </a:rPr>
              <a:t> print your poster</a:t>
            </a:r>
            <a:r>
              <a:rPr lang="en-US" sz="1800" dirty="0">
                <a:latin typeface="Trebuchet MS" pitchFamily="34" charset="0"/>
              </a:rPr>
              <a:t>,</a:t>
            </a:r>
            <a:r>
              <a:rPr lang="en-US" sz="1800" baseline="0" dirty="0">
                <a:latin typeface="Trebuchet MS" pitchFamily="34" charset="0"/>
              </a:rPr>
              <a:t> go online to</a:t>
            </a:r>
            <a:r>
              <a:rPr lang="en-US" sz="2000" baseline="0" dirty="0">
                <a:latin typeface="Trebuchet MS" pitchFamily="34" charset="0"/>
              </a:rPr>
              <a:t> </a:t>
            </a:r>
            <a:r>
              <a:rPr lang="en-US" sz="2400" b="1" dirty="0">
                <a:solidFill>
                  <a:srgbClr val="FFFF00"/>
                </a:solidFill>
                <a:latin typeface="Trebuchet MS" pitchFamily="34" charset="0"/>
              </a:rPr>
              <a:t>PosterPresentations.com</a:t>
            </a:r>
            <a:r>
              <a:rPr lang="en-US" sz="2400" b="1" dirty="0">
                <a:solidFill>
                  <a:schemeClr val="bg1"/>
                </a:solidFill>
                <a:latin typeface="Trebuchet MS" pitchFamily="34" charset="0"/>
              </a:rPr>
              <a:t>.</a:t>
            </a:r>
            <a:br>
              <a:rPr lang="en-US" sz="1800" dirty="0">
                <a:latin typeface="Trebuchet MS" pitchFamily="34" charset="0"/>
              </a:rPr>
            </a:br>
            <a:endParaRPr lang="en-US" sz="1800" dirty="0">
              <a:latin typeface="Trebuchet MS" pitchFamily="34" charset="0"/>
            </a:endParaRPr>
          </a:p>
          <a:p>
            <a:pPr algn="l" defTabSz="3765639"/>
            <a:r>
              <a:rPr lang="en-US" sz="1800" b="1" dirty="0">
                <a:solidFill>
                  <a:schemeClr val="bg1"/>
                </a:solidFill>
                <a:latin typeface="Trebuchet MS" pitchFamily="34" charset="0"/>
              </a:rPr>
              <a:t>Need</a:t>
            </a:r>
            <a:r>
              <a:rPr lang="en-US" sz="1800" b="1" baseline="0" dirty="0">
                <a:solidFill>
                  <a:schemeClr val="bg1"/>
                </a:solidFill>
                <a:latin typeface="Trebuchet MS" pitchFamily="34" charset="0"/>
              </a:rPr>
              <a:t> Assistance?  </a:t>
            </a:r>
            <a:r>
              <a:rPr lang="en-US" sz="2400" b="1" baseline="0" dirty="0">
                <a:solidFill>
                  <a:srgbClr val="FFFF00"/>
                </a:solidFill>
                <a:latin typeface="Trebuchet MS" pitchFamily="34" charset="0"/>
              </a:rPr>
              <a:t>Call  us at </a:t>
            </a:r>
            <a:r>
              <a:rPr lang="en-US" sz="2400" b="1" dirty="0">
                <a:solidFill>
                  <a:srgbClr val="FFFF00"/>
                </a:solidFill>
                <a:latin typeface="Trebuchet MS" pitchFamily="34" charset="0"/>
              </a:rPr>
              <a:t>1.866.649.3004</a:t>
            </a:r>
          </a:p>
          <a:p>
            <a:pPr defTabSz="2508125"/>
            <a:r>
              <a:rPr lang="en-US" sz="1800" dirty="0">
                <a:latin typeface="Trebuchet MS" pitchFamily="34" charset="0"/>
              </a:rPr>
              <a:t> </a:t>
            </a:r>
            <a:endParaRPr lang="en-US" sz="2300" b="1" dirty="0">
              <a:solidFill>
                <a:srgbClr val="FFFF00"/>
              </a:solidFill>
              <a:latin typeface="Trebuchet MS" pitchFamily="34" charset="0"/>
            </a:endParaRPr>
          </a:p>
          <a:p>
            <a:pPr algn="ctr"/>
            <a:r>
              <a:rPr lang="en-US" sz="2500" b="1" dirty="0">
                <a:solidFill>
                  <a:schemeClr val="bg1"/>
                </a:solidFill>
                <a:latin typeface="Trebuchet MS" pitchFamily="34" charset="0"/>
              </a:rPr>
              <a:t>Object Placeholders</a:t>
            </a:r>
          </a:p>
          <a:p>
            <a:pPr algn="ctr"/>
            <a:endParaRPr lang="en-US" sz="2500" b="1" dirty="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latin typeface="Trebuchet MS" pitchFamily="34" charset="0"/>
              </a:rPr>
              <a:t>To</a:t>
            </a:r>
            <a:r>
              <a:rPr lang="en-US" sz="1800" baseline="0" dirty="0">
                <a:latin typeface="Trebuchet MS" pitchFamily="34" charset="0"/>
              </a:rPr>
              <a:t> add text, c</a:t>
            </a:r>
            <a:r>
              <a:rPr lang="en-US" sz="1800" dirty="0">
                <a:latin typeface="Trebuchet MS" pitchFamily="34" charset="0"/>
              </a:rPr>
              <a:t>lick inside</a:t>
            </a:r>
            <a:r>
              <a:rPr lang="en-US" sz="1800" baseline="0" dirty="0">
                <a:latin typeface="Trebuchet MS" pitchFamily="34" charset="0"/>
              </a:rPr>
              <a:t> a placeholder on the poster and type or paste your text.  To move a placeholder, click it </a:t>
            </a:r>
            <a:r>
              <a:rPr lang="en-US" sz="1800" u="sng" baseline="0" dirty="0">
                <a:latin typeface="Trebuchet MS" pitchFamily="34" charset="0"/>
              </a:rPr>
              <a:t>once</a:t>
            </a:r>
            <a:r>
              <a:rPr lang="en-US" sz="1800" baseline="0" dirty="0">
                <a:latin typeface="Trebuchet MS" pitchFamily="34" charset="0"/>
              </a:rPr>
              <a:t> (to select it).  Place your cursor on its frame, and your cursor will change to this symbol       .  Click </a:t>
            </a:r>
            <a:r>
              <a:rPr lang="en-US" sz="1800" u="sng" baseline="0" dirty="0">
                <a:latin typeface="Trebuchet MS" pitchFamily="34" charset="0"/>
              </a:rPr>
              <a:t>once</a:t>
            </a:r>
            <a:r>
              <a:rPr lang="en-US" sz="1800" baseline="0" dirty="0">
                <a:latin typeface="Trebuchet MS" pitchFamily="34" charset="0"/>
              </a:rPr>
              <a:t> and drag it to a new location where you can resize it. </a:t>
            </a:r>
          </a:p>
          <a:p>
            <a:pPr defTabSz="3765639"/>
            <a:endParaRPr lang="en-US" sz="1800" dirty="0">
              <a:latin typeface="Trebuchet MS" pitchFamily="34" charset="0"/>
            </a:endParaRPr>
          </a:p>
          <a:p>
            <a:pPr defTabSz="3765639"/>
            <a:r>
              <a:rPr lang="en-US" sz="1800" b="1" dirty="0">
                <a:solidFill>
                  <a:srgbClr val="FFFF00"/>
                </a:solidFill>
                <a:latin typeface="Trebuchet MS" pitchFamily="34" charset="0"/>
              </a:rPr>
              <a:t>Section Header placeholder</a:t>
            </a:r>
          </a:p>
          <a:p>
            <a:pPr defTabSz="3765639"/>
            <a:r>
              <a:rPr lang="en-US" sz="1800" baseline="0" dirty="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a:latin typeface="Trebuchet MS" pitchFamily="34" charset="0"/>
            </a:endParaRPr>
          </a:p>
          <a:p>
            <a:pPr defTabSz="4389219"/>
            <a:endParaRPr lang="en-US" sz="1800" dirty="0">
              <a:latin typeface="Trebuchet MS" pitchFamily="34" charset="0"/>
            </a:endParaRPr>
          </a:p>
          <a:p>
            <a:pPr defTabSz="4389219"/>
            <a:endParaRPr lang="en-US" sz="1800" b="1" dirty="0">
              <a:solidFill>
                <a:srgbClr val="FFFF00"/>
              </a:solidFill>
              <a:latin typeface="Trebuchet MS" pitchFamily="34" charset="0"/>
            </a:endParaRPr>
          </a:p>
          <a:p>
            <a:pPr defTabSz="4389219"/>
            <a:r>
              <a:rPr lang="en-US" sz="1800" b="1" dirty="0">
                <a:solidFill>
                  <a:srgbClr val="FFFF00"/>
                </a:solidFill>
                <a:latin typeface="Trebuchet MS" pitchFamily="34" charset="0"/>
              </a:rPr>
              <a:t>Text placeholder</a:t>
            </a:r>
          </a:p>
          <a:p>
            <a:pPr defTabSz="4389219"/>
            <a:r>
              <a:rPr lang="en-US" sz="1800" baseline="0" dirty="0">
                <a:latin typeface="Trebuchet MS" pitchFamily="34" charset="0"/>
              </a:rPr>
              <a:t>Move this preformatted text placeholder to the poster to add a new body of text.</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1" baseline="0" dirty="0">
              <a:solidFill>
                <a:srgbClr val="FFFF00"/>
              </a:solidFill>
              <a:latin typeface="Trebuchet MS" pitchFamily="34" charset="0"/>
            </a:endParaRPr>
          </a:p>
          <a:p>
            <a:pPr defTabSz="4389219"/>
            <a:r>
              <a:rPr lang="en-US" sz="1800" b="1" baseline="0" dirty="0">
                <a:solidFill>
                  <a:srgbClr val="FFFF00"/>
                </a:solidFill>
                <a:latin typeface="Trebuchet MS" pitchFamily="34" charset="0"/>
              </a:rPr>
              <a:t>Picture placeholder</a:t>
            </a:r>
          </a:p>
          <a:p>
            <a:pPr defTabSz="4389219"/>
            <a:r>
              <a:rPr lang="en-US" sz="1800" baseline="0" dirty="0">
                <a:latin typeface="Trebuchet MS" pitchFamily="34" charset="0"/>
              </a:rPr>
              <a:t>Move this graphic placeholder onto your poster, size it first, and then click it to add a picture to the poster.</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defTabSz="2508125"/>
            <a:endParaRPr lang="en-US" sz="1800" dirty="0">
              <a:latin typeface="Trebuchet MS" pitchFamily="34" charset="0"/>
            </a:endParaRPr>
          </a:p>
          <a:p>
            <a:pPr algn="ctr"/>
            <a:endParaRPr lang="en-US" sz="1800" b="1" dirty="0">
              <a:solidFill>
                <a:schemeClr val="bg1"/>
              </a:solidFill>
              <a:latin typeface="Trebuchet MS" pitchFamily="34" charset="0"/>
            </a:endParaRPr>
          </a:p>
          <a:p>
            <a:pPr defTabSz="2508125"/>
            <a:endParaRPr lang="en-US" sz="1800" b="1" dirty="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26" name="Picture 2"/>
          <p:cNvPicPr>
            <a:picLocks noChangeAspect="1" noChangeArrowheads="1"/>
          </p:cNvPicPr>
          <p:nvPr/>
        </p:nvPicPr>
        <p:blipFill>
          <a:blip r:embed="rId3"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38" name="Group 37"/>
          <p:cNvGrpSpPr/>
          <p:nvPr/>
        </p:nvGrpSpPr>
        <p:grpSpPr>
          <a:xfrm>
            <a:off x="-6223790" y="15575235"/>
            <a:ext cx="5771525" cy="644181"/>
            <a:chOff x="44242388" y="28054064"/>
            <a:chExt cx="9771400" cy="1090621"/>
          </a:xfrm>
        </p:grpSpPr>
        <p:sp>
          <p:nvSpPr>
            <p:cNvPr id="40" name="Rounded Rectangle 39"/>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41" name="Picture 40" descr="http://t2.gstatic.com/images?q=tbn:ANd9GcR4APHC6TT9w54M2zn_pvCiBxUNcspYPoVxirLRphBoJabfSvu7zw">
              <a:hlinkClick r:id="rId4"/>
            </p:cNvPr>
            <p:cNvPicPr>
              <a:picLocks noChangeAspect="1" noChangeArrowheads="1"/>
            </p:cNvPicPr>
            <p:nvPr userDrawn="1"/>
          </p:nvPicPr>
          <p:blipFill>
            <a:blip r:embed="rId5"/>
            <a:srcRect/>
            <a:stretch>
              <a:fillRect/>
            </a:stretch>
          </p:blipFill>
          <p:spPr bwMode="auto">
            <a:xfrm>
              <a:off x="44341112" y="28126638"/>
              <a:ext cx="914400" cy="914400"/>
            </a:xfrm>
            <a:prstGeom prst="rect">
              <a:avLst/>
            </a:prstGeom>
            <a:noFill/>
          </p:spPr>
        </p:pic>
        <p:sp>
          <p:nvSpPr>
            <p:cNvPr id="42"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a:t>
              </a:r>
              <a:r>
                <a:rPr lang="en-US" sz="1400" baseline="0" dirty="0" err="1">
                  <a:solidFill>
                    <a:schemeClr val="tx2"/>
                  </a:solidFill>
                  <a:latin typeface="Trebuchet MS" pitchFamily="34" charset="0"/>
                </a:rPr>
                <a:t>Facebook</a:t>
              </a:r>
              <a:r>
                <a:rPr lang="en-US" sz="1400" baseline="0" dirty="0">
                  <a:solidFill>
                    <a:schemeClr val="tx2"/>
                  </a:solidFill>
                  <a:latin typeface="Trebuchet MS" pitchFamily="34" charset="0"/>
                </a:rPr>
                <a:t> page. </a:t>
              </a:r>
            </a:p>
            <a:p>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
        <p:nvSpPr>
          <p:cNvPr id="46" name="Rectangle 45"/>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a:solidFill>
                  <a:schemeClr val="bg1"/>
                </a:solidFill>
                <a:latin typeface="Trebuchet MS" pitchFamily="34" charset="0"/>
              </a:rPr>
              <a:t>QUICK</a:t>
            </a:r>
            <a:r>
              <a:rPr lang="en-US" sz="2400" b="1" baseline="0" dirty="0">
                <a:solidFill>
                  <a:schemeClr val="bg1"/>
                </a:solidFill>
                <a:latin typeface="Trebuchet MS" pitchFamily="34" charset="0"/>
              </a:rPr>
              <a:t> TIPS</a:t>
            </a:r>
            <a:endParaRPr lang="en-US" sz="2400" b="1" dirty="0">
              <a:solidFill>
                <a:schemeClr val="bg1"/>
              </a:solidFill>
              <a:latin typeface="Trebuchet MS" pitchFamily="34" charset="0"/>
            </a:endParaRPr>
          </a:p>
          <a:p>
            <a:pPr algn="ctr">
              <a:lnSpc>
                <a:spcPts val="2400"/>
              </a:lnSpc>
            </a:pPr>
            <a:r>
              <a:rPr lang="en-US" sz="2400" b="1" dirty="0">
                <a:solidFill>
                  <a:srgbClr val="FFFF00"/>
                </a:solidFill>
                <a:latin typeface="Trebuchet MS" pitchFamily="34" charset="0"/>
              </a:rPr>
              <a:t>(--THIS SECTION DOES NOT PRINT--)</a:t>
            </a:r>
          </a:p>
          <a:p>
            <a:pPr defTabSz="3134780">
              <a:lnSpc>
                <a:spcPts val="2100"/>
              </a:lnSpc>
            </a:pPr>
            <a:endParaRPr lang="en-US" sz="1800" dirty="0">
              <a:latin typeface="Trebuchet MS" pitchFamily="34" charset="0"/>
            </a:endParaRPr>
          </a:p>
          <a:p>
            <a:pPr defTabSz="3134780">
              <a:lnSpc>
                <a:spcPts val="2100"/>
              </a:lnSpc>
            </a:pPr>
            <a:r>
              <a:rPr lang="en-US" sz="1800" dirty="0">
                <a:latin typeface="Trebuchet MS" pitchFamily="34" charset="0"/>
              </a:rPr>
              <a:t>This PowerPoint</a:t>
            </a:r>
            <a:r>
              <a:rPr lang="en-US" sz="1800" baseline="0" dirty="0">
                <a:latin typeface="Trebuchet MS" pitchFamily="34" charset="0"/>
              </a:rPr>
              <a:t> template requires basic PowerPoint (version 2007 or newer) skills. Below is a list of commonly asked questions specific to this template. </a:t>
            </a:r>
            <a:br>
              <a:rPr lang="en-US" sz="1800" baseline="0" dirty="0">
                <a:latin typeface="Trebuchet MS" pitchFamily="34" charset="0"/>
              </a:rPr>
            </a:br>
            <a:r>
              <a:rPr lang="en-US" sz="1800" baseline="0" dirty="0">
                <a:latin typeface="Trebuchet MS" pitchFamily="34" charset="0"/>
              </a:rPr>
              <a:t>If you are using an older version of PowerPoint some template features may not work properly.</a:t>
            </a:r>
            <a:endParaRPr lang="en-US" sz="2400" b="1" dirty="0">
              <a:solidFill>
                <a:srgbClr val="FFFF00"/>
              </a:solidFill>
              <a:latin typeface="Trebuchet MS" pitchFamily="34" charset="0"/>
            </a:endParaRPr>
          </a:p>
          <a:p>
            <a:pPr defTabSz="3134780">
              <a:lnSpc>
                <a:spcPts val="2100"/>
              </a:lnSpc>
            </a:pPr>
            <a:endParaRPr lang="en-US" sz="2400" b="1" dirty="0">
              <a:solidFill>
                <a:srgbClr val="FFFF00"/>
              </a:solidFill>
              <a:latin typeface="Trebuchet MS" pitchFamily="34" charset="0"/>
            </a:endParaRPr>
          </a:p>
          <a:p>
            <a:pPr algn="ctr">
              <a:lnSpc>
                <a:spcPts val="2100"/>
              </a:lnSpc>
            </a:pPr>
            <a:r>
              <a:rPr lang="en-US" sz="2400" b="1" baseline="0">
                <a:solidFill>
                  <a:schemeClr val="bg1"/>
                </a:solidFill>
                <a:latin typeface="Trebuchet MS" pitchFamily="34" charset="0"/>
              </a:rPr>
              <a:t>Template </a:t>
            </a:r>
            <a:r>
              <a:rPr lang="en-US" sz="2400" b="1" baseline="0" dirty="0">
                <a:solidFill>
                  <a:schemeClr val="bg1"/>
                </a:solidFill>
                <a:latin typeface="Trebuchet MS" pitchFamily="34" charset="0"/>
              </a:rPr>
              <a:t>FAQs</a:t>
            </a:r>
            <a:endParaRPr lang="en-US" sz="1800" baseline="0" dirty="0">
              <a:latin typeface="Trebuchet MS" pitchFamily="34" charset="0"/>
            </a:endParaRPr>
          </a:p>
          <a:p>
            <a:pPr algn="ctr"/>
            <a:endParaRPr lang="en-US" sz="1800" b="1" dirty="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a:solidFill>
                  <a:srgbClr val="FFFF00"/>
                </a:solidFill>
                <a:latin typeface="Trebuchet MS" pitchFamily="34" charset="0"/>
              </a:rPr>
              <a:t>Verifying the quality of your graphics</a:t>
            </a:r>
          </a:p>
          <a:p>
            <a:pPr defTabSz="2689420"/>
            <a:r>
              <a:rPr lang="en-US" sz="1800" dirty="0">
                <a:latin typeface="Trebuchet MS" pitchFamily="34" charset="0"/>
              </a:rPr>
              <a:t>Go to the </a:t>
            </a:r>
            <a:r>
              <a:rPr lang="en-US" sz="1800" baseline="0" dirty="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a:latin typeface="Trebuchet MS" pitchFamily="34" charset="0"/>
              </a:rPr>
            </a:br>
            <a:endParaRPr lang="en-US" sz="1800" baseline="0" dirty="0">
              <a:latin typeface="Trebuchet MS" pitchFamily="34" charset="0"/>
            </a:endParaRPr>
          </a:p>
          <a:p>
            <a:pPr defTabSz="2689420"/>
            <a:endParaRPr lang="en-US" sz="1800" b="1" baseline="0" dirty="0">
              <a:solidFill>
                <a:srgbClr val="FFFF00"/>
              </a:solidFill>
              <a:latin typeface="Trebuchet MS" pitchFamily="34" charset="0"/>
            </a:endParaRPr>
          </a:p>
          <a:p>
            <a:pPr defTabSz="2689420"/>
            <a:r>
              <a:rPr lang="en-US" sz="1800" b="1" baseline="0" dirty="0">
                <a:solidFill>
                  <a:srgbClr val="FFFF00"/>
                </a:solidFill>
                <a:latin typeface="Trebuchet MS" pitchFamily="34" charset="0"/>
              </a:rPr>
              <a:t>Modifying the layout</a:t>
            </a:r>
          </a:p>
          <a:p>
            <a:pPr defTabSz="2689420"/>
            <a:r>
              <a:rPr lang="en-US" sz="1800" dirty="0">
                <a:latin typeface="Trebuchet MS" pitchFamily="34" charset="0"/>
              </a:rPr>
              <a:t>This template has four </a:t>
            </a:r>
            <a:r>
              <a:rPr lang="en-US" sz="1800" baseline="0" dirty="0">
                <a:latin typeface="Trebuchet MS" pitchFamily="34" charset="0"/>
              </a:rPr>
              <a:t>different </a:t>
            </a:r>
          </a:p>
          <a:p>
            <a:pPr defTabSz="2689420"/>
            <a:r>
              <a:rPr lang="en-US" sz="1800" baseline="0" dirty="0">
                <a:latin typeface="Trebuchet MS" pitchFamily="34" charset="0"/>
              </a:rPr>
              <a:t>column layouts.   </a:t>
            </a:r>
            <a:r>
              <a:rPr lang="en-US" sz="1800" u="sng" baseline="0" dirty="0">
                <a:latin typeface="Trebuchet MS" pitchFamily="34" charset="0"/>
              </a:rPr>
              <a:t>Right-click</a:t>
            </a:r>
            <a:r>
              <a:rPr lang="en-US" sz="1800" baseline="0" dirty="0">
                <a:latin typeface="Trebuchet MS" pitchFamily="34" charset="0"/>
              </a:rPr>
              <a:t> </a:t>
            </a:r>
          </a:p>
          <a:p>
            <a:pPr defTabSz="2689420"/>
            <a:r>
              <a:rPr lang="en-US" sz="1800" baseline="0" dirty="0">
                <a:latin typeface="Trebuchet MS" pitchFamily="34" charset="0"/>
              </a:rPr>
              <a:t>your mouse on the background </a:t>
            </a:r>
          </a:p>
          <a:p>
            <a:pPr defTabSz="2689420"/>
            <a:r>
              <a:rPr lang="en-US" sz="1800" baseline="0" dirty="0">
                <a:latin typeface="Trebuchet MS" pitchFamily="34" charset="0"/>
              </a:rPr>
              <a:t>and click on LAYOUT to see the</a:t>
            </a:r>
          </a:p>
          <a:p>
            <a:pPr defTabSz="2689420"/>
            <a:r>
              <a:rPr lang="en-US" sz="1800" baseline="0" dirty="0">
                <a:latin typeface="Trebuchet MS" pitchFamily="34" charset="0"/>
              </a:rPr>
              <a:t> layout options.  The columns in </a:t>
            </a:r>
          </a:p>
          <a:p>
            <a:pPr defTabSz="2689420"/>
            <a:r>
              <a:rPr lang="en-US" sz="1800" baseline="0" dirty="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defTabSz="2689420"/>
            <a:r>
              <a:rPr lang="en-US" sz="1800" b="1" baseline="0" dirty="0">
                <a:solidFill>
                  <a:srgbClr val="FFFF00"/>
                </a:solidFill>
                <a:latin typeface="Trebuchet MS" pitchFamily="34" charset="0"/>
              </a:rPr>
              <a:t>Importing text and graphics from external sources</a:t>
            </a:r>
          </a:p>
          <a:p>
            <a:pPr defTabSz="2689420"/>
            <a:r>
              <a:rPr lang="en-US" sz="1800" b="1" u="sng" baseline="0" dirty="0">
                <a:latin typeface="Trebuchet MS" pitchFamily="34" charset="0"/>
              </a:rPr>
              <a:t>TEXT: </a:t>
            </a:r>
            <a:r>
              <a:rPr lang="en-US" sz="1800" baseline="0" dirty="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a:latin typeface="Trebuchet MS" pitchFamily="34" charset="0"/>
            </a:endParaRPr>
          </a:p>
          <a:p>
            <a:pPr defTabSz="2689420"/>
            <a:r>
              <a:rPr lang="en-US" sz="1800" b="1" u="sng" baseline="0" dirty="0">
                <a:latin typeface="Trebuchet MS" pitchFamily="34" charset="0"/>
              </a:rPr>
              <a:t>PHOTOS: </a:t>
            </a:r>
            <a:r>
              <a:rPr lang="en-US" sz="1800" baseline="0" dirty="0">
                <a:latin typeface="Trebuchet MS" pitchFamily="34" charset="0"/>
              </a:rPr>
              <a:t>Drag in a picture placeholder, size it </a:t>
            </a:r>
            <a:r>
              <a:rPr lang="en-US" sz="1800" u="sng" baseline="0" dirty="0">
                <a:latin typeface="Trebuchet MS" pitchFamily="34" charset="0"/>
              </a:rPr>
              <a:t>first</a:t>
            </a:r>
            <a:r>
              <a:rPr lang="en-US" sz="1800" baseline="0" dirty="0">
                <a:latin typeface="Trebuchet MS" pitchFamily="34" charset="0"/>
              </a:rPr>
              <a:t>, click in it and insert a photo from the menu.</a:t>
            </a:r>
          </a:p>
          <a:p>
            <a:pPr defTabSz="2689420"/>
            <a:endParaRPr lang="en-US" sz="1800" baseline="0" dirty="0">
              <a:latin typeface="Trebuchet MS" pitchFamily="34" charset="0"/>
            </a:endParaRPr>
          </a:p>
          <a:p>
            <a:pPr defTabSz="2689420"/>
            <a:r>
              <a:rPr lang="en-US" sz="1800" b="1" u="sng" baseline="0" dirty="0">
                <a:latin typeface="Trebuchet MS" pitchFamily="34" charset="0"/>
              </a:rPr>
              <a:t>TABLES: </a:t>
            </a:r>
            <a:r>
              <a:rPr lang="en-US" sz="1800" baseline="0" dirty="0">
                <a:latin typeface="Trebuchet MS" pitchFamily="34" charset="0"/>
              </a:rPr>
              <a:t>You can copy and paste a table from an external document onto this poster template. To adjust the way the text fits within the cells of a table that has been pasted, </a:t>
            </a:r>
            <a:r>
              <a:rPr lang="en-US" sz="1800" u="sng" baseline="0" dirty="0">
                <a:latin typeface="Trebuchet MS" pitchFamily="34" charset="0"/>
              </a:rPr>
              <a:t>right-click</a:t>
            </a:r>
            <a:r>
              <a:rPr lang="en-US" sz="1800" baseline="0" dirty="0">
                <a:latin typeface="Trebuchet MS" pitchFamily="34" charset="0"/>
              </a:rPr>
              <a:t> on the table, click FORMAT SHAPE  then click on TEXT BOX and change the INTERNAL MARGIN values to 0.25.</a:t>
            </a:r>
          </a:p>
          <a:p>
            <a:pPr defTabSz="2689420"/>
            <a:endParaRPr lang="en-US" sz="1800" baseline="0" dirty="0">
              <a:latin typeface="Trebuchet MS" pitchFamily="34" charset="0"/>
            </a:endParaRPr>
          </a:p>
          <a:p>
            <a:pPr defTabSz="2689420"/>
            <a:endParaRPr lang="en-US" sz="1800" baseline="0" dirty="0">
              <a:latin typeface="Trebuchet MS" pitchFamily="34" charset="0"/>
            </a:endParaRPr>
          </a:p>
          <a:p>
            <a:pPr defTabSz="2689420"/>
            <a:r>
              <a:rPr lang="en-US" sz="1800" b="1" baseline="0" dirty="0">
                <a:solidFill>
                  <a:srgbClr val="FFFF00"/>
                </a:solidFill>
                <a:latin typeface="Trebuchet MS" pitchFamily="34" charset="0"/>
              </a:rPr>
              <a:t>Modifying the color scheme</a:t>
            </a:r>
          </a:p>
          <a:p>
            <a:pPr defTabSz="2689420"/>
            <a:r>
              <a:rPr lang="en-US" sz="1800" baseline="0" dirty="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2508125">
              <a:lnSpc>
                <a:spcPts val="2100"/>
              </a:lnSpc>
            </a:pPr>
            <a:endParaRPr lang="en-US" sz="1200" baseline="0" dirty="0">
              <a:latin typeface="Trebuchet MS" pitchFamily="34" charset="0"/>
            </a:endParaRPr>
          </a:p>
          <a:p>
            <a:pPr defTabSz="2508125">
              <a:lnSpc>
                <a:spcPts val="2100"/>
              </a:lnSpc>
            </a:pPr>
            <a:endParaRPr lang="en-US" sz="1200" dirty="0">
              <a:latin typeface="Trebuchet MS" pitchFamily="34" charset="0"/>
            </a:endParaRPr>
          </a:p>
          <a:p>
            <a:pPr algn="ctr">
              <a:lnSpc>
                <a:spcPts val="2100"/>
              </a:lnSpc>
            </a:pPr>
            <a:endParaRPr lang="en-US" sz="1200" b="1" dirty="0">
              <a:solidFill>
                <a:schemeClr val="bg1"/>
              </a:solidFill>
              <a:latin typeface="Trebuchet MS" pitchFamily="34" charset="0"/>
            </a:endParaRPr>
          </a:p>
          <a:p>
            <a:pPr defTabSz="2508125">
              <a:lnSpc>
                <a:spcPts val="2100"/>
              </a:lnSpc>
            </a:pPr>
            <a:endParaRPr lang="en-US" sz="1200" b="1" dirty="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p:nvPicPr>
        <p:blipFill>
          <a:blip r:embed="rId6"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a:solidFill>
                  <a:schemeClr val="bg1"/>
                </a:solidFill>
              </a:rPr>
              <a:t>© 2013 PosterPresentations.com</a:t>
            </a:r>
            <a:br>
              <a:rPr lang="en-US" sz="2000" dirty="0">
                <a:solidFill>
                  <a:schemeClr val="bg1"/>
                </a:solidFill>
              </a:rPr>
            </a:br>
            <a:r>
              <a:rPr lang="en-US" sz="2000" dirty="0">
                <a:solidFill>
                  <a:schemeClr val="bg1"/>
                </a:solidFill>
              </a:rPr>
              <a:t>    </a:t>
            </a:r>
            <a:r>
              <a:rPr lang="en-US" sz="1800" dirty="0">
                <a:solidFill>
                  <a:schemeClr val="bg1"/>
                </a:solidFill>
              </a:rPr>
              <a:t>2117 Fourth Street ,</a:t>
            </a:r>
            <a:r>
              <a:rPr lang="en-US" sz="1800" baseline="0" dirty="0">
                <a:solidFill>
                  <a:schemeClr val="bg1"/>
                </a:solidFill>
              </a:rPr>
              <a:t> Unit C</a:t>
            </a:r>
            <a:br>
              <a:rPr lang="en-US" sz="1800" baseline="0" dirty="0">
                <a:solidFill>
                  <a:schemeClr val="bg1"/>
                </a:solidFill>
              </a:rPr>
            </a:br>
            <a:r>
              <a:rPr lang="en-US" sz="1800" baseline="0" dirty="0">
                <a:solidFill>
                  <a:schemeClr val="bg1"/>
                </a:solidFill>
              </a:rPr>
              <a:t>    Berkeley  CA  94710</a:t>
            </a:r>
            <a:br>
              <a:rPr lang="en-US" sz="1800" baseline="0" dirty="0">
                <a:solidFill>
                  <a:schemeClr val="bg1"/>
                </a:solidFill>
              </a:rPr>
            </a:br>
            <a:r>
              <a:rPr lang="en-US" sz="1800" baseline="0" dirty="0">
                <a:solidFill>
                  <a:schemeClr val="bg1"/>
                </a:solidFill>
              </a:rPr>
              <a:t>    </a:t>
            </a:r>
            <a:r>
              <a:rPr lang="en-US" sz="1800" b="1" baseline="0" dirty="0">
                <a:solidFill>
                  <a:srgbClr val="FFFF00"/>
                </a:solidFill>
              </a:rPr>
              <a:t>posterpresenter@gmail.com</a:t>
            </a:r>
            <a:endParaRPr lang="en-US" sz="2000" b="1" dirty="0">
              <a:solidFill>
                <a:srgbClr val="FFFF00"/>
              </a:solidFill>
            </a:endParaRPr>
          </a:p>
        </p:txBody>
      </p:sp>
      <p:cxnSp>
        <p:nvCxnSpPr>
          <p:cNvPr id="49" name="Straight Connector 48"/>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4"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pic>
        <p:nvPicPr>
          <p:cNvPr id="3" name="Picture 2"/>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48641" y="615971"/>
            <a:ext cx="2761491" cy="1261874"/>
          </a:xfrm>
          <a:prstGeom prst="rect">
            <a:avLst/>
          </a:prstGeom>
        </p:spPr>
      </p:pic>
      <p:sp>
        <p:nvSpPr>
          <p:cNvPr id="27"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50000"/>
                  </a:schemeClr>
                </a:solidFill>
                <a:latin typeface="Arial" charset="0"/>
              </a:rPr>
              <a:t>RESEARCH POSTER PRESENTATION DESIGN © 2012</a:t>
            </a: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8"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80000"/>
                <a:satMod val="300000"/>
                <a:lumMod val="0"/>
                <a:lumOff val="100000"/>
              </a:schemeClr>
            </a:gs>
            <a:gs pos="100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8" name="Rectangle 33"/>
          <p:cNvSpPr>
            <a:spLocks noChangeArrowheads="1"/>
          </p:cNvSpPr>
          <p:nvPr/>
        </p:nvSpPr>
        <p:spPr bwMode="auto">
          <a:xfrm>
            <a:off x="571500" y="2628900"/>
            <a:ext cx="6286500" cy="13373100"/>
          </a:xfrm>
          <a:prstGeom prst="roundRect">
            <a:avLst>
              <a:gd name="adj" fmla="val 4310"/>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89805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75000"/>
                  </a:schemeClr>
                </a:solidFill>
                <a:latin typeface="Arial" charset="0"/>
              </a:rPr>
              <a:t>RESEARCH POSTER PRESENTATION DESIGN © 2012</a:t>
            </a: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1" name="Rectangle 33"/>
          <p:cNvSpPr>
            <a:spLocks noChangeArrowheads="1"/>
          </p:cNvSpPr>
          <p:nvPr/>
        </p:nvSpPr>
        <p:spPr bwMode="auto">
          <a:xfrm>
            <a:off x="7209790" y="2628900"/>
            <a:ext cx="13012420" cy="13373100"/>
          </a:xfrm>
          <a:prstGeom prst="roundRect">
            <a:avLst>
              <a:gd name="adj" fmla="val 2271"/>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p:nvSpPr>
        <p:spPr bwMode="auto">
          <a:xfrm>
            <a:off x="20574000" y="2628900"/>
            <a:ext cx="6286500" cy="13373100"/>
          </a:xfrm>
          <a:prstGeom prst="roundRect">
            <a:avLst>
              <a:gd name="adj" fmla="val 4641"/>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4" name="Rectangle 23"/>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a:solidFill>
                  <a:schemeClr val="bg1"/>
                </a:solidFill>
                <a:latin typeface="Trebuchet MS" pitchFamily="34" charset="0"/>
              </a:rPr>
              <a:t>QUICK DESIGN</a:t>
            </a:r>
            <a:r>
              <a:rPr lang="en-US" sz="2500" b="1" baseline="0" dirty="0">
                <a:solidFill>
                  <a:schemeClr val="bg1"/>
                </a:solidFill>
                <a:latin typeface="Trebuchet MS" pitchFamily="34" charset="0"/>
              </a:rPr>
              <a:t> </a:t>
            </a:r>
            <a:r>
              <a:rPr lang="en-US" sz="2500" b="1" dirty="0">
                <a:solidFill>
                  <a:schemeClr val="bg1"/>
                </a:solidFill>
                <a:latin typeface="Trebuchet MS" pitchFamily="34" charset="0"/>
              </a:rPr>
              <a:t>GUIDE</a:t>
            </a:r>
          </a:p>
          <a:p>
            <a:pPr algn="ctr"/>
            <a:r>
              <a:rPr lang="en-US" sz="2300" b="1" dirty="0">
                <a:solidFill>
                  <a:srgbClr val="FFFF00"/>
                </a:solidFill>
                <a:latin typeface="Trebuchet MS" pitchFamily="34" charset="0"/>
              </a:rPr>
              <a:t>(--THIS SECTION DOES NOT PRINT--)</a:t>
            </a:r>
          </a:p>
          <a:p>
            <a:pPr algn="ctr"/>
            <a:endParaRPr lang="en-US" sz="1800" b="1" dirty="0">
              <a:latin typeface="Trebuchet MS" pitchFamily="34" charset="0"/>
            </a:endParaRPr>
          </a:p>
          <a:p>
            <a:pPr defTabSz="3765639"/>
            <a:r>
              <a:rPr lang="en-US" sz="1800" dirty="0">
                <a:latin typeface="Trebuchet MS" pitchFamily="34" charset="0"/>
              </a:rPr>
              <a:t>This PowerPoint</a:t>
            </a:r>
            <a:r>
              <a:rPr lang="en-US" sz="1800" baseline="0" dirty="0">
                <a:latin typeface="Trebuchet MS" pitchFamily="34" charset="0"/>
              </a:rPr>
              <a:t> </a:t>
            </a:r>
            <a:r>
              <a:rPr lang="en-US" sz="1800" dirty="0">
                <a:latin typeface="Trebuchet MS" pitchFamily="34" charset="0"/>
              </a:rPr>
              <a:t>2007 template produces</a:t>
            </a:r>
            <a:r>
              <a:rPr lang="en-US" sz="1800" baseline="0" dirty="0">
                <a:latin typeface="Trebuchet MS" pitchFamily="34" charset="0"/>
              </a:rPr>
              <a:t> </a:t>
            </a:r>
            <a:r>
              <a:rPr lang="en-US" sz="1800" dirty="0">
                <a:latin typeface="Trebuchet MS" pitchFamily="34" charset="0"/>
              </a:rPr>
              <a:t>a 36”x60” professional  poster</a:t>
            </a:r>
            <a:r>
              <a:rPr lang="en-US" sz="1800">
                <a:latin typeface="Trebuchet MS" pitchFamily="34" charset="0"/>
              </a:rPr>
              <a:t>. You</a:t>
            </a:r>
            <a:r>
              <a:rPr lang="en-US" sz="1800" baseline="0">
                <a:latin typeface="Trebuchet MS" pitchFamily="34" charset="0"/>
              </a:rPr>
              <a:t> can u</a:t>
            </a:r>
            <a:r>
              <a:rPr lang="en-US" sz="1800">
                <a:latin typeface="Trebuchet MS" pitchFamily="34" charset="0"/>
              </a:rPr>
              <a:t>se</a:t>
            </a:r>
            <a:r>
              <a:rPr lang="en-US" sz="1800" baseline="0">
                <a:latin typeface="Trebuchet MS" pitchFamily="34" charset="0"/>
              </a:rPr>
              <a:t> it to create your research poster and </a:t>
            </a:r>
            <a:r>
              <a:rPr lang="en-US" sz="1800">
                <a:latin typeface="Trebuchet MS" pitchFamily="34" charset="0"/>
              </a:rPr>
              <a:t>save valuable time placing titles, subtitles,</a:t>
            </a:r>
            <a:r>
              <a:rPr lang="en-US" sz="1800" baseline="0">
                <a:latin typeface="Trebuchet MS" pitchFamily="34" charset="0"/>
              </a:rPr>
              <a:t> text, and graphics</a:t>
            </a:r>
            <a:r>
              <a:rPr lang="en-US" sz="1800">
                <a:latin typeface="Trebuchet MS" pitchFamily="34" charset="0"/>
              </a:rPr>
              <a:t>. </a:t>
            </a:r>
            <a:endParaRPr lang="en-US" sz="1800" dirty="0">
              <a:latin typeface="Trebuchet MS" pitchFamily="34" charset="0"/>
            </a:endParaRPr>
          </a:p>
          <a:p>
            <a:pPr defTabSz="4389219"/>
            <a:endParaRPr lang="en-US" sz="1800" dirty="0">
              <a:latin typeface="Trebuchet MS" pitchFamily="34" charset="0"/>
            </a:endParaRPr>
          </a:p>
          <a:p>
            <a:pPr defTabSz="4389219"/>
            <a:r>
              <a:rPr lang="en-US" sz="1800" dirty="0">
                <a:latin typeface="Trebuchet MS" pitchFamily="34" charset="0"/>
              </a:rPr>
              <a:t>We provide a series of online tutorials that will guide you through the poster design process and answer your poster production questions. </a:t>
            </a:r>
          </a:p>
          <a:p>
            <a:pPr defTabSz="4389219"/>
            <a:endParaRPr lang="en-US" sz="1800" dirty="0">
              <a:latin typeface="Trebuchet MS" pitchFamily="34" charset="0"/>
            </a:endParaRPr>
          </a:p>
          <a:p>
            <a:pPr defTabSz="4389219"/>
            <a:r>
              <a:rPr lang="en-US" sz="1800" dirty="0">
                <a:latin typeface="Trebuchet MS" pitchFamily="34" charset="0"/>
              </a:rPr>
              <a:t>To view our template tutorials, go online to </a:t>
            </a:r>
            <a:r>
              <a:rPr lang="en-US" sz="1800" b="1" dirty="0">
                <a:solidFill>
                  <a:srgbClr val="FFFF00"/>
                </a:solidFill>
                <a:latin typeface="Trebuchet MS" pitchFamily="34" charset="0"/>
              </a:rPr>
              <a:t>PosterPresentations.com </a:t>
            </a:r>
            <a:r>
              <a:rPr lang="en-US" sz="1800" dirty="0">
                <a:latin typeface="Trebuchet MS" pitchFamily="34" charset="0"/>
              </a:rPr>
              <a:t>and click on </a:t>
            </a:r>
            <a:r>
              <a:rPr lang="en-US" sz="1800" dirty="0">
                <a:solidFill>
                  <a:srgbClr val="FFFF00"/>
                </a:solidFill>
                <a:latin typeface="Trebuchet MS" pitchFamily="34" charset="0"/>
              </a:rPr>
              <a:t>HELP DESK.</a:t>
            </a:r>
          </a:p>
          <a:p>
            <a:pPr defTabSz="4389219"/>
            <a:endParaRPr lang="en-US" sz="1800" dirty="0">
              <a:latin typeface="Trebuchet MS" pitchFamily="34" charset="0"/>
            </a:endParaRPr>
          </a:p>
          <a:p>
            <a:pPr defTabSz="4389219"/>
            <a:r>
              <a:rPr lang="en-US" sz="1800" dirty="0">
                <a:latin typeface="Trebuchet MS" pitchFamily="34" charset="0"/>
              </a:rPr>
              <a:t>When</a:t>
            </a:r>
            <a:r>
              <a:rPr lang="en-US" sz="1800" baseline="0" dirty="0">
                <a:latin typeface="Trebuchet MS" pitchFamily="34" charset="0"/>
              </a:rPr>
              <a:t> you are ready to</a:t>
            </a:r>
            <a:r>
              <a:rPr lang="en-US" sz="1800" dirty="0">
                <a:latin typeface="Trebuchet MS" pitchFamily="34" charset="0"/>
              </a:rPr>
              <a:t> </a:t>
            </a:r>
            <a:r>
              <a:rPr lang="en-US" sz="1800" baseline="0" dirty="0">
                <a:latin typeface="Trebuchet MS" pitchFamily="34" charset="0"/>
              </a:rPr>
              <a:t> print your poster</a:t>
            </a:r>
            <a:r>
              <a:rPr lang="en-US" sz="1800" dirty="0">
                <a:latin typeface="Trebuchet MS" pitchFamily="34" charset="0"/>
              </a:rPr>
              <a:t>,</a:t>
            </a:r>
            <a:r>
              <a:rPr lang="en-US" sz="1800" baseline="0" dirty="0">
                <a:latin typeface="Trebuchet MS" pitchFamily="34" charset="0"/>
              </a:rPr>
              <a:t> go online to</a:t>
            </a:r>
            <a:r>
              <a:rPr lang="en-US" sz="2000" baseline="0" dirty="0">
                <a:latin typeface="Trebuchet MS" pitchFamily="34" charset="0"/>
              </a:rPr>
              <a:t> </a:t>
            </a:r>
            <a:r>
              <a:rPr lang="en-US" sz="2400" b="1" dirty="0">
                <a:solidFill>
                  <a:srgbClr val="FFFF00"/>
                </a:solidFill>
                <a:latin typeface="Trebuchet MS" pitchFamily="34" charset="0"/>
              </a:rPr>
              <a:t>PosterPresentations.com</a:t>
            </a:r>
            <a:r>
              <a:rPr lang="en-US" sz="2400" b="1" dirty="0">
                <a:solidFill>
                  <a:schemeClr val="bg1"/>
                </a:solidFill>
                <a:latin typeface="Trebuchet MS" pitchFamily="34" charset="0"/>
              </a:rPr>
              <a:t>.</a:t>
            </a:r>
            <a:br>
              <a:rPr lang="en-US" sz="1800" dirty="0">
                <a:latin typeface="Trebuchet MS" pitchFamily="34" charset="0"/>
              </a:rPr>
            </a:br>
            <a:endParaRPr lang="en-US" sz="1800" dirty="0">
              <a:latin typeface="Trebuchet MS" pitchFamily="34" charset="0"/>
            </a:endParaRPr>
          </a:p>
          <a:p>
            <a:pPr algn="l" defTabSz="3765639"/>
            <a:r>
              <a:rPr lang="en-US" sz="1800" b="1" dirty="0">
                <a:solidFill>
                  <a:schemeClr val="bg1"/>
                </a:solidFill>
                <a:latin typeface="Trebuchet MS" pitchFamily="34" charset="0"/>
              </a:rPr>
              <a:t>Need</a:t>
            </a:r>
            <a:r>
              <a:rPr lang="en-US" sz="1800" b="1" baseline="0" dirty="0">
                <a:solidFill>
                  <a:schemeClr val="bg1"/>
                </a:solidFill>
                <a:latin typeface="Trebuchet MS" pitchFamily="34" charset="0"/>
              </a:rPr>
              <a:t> Assistance?  </a:t>
            </a:r>
            <a:r>
              <a:rPr lang="en-US" sz="2400" b="1" baseline="0" dirty="0">
                <a:solidFill>
                  <a:srgbClr val="FFFF00"/>
                </a:solidFill>
                <a:latin typeface="Trebuchet MS" pitchFamily="34" charset="0"/>
              </a:rPr>
              <a:t>Call  us at </a:t>
            </a:r>
            <a:r>
              <a:rPr lang="en-US" sz="2400" b="1" dirty="0">
                <a:solidFill>
                  <a:srgbClr val="FFFF00"/>
                </a:solidFill>
                <a:latin typeface="Trebuchet MS" pitchFamily="34" charset="0"/>
              </a:rPr>
              <a:t>1.866.649.3004</a:t>
            </a:r>
          </a:p>
          <a:p>
            <a:pPr defTabSz="2508125"/>
            <a:r>
              <a:rPr lang="en-US" sz="1800" dirty="0">
                <a:latin typeface="Trebuchet MS" pitchFamily="34" charset="0"/>
              </a:rPr>
              <a:t> </a:t>
            </a:r>
            <a:endParaRPr lang="en-US" sz="2300" b="1" dirty="0">
              <a:solidFill>
                <a:srgbClr val="FFFF00"/>
              </a:solidFill>
              <a:latin typeface="Trebuchet MS" pitchFamily="34" charset="0"/>
            </a:endParaRPr>
          </a:p>
          <a:p>
            <a:pPr algn="ctr"/>
            <a:r>
              <a:rPr lang="en-US" sz="2500" b="1" dirty="0">
                <a:solidFill>
                  <a:schemeClr val="bg1"/>
                </a:solidFill>
                <a:latin typeface="Trebuchet MS" pitchFamily="34" charset="0"/>
              </a:rPr>
              <a:t>Object Placeholders</a:t>
            </a:r>
          </a:p>
          <a:p>
            <a:pPr algn="ctr"/>
            <a:endParaRPr lang="en-US" sz="2500" b="1" dirty="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latin typeface="Trebuchet MS" pitchFamily="34" charset="0"/>
              </a:rPr>
              <a:t>To</a:t>
            </a:r>
            <a:r>
              <a:rPr lang="en-US" sz="1800" baseline="0" dirty="0">
                <a:latin typeface="Trebuchet MS" pitchFamily="34" charset="0"/>
              </a:rPr>
              <a:t> add text, c</a:t>
            </a:r>
            <a:r>
              <a:rPr lang="en-US" sz="1800" dirty="0">
                <a:latin typeface="Trebuchet MS" pitchFamily="34" charset="0"/>
              </a:rPr>
              <a:t>lick inside</a:t>
            </a:r>
            <a:r>
              <a:rPr lang="en-US" sz="1800" baseline="0" dirty="0">
                <a:latin typeface="Trebuchet MS" pitchFamily="34" charset="0"/>
              </a:rPr>
              <a:t> a placeholder on the poster and type or paste your text.  To move a placeholder, click it </a:t>
            </a:r>
            <a:r>
              <a:rPr lang="en-US" sz="1800" u="sng" baseline="0" dirty="0">
                <a:latin typeface="Trebuchet MS" pitchFamily="34" charset="0"/>
              </a:rPr>
              <a:t>once</a:t>
            </a:r>
            <a:r>
              <a:rPr lang="en-US" sz="1800" baseline="0" dirty="0">
                <a:latin typeface="Trebuchet MS" pitchFamily="34" charset="0"/>
              </a:rPr>
              <a:t> (to select it).  Place your cursor on its frame, and your cursor will change to this symbol       .  Click </a:t>
            </a:r>
            <a:r>
              <a:rPr lang="en-US" sz="1800" u="sng" baseline="0" dirty="0">
                <a:latin typeface="Trebuchet MS" pitchFamily="34" charset="0"/>
              </a:rPr>
              <a:t>once</a:t>
            </a:r>
            <a:r>
              <a:rPr lang="en-US" sz="1800" baseline="0" dirty="0">
                <a:latin typeface="Trebuchet MS" pitchFamily="34" charset="0"/>
              </a:rPr>
              <a:t> and drag it to a new location where you can resize it. </a:t>
            </a:r>
          </a:p>
          <a:p>
            <a:pPr defTabSz="3765639"/>
            <a:endParaRPr lang="en-US" sz="1800" dirty="0">
              <a:latin typeface="Trebuchet MS" pitchFamily="34" charset="0"/>
            </a:endParaRPr>
          </a:p>
          <a:p>
            <a:pPr defTabSz="3765639"/>
            <a:r>
              <a:rPr lang="en-US" sz="1800" b="1" dirty="0">
                <a:solidFill>
                  <a:srgbClr val="FFFF00"/>
                </a:solidFill>
                <a:latin typeface="Trebuchet MS" pitchFamily="34" charset="0"/>
              </a:rPr>
              <a:t>Section Header placeholder</a:t>
            </a:r>
          </a:p>
          <a:p>
            <a:pPr defTabSz="3765639"/>
            <a:r>
              <a:rPr lang="en-US" sz="1800" baseline="0" dirty="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a:latin typeface="Trebuchet MS" pitchFamily="34" charset="0"/>
            </a:endParaRPr>
          </a:p>
          <a:p>
            <a:pPr defTabSz="4389219"/>
            <a:endParaRPr lang="en-US" sz="1800" dirty="0">
              <a:latin typeface="Trebuchet MS" pitchFamily="34" charset="0"/>
            </a:endParaRPr>
          </a:p>
          <a:p>
            <a:pPr defTabSz="4389219"/>
            <a:endParaRPr lang="en-US" sz="1800" b="1" dirty="0">
              <a:solidFill>
                <a:srgbClr val="FFFF00"/>
              </a:solidFill>
              <a:latin typeface="Trebuchet MS" pitchFamily="34" charset="0"/>
            </a:endParaRPr>
          </a:p>
          <a:p>
            <a:pPr defTabSz="4389219"/>
            <a:r>
              <a:rPr lang="en-US" sz="1800" b="1" dirty="0">
                <a:solidFill>
                  <a:srgbClr val="FFFF00"/>
                </a:solidFill>
                <a:latin typeface="Trebuchet MS" pitchFamily="34" charset="0"/>
              </a:rPr>
              <a:t>Text placeholder</a:t>
            </a:r>
          </a:p>
          <a:p>
            <a:pPr defTabSz="4389219"/>
            <a:r>
              <a:rPr lang="en-US" sz="1800" baseline="0" dirty="0">
                <a:latin typeface="Trebuchet MS" pitchFamily="34" charset="0"/>
              </a:rPr>
              <a:t>Move this preformatted text placeholder to the poster to add a new body of text.</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1" baseline="0" dirty="0">
              <a:solidFill>
                <a:srgbClr val="FFFF00"/>
              </a:solidFill>
              <a:latin typeface="Trebuchet MS" pitchFamily="34" charset="0"/>
            </a:endParaRPr>
          </a:p>
          <a:p>
            <a:pPr defTabSz="4389219"/>
            <a:r>
              <a:rPr lang="en-US" sz="1800" b="1" baseline="0" dirty="0">
                <a:solidFill>
                  <a:srgbClr val="FFFF00"/>
                </a:solidFill>
                <a:latin typeface="Trebuchet MS" pitchFamily="34" charset="0"/>
              </a:rPr>
              <a:t>Picture placeholder</a:t>
            </a:r>
          </a:p>
          <a:p>
            <a:pPr defTabSz="4389219"/>
            <a:r>
              <a:rPr lang="en-US" sz="1800" baseline="0" dirty="0">
                <a:latin typeface="Trebuchet MS" pitchFamily="34" charset="0"/>
              </a:rPr>
              <a:t>Move this graphic placeholder onto your poster, size it first, and then click it to add a picture to the poster.</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defTabSz="2508125"/>
            <a:endParaRPr lang="en-US" sz="1800" dirty="0">
              <a:latin typeface="Trebuchet MS" pitchFamily="34" charset="0"/>
            </a:endParaRPr>
          </a:p>
          <a:p>
            <a:pPr algn="ctr"/>
            <a:endParaRPr lang="en-US" sz="1800" b="1" dirty="0">
              <a:solidFill>
                <a:schemeClr val="bg1"/>
              </a:solidFill>
              <a:latin typeface="Trebuchet MS" pitchFamily="34" charset="0"/>
            </a:endParaRPr>
          </a:p>
          <a:p>
            <a:pPr defTabSz="2508125"/>
            <a:endParaRPr lang="en-US" sz="1800" b="1" dirty="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26" name="Picture 2"/>
          <p:cNvPicPr>
            <a:picLocks noChangeAspect="1" noChangeArrowheads="1"/>
          </p:cNvPicPr>
          <p:nvPr/>
        </p:nvPicPr>
        <p:blipFill>
          <a:blip r:embed="rId3"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29" name="Group 28"/>
          <p:cNvGrpSpPr/>
          <p:nvPr/>
        </p:nvGrpSpPr>
        <p:grpSpPr>
          <a:xfrm>
            <a:off x="-6223790" y="15575235"/>
            <a:ext cx="5771525" cy="644181"/>
            <a:chOff x="44242388" y="28054064"/>
            <a:chExt cx="9771400" cy="1090621"/>
          </a:xfrm>
        </p:grpSpPr>
        <p:sp>
          <p:nvSpPr>
            <p:cNvPr id="31" name="Rounded Rectangle 30"/>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32" name="Picture 31" descr="http://t2.gstatic.com/images?q=tbn:ANd9GcR4APHC6TT9w54M2zn_pvCiBxUNcspYPoVxirLRphBoJabfSvu7zw">
              <a:hlinkClick r:id="rId4"/>
            </p:cNvPr>
            <p:cNvPicPr>
              <a:picLocks noChangeAspect="1" noChangeArrowheads="1"/>
            </p:cNvPicPr>
            <p:nvPr userDrawn="1"/>
          </p:nvPicPr>
          <p:blipFill>
            <a:blip r:embed="rId5"/>
            <a:srcRect/>
            <a:stretch>
              <a:fillRect/>
            </a:stretch>
          </p:blipFill>
          <p:spPr bwMode="auto">
            <a:xfrm>
              <a:off x="44341112" y="28126638"/>
              <a:ext cx="914400" cy="914400"/>
            </a:xfrm>
            <a:prstGeom prst="rect">
              <a:avLst/>
            </a:prstGeom>
            <a:noFill/>
          </p:spPr>
        </p:pic>
        <p:sp>
          <p:nvSpPr>
            <p:cNvPr id="33"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a:t>
              </a:r>
              <a:r>
                <a:rPr lang="en-US" sz="1400" baseline="0" dirty="0" err="1">
                  <a:solidFill>
                    <a:schemeClr val="tx2"/>
                  </a:solidFill>
                  <a:latin typeface="Trebuchet MS" pitchFamily="34" charset="0"/>
                </a:rPr>
                <a:t>Facebook</a:t>
              </a:r>
              <a:r>
                <a:rPr lang="en-US" sz="1400" baseline="0" dirty="0">
                  <a:solidFill>
                    <a:schemeClr val="tx2"/>
                  </a:solidFill>
                  <a:latin typeface="Trebuchet MS" pitchFamily="34" charset="0"/>
                </a:rPr>
                <a:t> page. </a:t>
              </a:r>
            </a:p>
            <a:p>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
        <p:nvSpPr>
          <p:cNvPr id="46" name="Rectangle 45"/>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a:solidFill>
                  <a:schemeClr val="bg1"/>
                </a:solidFill>
                <a:latin typeface="Trebuchet MS" pitchFamily="34" charset="0"/>
              </a:rPr>
              <a:t>QUICK</a:t>
            </a:r>
            <a:r>
              <a:rPr lang="en-US" sz="2400" b="1" baseline="0" dirty="0">
                <a:solidFill>
                  <a:schemeClr val="bg1"/>
                </a:solidFill>
                <a:latin typeface="Trebuchet MS" pitchFamily="34" charset="0"/>
              </a:rPr>
              <a:t> TIPS</a:t>
            </a:r>
            <a:endParaRPr lang="en-US" sz="2400" b="1" dirty="0">
              <a:solidFill>
                <a:schemeClr val="bg1"/>
              </a:solidFill>
              <a:latin typeface="Trebuchet MS" pitchFamily="34" charset="0"/>
            </a:endParaRPr>
          </a:p>
          <a:p>
            <a:pPr algn="ctr">
              <a:lnSpc>
                <a:spcPts val="2400"/>
              </a:lnSpc>
            </a:pPr>
            <a:r>
              <a:rPr lang="en-US" sz="2400" b="1" dirty="0">
                <a:solidFill>
                  <a:srgbClr val="FFFF00"/>
                </a:solidFill>
                <a:latin typeface="Trebuchet MS" pitchFamily="34" charset="0"/>
              </a:rPr>
              <a:t>(--THIS SECTION DOES NOT PRINT--)</a:t>
            </a:r>
          </a:p>
          <a:p>
            <a:pPr defTabSz="3134780">
              <a:lnSpc>
                <a:spcPts val="2100"/>
              </a:lnSpc>
            </a:pPr>
            <a:endParaRPr lang="en-US" sz="1800" dirty="0">
              <a:latin typeface="Trebuchet MS" pitchFamily="34" charset="0"/>
            </a:endParaRPr>
          </a:p>
          <a:p>
            <a:pPr defTabSz="3134780">
              <a:lnSpc>
                <a:spcPts val="2100"/>
              </a:lnSpc>
            </a:pPr>
            <a:r>
              <a:rPr lang="en-US" sz="1800" dirty="0">
                <a:latin typeface="Trebuchet MS" pitchFamily="34" charset="0"/>
              </a:rPr>
              <a:t>This PowerPoint</a:t>
            </a:r>
            <a:r>
              <a:rPr lang="en-US" sz="1800" baseline="0" dirty="0">
                <a:latin typeface="Trebuchet MS" pitchFamily="34" charset="0"/>
              </a:rPr>
              <a:t> template requires basic PowerPoint (version 2007 or newer) skills. Below is a list of commonly asked questions specific to this template. </a:t>
            </a:r>
            <a:br>
              <a:rPr lang="en-US" sz="1800" baseline="0" dirty="0">
                <a:latin typeface="Trebuchet MS" pitchFamily="34" charset="0"/>
              </a:rPr>
            </a:br>
            <a:r>
              <a:rPr lang="en-US" sz="1800" baseline="0" dirty="0">
                <a:latin typeface="Trebuchet MS" pitchFamily="34" charset="0"/>
              </a:rPr>
              <a:t>If you are using an older version of PowerPoint some template features may not work properly.</a:t>
            </a:r>
            <a:endParaRPr lang="en-US" sz="2400" b="1" dirty="0">
              <a:solidFill>
                <a:srgbClr val="FFFF00"/>
              </a:solidFill>
              <a:latin typeface="Trebuchet MS" pitchFamily="34" charset="0"/>
            </a:endParaRPr>
          </a:p>
          <a:p>
            <a:pPr defTabSz="3134780">
              <a:lnSpc>
                <a:spcPts val="2100"/>
              </a:lnSpc>
            </a:pPr>
            <a:endParaRPr lang="en-US" sz="2400" b="1" dirty="0">
              <a:solidFill>
                <a:srgbClr val="FFFF00"/>
              </a:solidFill>
              <a:latin typeface="Trebuchet MS" pitchFamily="34" charset="0"/>
            </a:endParaRPr>
          </a:p>
          <a:p>
            <a:pPr algn="ctr">
              <a:lnSpc>
                <a:spcPts val="2100"/>
              </a:lnSpc>
            </a:pPr>
            <a:r>
              <a:rPr lang="en-US" sz="2400" b="1" baseline="0">
                <a:solidFill>
                  <a:schemeClr val="bg1"/>
                </a:solidFill>
                <a:latin typeface="Trebuchet MS" pitchFamily="34" charset="0"/>
              </a:rPr>
              <a:t>Template </a:t>
            </a:r>
            <a:r>
              <a:rPr lang="en-US" sz="2400" b="1" baseline="0" dirty="0">
                <a:solidFill>
                  <a:schemeClr val="bg1"/>
                </a:solidFill>
                <a:latin typeface="Trebuchet MS" pitchFamily="34" charset="0"/>
              </a:rPr>
              <a:t>FAQs</a:t>
            </a:r>
            <a:endParaRPr lang="en-US" sz="1800" baseline="0" dirty="0">
              <a:latin typeface="Trebuchet MS" pitchFamily="34" charset="0"/>
            </a:endParaRPr>
          </a:p>
          <a:p>
            <a:pPr algn="ctr"/>
            <a:endParaRPr lang="en-US" sz="1800" b="1" dirty="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a:solidFill>
                  <a:srgbClr val="FFFF00"/>
                </a:solidFill>
                <a:latin typeface="Trebuchet MS" pitchFamily="34" charset="0"/>
              </a:rPr>
              <a:t>Verifying the quality of your graphics</a:t>
            </a:r>
          </a:p>
          <a:p>
            <a:pPr defTabSz="2689420"/>
            <a:r>
              <a:rPr lang="en-US" sz="1800" dirty="0">
                <a:latin typeface="Trebuchet MS" pitchFamily="34" charset="0"/>
              </a:rPr>
              <a:t>Go to the </a:t>
            </a:r>
            <a:r>
              <a:rPr lang="en-US" sz="1800" baseline="0" dirty="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a:latin typeface="Trebuchet MS" pitchFamily="34" charset="0"/>
              </a:rPr>
            </a:br>
            <a:endParaRPr lang="en-US" sz="1800" baseline="0" dirty="0">
              <a:latin typeface="Trebuchet MS" pitchFamily="34" charset="0"/>
            </a:endParaRPr>
          </a:p>
          <a:p>
            <a:pPr defTabSz="2689420"/>
            <a:endParaRPr lang="en-US" sz="1800" b="1" baseline="0" dirty="0">
              <a:solidFill>
                <a:srgbClr val="FFFF00"/>
              </a:solidFill>
              <a:latin typeface="Trebuchet MS" pitchFamily="34" charset="0"/>
            </a:endParaRPr>
          </a:p>
          <a:p>
            <a:pPr defTabSz="2689420"/>
            <a:r>
              <a:rPr lang="en-US" sz="1800" b="1" baseline="0" dirty="0">
                <a:solidFill>
                  <a:srgbClr val="FFFF00"/>
                </a:solidFill>
                <a:latin typeface="Trebuchet MS" pitchFamily="34" charset="0"/>
              </a:rPr>
              <a:t>Modifying the layout</a:t>
            </a:r>
          </a:p>
          <a:p>
            <a:pPr defTabSz="2689420"/>
            <a:r>
              <a:rPr lang="en-US" sz="1800" dirty="0">
                <a:latin typeface="Trebuchet MS" pitchFamily="34" charset="0"/>
              </a:rPr>
              <a:t>This template has four </a:t>
            </a:r>
            <a:r>
              <a:rPr lang="en-US" sz="1800" baseline="0" dirty="0">
                <a:latin typeface="Trebuchet MS" pitchFamily="34" charset="0"/>
              </a:rPr>
              <a:t>different </a:t>
            </a:r>
          </a:p>
          <a:p>
            <a:pPr defTabSz="2689420"/>
            <a:r>
              <a:rPr lang="en-US" sz="1800" baseline="0" dirty="0">
                <a:latin typeface="Trebuchet MS" pitchFamily="34" charset="0"/>
              </a:rPr>
              <a:t>column layouts.   </a:t>
            </a:r>
            <a:r>
              <a:rPr lang="en-US" sz="1800" u="sng" baseline="0" dirty="0">
                <a:latin typeface="Trebuchet MS" pitchFamily="34" charset="0"/>
              </a:rPr>
              <a:t>Right-click</a:t>
            </a:r>
            <a:r>
              <a:rPr lang="en-US" sz="1800" baseline="0" dirty="0">
                <a:latin typeface="Trebuchet MS" pitchFamily="34" charset="0"/>
              </a:rPr>
              <a:t> </a:t>
            </a:r>
          </a:p>
          <a:p>
            <a:pPr defTabSz="2689420"/>
            <a:r>
              <a:rPr lang="en-US" sz="1800" baseline="0" dirty="0">
                <a:latin typeface="Trebuchet MS" pitchFamily="34" charset="0"/>
              </a:rPr>
              <a:t>your mouse on the background </a:t>
            </a:r>
          </a:p>
          <a:p>
            <a:pPr defTabSz="2689420"/>
            <a:r>
              <a:rPr lang="en-US" sz="1800" baseline="0" dirty="0">
                <a:latin typeface="Trebuchet MS" pitchFamily="34" charset="0"/>
              </a:rPr>
              <a:t>and click on LAYOUT to see the</a:t>
            </a:r>
          </a:p>
          <a:p>
            <a:pPr defTabSz="2689420"/>
            <a:r>
              <a:rPr lang="en-US" sz="1800" baseline="0" dirty="0">
                <a:latin typeface="Trebuchet MS" pitchFamily="34" charset="0"/>
              </a:rPr>
              <a:t> layout options.  The columns in </a:t>
            </a:r>
          </a:p>
          <a:p>
            <a:pPr defTabSz="2689420"/>
            <a:r>
              <a:rPr lang="en-US" sz="1800" baseline="0" dirty="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defTabSz="2689420"/>
            <a:r>
              <a:rPr lang="en-US" sz="1800" b="1" baseline="0" dirty="0">
                <a:solidFill>
                  <a:srgbClr val="FFFF00"/>
                </a:solidFill>
                <a:latin typeface="Trebuchet MS" pitchFamily="34" charset="0"/>
              </a:rPr>
              <a:t>Importing text and graphics from external sources</a:t>
            </a:r>
          </a:p>
          <a:p>
            <a:pPr defTabSz="2689420"/>
            <a:r>
              <a:rPr lang="en-US" sz="1800" b="1" u="sng" baseline="0" dirty="0">
                <a:latin typeface="Trebuchet MS" pitchFamily="34" charset="0"/>
              </a:rPr>
              <a:t>TEXT: </a:t>
            </a:r>
            <a:r>
              <a:rPr lang="en-US" sz="1800" baseline="0" dirty="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a:latin typeface="Trebuchet MS" pitchFamily="34" charset="0"/>
            </a:endParaRPr>
          </a:p>
          <a:p>
            <a:pPr defTabSz="2689420"/>
            <a:r>
              <a:rPr lang="en-US" sz="1800" b="1" u="sng" baseline="0" dirty="0">
                <a:latin typeface="Trebuchet MS" pitchFamily="34" charset="0"/>
              </a:rPr>
              <a:t>PHOTOS: </a:t>
            </a:r>
            <a:r>
              <a:rPr lang="en-US" sz="1800" baseline="0" dirty="0">
                <a:latin typeface="Trebuchet MS" pitchFamily="34" charset="0"/>
              </a:rPr>
              <a:t>Drag in a picture placeholder, size it </a:t>
            </a:r>
            <a:r>
              <a:rPr lang="en-US" sz="1800" u="sng" baseline="0" dirty="0">
                <a:latin typeface="Trebuchet MS" pitchFamily="34" charset="0"/>
              </a:rPr>
              <a:t>first</a:t>
            </a:r>
            <a:r>
              <a:rPr lang="en-US" sz="1800" baseline="0" dirty="0">
                <a:latin typeface="Trebuchet MS" pitchFamily="34" charset="0"/>
              </a:rPr>
              <a:t>, click in it and insert a photo from the menu.</a:t>
            </a:r>
          </a:p>
          <a:p>
            <a:pPr defTabSz="2689420"/>
            <a:endParaRPr lang="en-US" sz="1800" baseline="0" dirty="0">
              <a:latin typeface="Trebuchet MS" pitchFamily="34" charset="0"/>
            </a:endParaRPr>
          </a:p>
          <a:p>
            <a:pPr defTabSz="2689420"/>
            <a:r>
              <a:rPr lang="en-US" sz="1800" b="1" u="sng" baseline="0" dirty="0">
                <a:latin typeface="Trebuchet MS" pitchFamily="34" charset="0"/>
              </a:rPr>
              <a:t>TABLES: </a:t>
            </a:r>
            <a:r>
              <a:rPr lang="en-US" sz="1800" baseline="0" dirty="0">
                <a:latin typeface="Trebuchet MS" pitchFamily="34" charset="0"/>
              </a:rPr>
              <a:t>You can copy and paste a table from an external document onto this poster template. To adjust the way the text fits within the cells of a table that has been pasted, </a:t>
            </a:r>
            <a:r>
              <a:rPr lang="en-US" sz="1800" u="sng" baseline="0" dirty="0">
                <a:latin typeface="Trebuchet MS" pitchFamily="34" charset="0"/>
              </a:rPr>
              <a:t>right-click</a:t>
            </a:r>
            <a:r>
              <a:rPr lang="en-US" sz="1800" baseline="0" dirty="0">
                <a:latin typeface="Trebuchet MS" pitchFamily="34" charset="0"/>
              </a:rPr>
              <a:t> on the table, click FORMAT SHAPE  then click on TEXT BOX and change the INTERNAL MARGIN values to 0.25.</a:t>
            </a:r>
          </a:p>
          <a:p>
            <a:pPr defTabSz="2689420"/>
            <a:endParaRPr lang="en-US" sz="1800" baseline="0" dirty="0">
              <a:latin typeface="Trebuchet MS" pitchFamily="34" charset="0"/>
            </a:endParaRPr>
          </a:p>
          <a:p>
            <a:pPr defTabSz="2689420"/>
            <a:endParaRPr lang="en-US" sz="1800" baseline="0" dirty="0">
              <a:latin typeface="Trebuchet MS" pitchFamily="34" charset="0"/>
            </a:endParaRPr>
          </a:p>
          <a:p>
            <a:pPr defTabSz="2689420"/>
            <a:r>
              <a:rPr lang="en-US" sz="1800" b="1" baseline="0" dirty="0">
                <a:solidFill>
                  <a:srgbClr val="FFFF00"/>
                </a:solidFill>
                <a:latin typeface="Trebuchet MS" pitchFamily="34" charset="0"/>
              </a:rPr>
              <a:t>Modifying the color scheme</a:t>
            </a:r>
          </a:p>
          <a:p>
            <a:pPr defTabSz="2689420"/>
            <a:r>
              <a:rPr lang="en-US" sz="1800" baseline="0" dirty="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2508125">
              <a:lnSpc>
                <a:spcPts val="2100"/>
              </a:lnSpc>
            </a:pPr>
            <a:endParaRPr lang="en-US" sz="1200" baseline="0" dirty="0">
              <a:latin typeface="Trebuchet MS" pitchFamily="34" charset="0"/>
            </a:endParaRPr>
          </a:p>
          <a:p>
            <a:pPr defTabSz="2508125">
              <a:lnSpc>
                <a:spcPts val="2100"/>
              </a:lnSpc>
            </a:pPr>
            <a:endParaRPr lang="en-US" sz="1200" dirty="0">
              <a:latin typeface="Trebuchet MS" pitchFamily="34" charset="0"/>
            </a:endParaRPr>
          </a:p>
          <a:p>
            <a:pPr algn="ctr">
              <a:lnSpc>
                <a:spcPts val="2100"/>
              </a:lnSpc>
            </a:pPr>
            <a:endParaRPr lang="en-US" sz="1200" b="1" dirty="0">
              <a:solidFill>
                <a:schemeClr val="bg1"/>
              </a:solidFill>
              <a:latin typeface="Trebuchet MS" pitchFamily="34" charset="0"/>
            </a:endParaRPr>
          </a:p>
          <a:p>
            <a:pPr defTabSz="2508125">
              <a:lnSpc>
                <a:spcPts val="2100"/>
              </a:lnSpc>
            </a:pPr>
            <a:endParaRPr lang="en-US" sz="1200" b="1" dirty="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p:nvPicPr>
        <p:blipFill>
          <a:blip r:embed="rId6"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a:solidFill>
                  <a:schemeClr val="bg1"/>
                </a:solidFill>
              </a:rPr>
              <a:t>© 2013 PosterPresentations.com</a:t>
            </a:r>
            <a:br>
              <a:rPr lang="en-US" sz="2000" dirty="0">
                <a:solidFill>
                  <a:schemeClr val="bg1"/>
                </a:solidFill>
              </a:rPr>
            </a:br>
            <a:r>
              <a:rPr lang="en-US" sz="2000" dirty="0">
                <a:solidFill>
                  <a:schemeClr val="bg1"/>
                </a:solidFill>
              </a:rPr>
              <a:t>    </a:t>
            </a:r>
            <a:r>
              <a:rPr lang="en-US" sz="1800" dirty="0">
                <a:solidFill>
                  <a:schemeClr val="bg1"/>
                </a:solidFill>
              </a:rPr>
              <a:t>2117 Fourth Street ,</a:t>
            </a:r>
            <a:r>
              <a:rPr lang="en-US" sz="1800" baseline="0" dirty="0">
                <a:solidFill>
                  <a:schemeClr val="bg1"/>
                </a:solidFill>
              </a:rPr>
              <a:t> Unit C</a:t>
            </a:r>
            <a:br>
              <a:rPr lang="en-US" sz="1800" baseline="0" dirty="0">
                <a:solidFill>
                  <a:schemeClr val="bg1"/>
                </a:solidFill>
              </a:rPr>
            </a:br>
            <a:r>
              <a:rPr lang="en-US" sz="1800" baseline="0" dirty="0">
                <a:solidFill>
                  <a:schemeClr val="bg1"/>
                </a:solidFill>
              </a:rPr>
              <a:t>    Berkeley  CA  94710</a:t>
            </a:r>
            <a:br>
              <a:rPr lang="en-US" sz="1800" baseline="0" dirty="0">
                <a:solidFill>
                  <a:schemeClr val="bg1"/>
                </a:solidFill>
              </a:rPr>
            </a:br>
            <a:r>
              <a:rPr lang="en-US" sz="1800" baseline="0" dirty="0">
                <a:solidFill>
                  <a:schemeClr val="bg1"/>
                </a:solidFill>
              </a:rPr>
              <a:t>    </a:t>
            </a:r>
            <a:r>
              <a:rPr lang="en-US" sz="1800" b="1" baseline="0" dirty="0">
                <a:solidFill>
                  <a:srgbClr val="FFFF00"/>
                </a:solidFill>
              </a:rPr>
              <a:t>posterpresenter@gmail.com</a:t>
            </a:r>
            <a:endParaRPr lang="en-US" sz="2000" b="1" dirty="0">
              <a:solidFill>
                <a:srgbClr val="FFFF00"/>
              </a:solidFill>
            </a:endParaRPr>
          </a:p>
        </p:txBody>
      </p:sp>
      <p:cxnSp>
        <p:nvCxnSpPr>
          <p:cNvPr id="49" name="Straight Connector 48"/>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3"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pic>
        <p:nvPicPr>
          <p:cNvPr id="2" name="Picture 1"/>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48641" y="612648"/>
            <a:ext cx="2761491" cy="1261874"/>
          </a:xfrm>
          <a:prstGeom prst="rect">
            <a:avLst/>
          </a:prstGeom>
        </p:spPr>
      </p:pic>
      <p:sp>
        <p:nvSpPr>
          <p:cNvPr id="27"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50000"/>
                  </a:schemeClr>
                </a:solidFill>
                <a:latin typeface="Arial" charset="0"/>
              </a:rPr>
              <a:t>RESEARCH POSTER PRESENTATION DESIGN © 2012</a:t>
            </a: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4"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76461" y="3341566"/>
            <a:ext cx="6274921" cy="6905613"/>
          </a:xfrm>
        </p:spPr>
        <p:txBody>
          <a:bodyPr/>
          <a:lstStyle/>
          <a:p>
            <a:r>
              <a:rPr lang="en-US" sz="1700" dirty="0"/>
              <a:t>The San Joaquin Valley (SJV) faces significant health challenges, and many of its regions have been identified as “medically underserved areas.”</a:t>
            </a:r>
            <a:r>
              <a:rPr lang="en-US" sz="1700" baseline="30000" dirty="0"/>
              <a:t>1 </a:t>
            </a:r>
            <a:r>
              <a:rPr lang="en-US" sz="1700" dirty="0"/>
              <a:t>Research indicates that the long-standing shortage of health care professionals in rural areas is one of the factors that contribute to the poor health outcomes of the population.</a:t>
            </a:r>
            <a:r>
              <a:rPr lang="en-US" sz="1700" baseline="30000" dirty="0"/>
              <a:t>2,3 </a:t>
            </a:r>
            <a:r>
              <a:rPr lang="en-US" sz="1700" dirty="0"/>
              <a:t>Furthermore, a recent report published by the University of California Office of the President (UCOP) emphasizes that there is a high need to improve health care access in the SJV.</a:t>
            </a:r>
          </a:p>
          <a:p>
            <a:endParaRPr lang="en-US" sz="1700" dirty="0"/>
          </a:p>
          <a:p>
            <a:r>
              <a:rPr lang="en-US" sz="1700" dirty="0"/>
              <a:t>The literature suggests that qualitative assessments of the resident perspectives of career preparation needs is limited, and that having qualitative data can have direct implications for the structuring of career preparation curricula during residency.</a:t>
            </a:r>
            <a:r>
              <a:rPr lang="en-US" sz="1700" baseline="30000" dirty="0"/>
              <a:t>4</a:t>
            </a:r>
            <a:r>
              <a:rPr lang="en-US" sz="1700" dirty="0"/>
              <a:t> Furthermore, previous research indicates that factors such as career planning, financial factors, lifestyle, and social and cultural aspects of a program that may influence the specialty choice and where an individual seeks to practice long-term.</a:t>
            </a:r>
            <a:r>
              <a:rPr lang="en-US" sz="1700" baseline="30000" dirty="0"/>
              <a:t>5,6 </a:t>
            </a:r>
            <a:r>
              <a:rPr lang="en-US" sz="1700" dirty="0"/>
              <a:t>The literature has also documented that support programs such as mentorship programs can positively influence individuals’ specialty choice.</a:t>
            </a:r>
            <a:r>
              <a:rPr lang="en-US" sz="1700" baseline="30000" dirty="0"/>
              <a:t>7</a:t>
            </a:r>
            <a:r>
              <a:rPr lang="en-US" sz="1700" dirty="0"/>
              <a:t> This study hopes to provide data that can be used for structuring of career preparation curricula and identify the factors that residents considered when selecting a specialty.</a:t>
            </a:r>
          </a:p>
          <a:p>
            <a:endParaRPr lang="en-US" dirty="0"/>
          </a:p>
        </p:txBody>
      </p:sp>
      <p:sp>
        <p:nvSpPr>
          <p:cNvPr id="3" name="Text Placeholder 2"/>
          <p:cNvSpPr>
            <a:spLocks noGrp="1"/>
          </p:cNvSpPr>
          <p:nvPr>
            <p:ph type="body" sz="quarter" idx="11"/>
          </p:nvPr>
        </p:nvSpPr>
        <p:spPr/>
        <p:txBody>
          <a:bodyPr/>
          <a:lstStyle/>
          <a:p>
            <a:r>
              <a:rPr lang="en-US" dirty="0"/>
              <a:t>Introduction</a:t>
            </a:r>
          </a:p>
        </p:txBody>
      </p:sp>
      <p:sp>
        <p:nvSpPr>
          <p:cNvPr id="4" name="Picture Placeholder 3"/>
          <p:cNvSpPr>
            <a:spLocks noGrp="1"/>
          </p:cNvSpPr>
          <p:nvPr>
            <p:ph type="pic" sz="quarter" idx="18"/>
          </p:nvPr>
        </p:nvSpPr>
        <p:spPr/>
      </p:sp>
      <p:sp>
        <p:nvSpPr>
          <p:cNvPr id="5" name="Text Placeholder 4"/>
          <p:cNvSpPr>
            <a:spLocks noGrp="1"/>
          </p:cNvSpPr>
          <p:nvPr>
            <p:ph type="body" sz="quarter" idx="20"/>
          </p:nvPr>
        </p:nvSpPr>
        <p:spPr>
          <a:xfrm>
            <a:off x="567419" y="9839114"/>
            <a:ext cx="6281539" cy="382517"/>
          </a:xfrm>
        </p:spPr>
        <p:txBody>
          <a:bodyPr/>
          <a:lstStyle/>
          <a:p>
            <a:r>
              <a:rPr lang="en-US" dirty="0"/>
              <a:t>Study Goals </a:t>
            </a:r>
          </a:p>
        </p:txBody>
      </p:sp>
      <p:sp>
        <p:nvSpPr>
          <p:cNvPr id="6" name="Text Placeholder 5"/>
          <p:cNvSpPr>
            <a:spLocks noGrp="1"/>
          </p:cNvSpPr>
          <p:nvPr>
            <p:ph type="body" sz="quarter" idx="21"/>
          </p:nvPr>
        </p:nvSpPr>
        <p:spPr>
          <a:xfrm>
            <a:off x="7241978" y="2625798"/>
            <a:ext cx="6227577" cy="13658231"/>
          </a:xfrm>
        </p:spPr>
        <p:txBody>
          <a:bodyPr/>
          <a:lstStyle/>
          <a:p>
            <a:r>
              <a:rPr lang="en-US" sz="1700" dirty="0"/>
              <a:t>This study utilized a semi-structured interview approach in which we asked medical residents to participate in a focus group with other residents to learn about their training experience in the San Joaquin Valley. Focus groups used open-ended prompts to allow for a free-flow discussion. </a:t>
            </a:r>
          </a:p>
          <a:p>
            <a:r>
              <a:rPr lang="en-US" sz="1700" dirty="0"/>
              <a:t>Residents were also individually interviewed about the factors they considered in selecting a specialty. </a:t>
            </a:r>
          </a:p>
          <a:p>
            <a:r>
              <a:rPr lang="en-US" sz="1700" dirty="0"/>
              <a:t>Prior to participation participants were provided a consent form. The interviews and focus groups were recorded, and recordings were transcribed to identify recurring themes and factors in specialty selection. Participants were given the option to have the conversation recorded or not. </a:t>
            </a:r>
          </a:p>
          <a:p>
            <a:r>
              <a:rPr lang="en-US" sz="1700" dirty="0"/>
              <a:t>The recordings and transcripts were assigned a code to further ensure confidentiality and were given the option to review the recording or transcript. In order to protect confidentiality, participants were assigned pseudonyms and other identifying characteristics were withheld. </a:t>
            </a:r>
          </a:p>
          <a:p>
            <a:endParaRPr lang="en-US" sz="1700" dirty="0"/>
          </a:p>
          <a:p>
            <a:endParaRPr lang="en-US" sz="1700" dirty="0"/>
          </a:p>
          <a:p>
            <a:r>
              <a:rPr lang="en-US" sz="1700" dirty="0"/>
              <a:t>In our study “Navigating the Pathway in Specialty Selection and Medical Education Curricula” the following were themes and responses that were recurrently brought up by the eight study participants who represented the medical specialties of general surgery, emergency medicine, and internal medicine. </a:t>
            </a:r>
          </a:p>
          <a:p>
            <a:r>
              <a:rPr lang="en-US" sz="1700" b="1" dirty="0"/>
              <a:t>Social Cultural: </a:t>
            </a:r>
          </a:p>
          <a:p>
            <a:pPr marL="285750" indent="-285750">
              <a:buFont typeface="Arial" panose="020B0604020202020204" pitchFamily="34" charset="0"/>
              <a:buChar char="•"/>
            </a:pPr>
            <a:r>
              <a:rPr lang="en-US" sz="1700" dirty="0"/>
              <a:t>When residents were asked what role does diversity play in choosing a training program?</a:t>
            </a:r>
          </a:p>
          <a:p>
            <a:pPr marL="285750" indent="-285750">
              <a:buFont typeface="Arial" panose="020B0604020202020204" pitchFamily="34" charset="0"/>
              <a:buChar char="•"/>
            </a:pPr>
            <a:r>
              <a:rPr lang="en-US" sz="1700" dirty="0"/>
              <a:t>Overall residents viewed the presence of diversity (racial, educational, social, cultural) as very important. Diversity in patient population was deemed as the most important. One resident stated that “Going on the interview trail and looking at the different program this was the one question that I asked every program.”</a:t>
            </a:r>
          </a:p>
          <a:p>
            <a:r>
              <a:rPr lang="en-US" sz="1700" b="1" dirty="0"/>
              <a:t>Career Planning/Resources: </a:t>
            </a:r>
          </a:p>
          <a:p>
            <a:pPr marL="285750" indent="-285750">
              <a:buFont typeface="Arial" panose="020B0604020202020204" pitchFamily="34" charset="0"/>
              <a:buChar char="•"/>
            </a:pPr>
            <a:r>
              <a:rPr lang="en-US" sz="1700" dirty="0"/>
              <a:t>When residents were asked “What career planning factors influence which specialty you wish to enter? </a:t>
            </a:r>
          </a:p>
          <a:p>
            <a:pPr marL="849043" lvl="1" indent="-285750">
              <a:buFont typeface="Arial" panose="020B0604020202020204" pitchFamily="34" charset="0"/>
              <a:buChar char="•"/>
            </a:pPr>
            <a:r>
              <a:rPr lang="en-US" sz="1700" dirty="0">
                <a:latin typeface="+mn-lt"/>
              </a:rPr>
              <a:t>Seven of the eight residents mentioned personal attributes and enjoyment of the specialty as their number one factor in specialty selection. </a:t>
            </a:r>
          </a:p>
          <a:p>
            <a:pPr marL="849043" lvl="1" indent="-285750">
              <a:buFont typeface="Arial" panose="020B0604020202020204" pitchFamily="34" charset="0"/>
              <a:buChar char="•"/>
            </a:pPr>
            <a:r>
              <a:rPr lang="en-US" sz="1700" dirty="0">
                <a:latin typeface="+mn-lt"/>
              </a:rPr>
              <a:t>Responses had overlapping themes which can be summed up by “I pictured if I could be doing this forever and if I can have fun doing this forever.”</a:t>
            </a:r>
          </a:p>
          <a:p>
            <a:pPr marL="849043" lvl="1" indent="-285750">
              <a:buFont typeface="Arial" panose="020B0604020202020204" pitchFamily="34" charset="0"/>
              <a:buChar char="•"/>
            </a:pPr>
            <a:r>
              <a:rPr lang="en-US" sz="1700" dirty="0">
                <a:latin typeface="+mn-lt"/>
              </a:rPr>
              <a:t>The second most common response was lifestyle which one resident rated as number one and half mentioned it as their number two most important factor. </a:t>
            </a:r>
          </a:p>
          <a:p>
            <a:endParaRPr lang="en-US" sz="1600" dirty="0"/>
          </a:p>
          <a:p>
            <a:r>
              <a:rPr lang="en-US" sz="1800" dirty="0"/>
              <a:t> </a:t>
            </a:r>
          </a:p>
        </p:txBody>
      </p:sp>
      <p:sp>
        <p:nvSpPr>
          <p:cNvPr id="7" name="Text Placeholder 6"/>
          <p:cNvSpPr>
            <a:spLocks noGrp="1"/>
          </p:cNvSpPr>
          <p:nvPr>
            <p:ph type="body" sz="quarter" idx="22"/>
          </p:nvPr>
        </p:nvSpPr>
        <p:spPr>
          <a:xfrm>
            <a:off x="527266" y="11993397"/>
            <a:ext cx="6280547" cy="382517"/>
          </a:xfrm>
        </p:spPr>
        <p:txBody>
          <a:bodyPr/>
          <a:lstStyle/>
          <a:p>
            <a:r>
              <a:rPr lang="en-US" dirty="0"/>
              <a:t>Experimental Design </a:t>
            </a:r>
          </a:p>
        </p:txBody>
      </p:sp>
      <p:sp>
        <p:nvSpPr>
          <p:cNvPr id="8" name="Text Placeholder 7"/>
          <p:cNvSpPr>
            <a:spLocks noGrp="1"/>
          </p:cNvSpPr>
          <p:nvPr>
            <p:ph type="body" sz="quarter" idx="23"/>
          </p:nvPr>
        </p:nvSpPr>
        <p:spPr>
          <a:xfrm>
            <a:off x="13871845" y="2703856"/>
            <a:ext cx="6221978" cy="13969086"/>
          </a:xfrm>
        </p:spPr>
        <p:txBody>
          <a:bodyPr/>
          <a:lstStyle/>
          <a:p>
            <a:pPr marL="285750" indent="-285750">
              <a:buFont typeface="Arial" panose="020B0604020202020204" pitchFamily="34" charset="0"/>
              <a:buChar char="•"/>
            </a:pPr>
            <a:r>
              <a:rPr lang="en-US" sz="1700" dirty="0"/>
              <a:t>When residents were asked “What resources should be available to medical students from their medical school? What experiences should a medical school provide to a student other than educational?”</a:t>
            </a:r>
          </a:p>
          <a:p>
            <a:pPr marL="849043" lvl="1" indent="-285750">
              <a:buFont typeface="Arial" panose="020B0604020202020204" pitchFamily="34" charset="0"/>
              <a:buChar char="•"/>
            </a:pPr>
            <a:r>
              <a:rPr lang="en-US" sz="1700" dirty="0">
                <a:latin typeface="+mn-lt"/>
              </a:rPr>
              <a:t>Resident consensus was that medical schools and residency training programs should provide financial, mental health, and mentorship resources outside of clinical training. </a:t>
            </a:r>
          </a:p>
          <a:p>
            <a:pPr marL="849043" lvl="1" indent="-285750">
              <a:buFont typeface="Arial" panose="020B0604020202020204" pitchFamily="34" charset="0"/>
              <a:buChar char="•"/>
            </a:pPr>
            <a:r>
              <a:rPr lang="en-US" sz="1700" dirty="0">
                <a:latin typeface="+mn-lt"/>
              </a:rPr>
              <a:t>“So the first aspect is the Mental Health aspect, and currently (even in Medical School and residency) there is a big burnout rate. To help mitigate that, I believe that medical schools and residencies should have mental health programs available to students.”</a:t>
            </a:r>
          </a:p>
          <a:p>
            <a:pPr marL="849043" lvl="1" indent="-285750">
              <a:buFont typeface="Arial" panose="020B0604020202020204" pitchFamily="34" charset="0"/>
              <a:buChar char="•"/>
            </a:pPr>
            <a:r>
              <a:rPr lang="en-US" sz="1700" dirty="0">
                <a:latin typeface="+mn-lt"/>
              </a:rPr>
              <a:t>The second aspect (financial planning), in medical school they did talk about limiting the amount of loans you take out, because it will accrue interest. Finally, in residency we had a talk about the various ways to pay off loans, loan forgiveness, and not just managing loans but also learning how to invest in residency if you have extra money, as well as planning for the future.”</a:t>
            </a:r>
          </a:p>
          <a:p>
            <a:r>
              <a:rPr lang="en-US" sz="1700" dirty="0"/>
              <a:t> </a:t>
            </a:r>
            <a:r>
              <a:rPr lang="en-US" sz="1700" b="1" dirty="0"/>
              <a:t>Work Environment: </a:t>
            </a:r>
          </a:p>
          <a:p>
            <a:pPr marL="285750" indent="-285750">
              <a:buFont typeface="Arial" panose="020B0604020202020204" pitchFamily="34" charset="0"/>
              <a:buChar char="•"/>
            </a:pPr>
            <a:r>
              <a:rPr lang="en-US" sz="1700" dirty="0"/>
              <a:t>When residents were asked “How important was your work environment when making your career decisions? </a:t>
            </a:r>
          </a:p>
          <a:p>
            <a:pPr marL="849043" lvl="1" indent="-285750">
              <a:buFont typeface="Arial" panose="020B0604020202020204" pitchFamily="34" charset="0"/>
              <a:buChar char="•"/>
            </a:pPr>
            <a:r>
              <a:rPr lang="en-US" sz="1700" dirty="0">
                <a:latin typeface="+mn-lt"/>
              </a:rPr>
              <a:t>Residents noted that their work environment was of utmost importance and was the largest determining factor when deciding on a choice of program.</a:t>
            </a:r>
          </a:p>
          <a:p>
            <a:pPr marL="849043" lvl="1" indent="-285750">
              <a:buFont typeface="Arial" panose="020B0604020202020204" pitchFamily="34" charset="0"/>
              <a:buChar char="•"/>
            </a:pPr>
            <a:r>
              <a:rPr lang="en-US" sz="1700" dirty="0">
                <a:latin typeface="+mn-lt"/>
              </a:rPr>
              <a:t>One resident stated, “I just remembered being in some of the conferences and feeling like, “this sucks,” feeling degraded and beatdown. I want a place where I can feel free to learn and have good supervision, instruction, guidance, and even criticism---with the overarching theme of encouragement.”</a:t>
            </a:r>
          </a:p>
          <a:p>
            <a:r>
              <a:rPr lang="en-US" sz="1700" b="1" dirty="0"/>
              <a:t>Financial Factors: </a:t>
            </a:r>
          </a:p>
          <a:p>
            <a:pPr marL="285750" indent="-285750">
              <a:buFont typeface="Arial" panose="020B0604020202020204" pitchFamily="34" charset="0"/>
              <a:buChar char="•"/>
            </a:pPr>
            <a:r>
              <a:rPr lang="en-US" sz="1700" dirty="0"/>
              <a:t>When residents were asked “How did debt and cost of living influence your decision to attend a particular program and the importance of loan forgiveness?” </a:t>
            </a:r>
          </a:p>
          <a:p>
            <a:pPr marL="849043" lvl="1" indent="-285750">
              <a:buFont typeface="Arial" panose="020B0604020202020204" pitchFamily="34" charset="0"/>
              <a:buChar char="•"/>
            </a:pPr>
            <a:r>
              <a:rPr lang="en-US" sz="1700" dirty="0">
                <a:latin typeface="+mn-lt"/>
              </a:rPr>
              <a:t>Financially five out of the eight residents felt that their debt load and cost of living did influence their decision to attend a program. </a:t>
            </a:r>
          </a:p>
          <a:p>
            <a:pPr marL="849043" lvl="1" indent="-285750">
              <a:buFont typeface="Arial" panose="020B0604020202020204" pitchFamily="34" charset="0"/>
              <a:buChar char="•"/>
            </a:pPr>
            <a:r>
              <a:rPr lang="en-US" sz="1700" dirty="0">
                <a:latin typeface="+mn-lt"/>
              </a:rPr>
              <a:t>One resident noted “The ability to live at home has saved me a large amount of money. I ranked my current program much higher than I would have otherwise.”</a:t>
            </a:r>
          </a:p>
          <a:p>
            <a:pPr marL="849043" lvl="1" indent="-285750">
              <a:buFont typeface="Arial" panose="020B0604020202020204" pitchFamily="34" charset="0"/>
              <a:buChar char="•"/>
            </a:pPr>
            <a:r>
              <a:rPr lang="en-US" sz="1700" dirty="0">
                <a:latin typeface="+mn-lt"/>
              </a:rPr>
              <a:t>Residents who qualified for loan forgiveness stated that they would take advantage of this resource. “It will definitely influence where I choose to practice. </a:t>
            </a:r>
          </a:p>
          <a:p>
            <a:endParaRPr lang="en-US" dirty="0"/>
          </a:p>
        </p:txBody>
      </p:sp>
      <p:sp>
        <p:nvSpPr>
          <p:cNvPr id="9" name="Text Placeholder 8"/>
          <p:cNvSpPr>
            <a:spLocks noGrp="1"/>
          </p:cNvSpPr>
          <p:nvPr>
            <p:ph type="body" sz="quarter" idx="24"/>
          </p:nvPr>
        </p:nvSpPr>
        <p:spPr>
          <a:xfrm>
            <a:off x="7213536" y="7361092"/>
            <a:ext cx="6286500" cy="382517"/>
          </a:xfrm>
        </p:spPr>
        <p:txBody>
          <a:bodyPr/>
          <a:lstStyle/>
          <a:p>
            <a:r>
              <a:rPr lang="en-US" dirty="0"/>
              <a:t>Results</a:t>
            </a:r>
          </a:p>
        </p:txBody>
      </p:sp>
      <p:sp>
        <p:nvSpPr>
          <p:cNvPr id="10" name="Text Placeholder 9"/>
          <p:cNvSpPr>
            <a:spLocks noGrp="1"/>
          </p:cNvSpPr>
          <p:nvPr>
            <p:ph type="body" sz="quarter" idx="25"/>
          </p:nvPr>
        </p:nvSpPr>
        <p:spPr>
          <a:xfrm>
            <a:off x="20543629" y="2670820"/>
            <a:ext cx="6279386" cy="382517"/>
          </a:xfrm>
        </p:spPr>
        <p:txBody>
          <a:bodyPr/>
          <a:lstStyle/>
          <a:p>
            <a:r>
              <a:rPr lang="en-US" dirty="0"/>
              <a:t>Conclusions</a:t>
            </a:r>
          </a:p>
        </p:txBody>
      </p:sp>
      <p:sp>
        <p:nvSpPr>
          <p:cNvPr id="11" name="Text Placeholder 10"/>
          <p:cNvSpPr>
            <a:spLocks noGrp="1"/>
          </p:cNvSpPr>
          <p:nvPr>
            <p:ph type="body" sz="quarter" idx="26"/>
          </p:nvPr>
        </p:nvSpPr>
        <p:spPr>
          <a:xfrm>
            <a:off x="20515733" y="6808026"/>
            <a:ext cx="6123870" cy="7631966"/>
          </a:xfrm>
        </p:spPr>
        <p:txBody>
          <a:bodyPr/>
          <a:lstStyle/>
          <a:p>
            <a:endParaRPr lang="en-US" dirty="0"/>
          </a:p>
          <a:p>
            <a:pPr marL="342900" indent="-342900">
              <a:buAutoNum type="arabicPeriod"/>
            </a:pPr>
            <a:endParaRPr lang="en-US" dirty="0"/>
          </a:p>
          <a:p>
            <a:pPr marL="342900" indent="-342900">
              <a:buAutoNum type="arabicPeriod"/>
            </a:pPr>
            <a:endParaRPr lang="en-US" dirty="0"/>
          </a:p>
          <a:p>
            <a:pPr marL="342900" indent="-342900">
              <a:buAutoNum type="arabicPeriod"/>
            </a:pPr>
            <a:endParaRPr lang="en-US" dirty="0"/>
          </a:p>
          <a:p>
            <a:pPr marL="342900" indent="-342900">
              <a:buAutoNum type="arabicPeriod"/>
            </a:pPr>
            <a:endParaRPr lang="en-US" dirty="0"/>
          </a:p>
          <a:p>
            <a:pPr marL="342900" indent="-342900">
              <a:buAutoNum type="arabicPeriod"/>
            </a:pPr>
            <a:r>
              <a:rPr lang="en-US" dirty="0"/>
              <a:t>State of California, Office of Statewide Health Planning and Development, 2018</a:t>
            </a:r>
          </a:p>
          <a:p>
            <a:pPr marL="342900" indent="-342900">
              <a:buAutoNum type="arabicPeriod"/>
            </a:pPr>
            <a:r>
              <a:rPr lang="en-US" dirty="0"/>
              <a:t>Roger W. Bush, Richard F. </a:t>
            </a:r>
            <a:r>
              <a:rPr lang="en-US" dirty="0" err="1"/>
              <a:t>LeBlond</a:t>
            </a:r>
            <a:r>
              <a:rPr lang="en-US" dirty="0"/>
              <a:t>, and Robert D. </a:t>
            </a:r>
            <a:r>
              <a:rPr lang="en-US" dirty="0" err="1"/>
              <a:t>Ficalora</a:t>
            </a:r>
            <a:r>
              <a:rPr lang="en-US" dirty="0"/>
              <a:t> (</a:t>
            </a:r>
            <a:r>
              <a:rPr lang="en-US" i="1" dirty="0"/>
              <a:t>2016</a:t>
            </a:r>
            <a:r>
              <a:rPr lang="en-US" dirty="0"/>
              <a:t>) Establishing the First Residency Program in a New Sponsoring Institution: Addressing Regional Physician Workforce Needs. Journal of Graduate Medical Education: December 2016, Vol. 8, No. 5, pp. 655-661</a:t>
            </a:r>
          </a:p>
          <a:p>
            <a:pPr marL="342900" indent="-342900">
              <a:buAutoNum type="arabicPeriod"/>
            </a:pPr>
            <a:r>
              <a:rPr lang="en-US" dirty="0"/>
              <a:t>Rieselbach, R. E., Phillips, R. L., </a:t>
            </a:r>
            <a:r>
              <a:rPr lang="en-US" dirty="0" err="1"/>
              <a:t>Nasca</a:t>
            </a:r>
            <a:r>
              <a:rPr lang="en-US" dirty="0"/>
              <a:t>, T. J., &amp; Crouse, B. J. (2013). Rural primary care physician workforce expansion: an opportunity for bipartisan legislation. </a:t>
            </a:r>
            <a:r>
              <a:rPr lang="en-US" i="1" dirty="0"/>
              <a:t>Journal of graduate medical education</a:t>
            </a:r>
            <a:r>
              <a:rPr lang="en-US" dirty="0"/>
              <a:t>, </a:t>
            </a:r>
            <a:r>
              <a:rPr lang="en-US" i="1" dirty="0"/>
              <a:t>5</a:t>
            </a:r>
            <a:r>
              <a:rPr lang="en-US" dirty="0"/>
              <a:t>(4), 556–559. doi:10.4300/JGME-05-04-39</a:t>
            </a:r>
          </a:p>
          <a:p>
            <a:pPr marL="342900" indent="-342900">
              <a:buAutoNum type="arabicPeriod"/>
            </a:pPr>
            <a:r>
              <a:rPr lang="en-US" dirty="0"/>
              <a:t>Garcia, R. L., </a:t>
            </a:r>
            <a:r>
              <a:rPr lang="en-US" dirty="0" err="1"/>
              <a:t>Windish</a:t>
            </a:r>
            <a:r>
              <a:rPr lang="en-US" dirty="0"/>
              <a:t>, D. M., &amp; Rosenbaum, J. R. (2010). Resident career planning needs in internal medicine: a qualitative assessment. </a:t>
            </a:r>
            <a:r>
              <a:rPr lang="en-US" i="1" dirty="0"/>
              <a:t>Journal of graduate medical education</a:t>
            </a:r>
            <a:r>
              <a:rPr lang="en-US" dirty="0"/>
              <a:t>, </a:t>
            </a:r>
            <a:r>
              <a:rPr lang="en-US" i="1" dirty="0"/>
              <a:t>2</a:t>
            </a:r>
            <a:r>
              <a:rPr lang="en-US" dirty="0"/>
              <a:t>(4), 518–522. doi:10.4300/JGME-D-10-00086.1</a:t>
            </a:r>
          </a:p>
          <a:p>
            <a:pPr marL="342900" indent="-342900">
              <a:buAutoNum type="arabicPeriod"/>
            </a:pPr>
            <a:r>
              <a:rPr lang="en-US" dirty="0"/>
              <a:t>Guraya, S. Y., &amp; </a:t>
            </a:r>
            <a:r>
              <a:rPr lang="en-US" dirty="0" err="1"/>
              <a:t>Almaramhy</a:t>
            </a:r>
            <a:r>
              <a:rPr lang="en-US" dirty="0"/>
              <a:t>, H. H. (2018). Mapping the factors that influence the career specialty preferences by the undergraduate medical students. </a:t>
            </a:r>
            <a:r>
              <a:rPr lang="en-US" i="1" dirty="0"/>
              <a:t>Saudi journal of biological sciences</a:t>
            </a:r>
            <a:r>
              <a:rPr lang="en-US" dirty="0"/>
              <a:t>, </a:t>
            </a:r>
            <a:r>
              <a:rPr lang="en-US" i="1" dirty="0"/>
              <a:t>25</a:t>
            </a:r>
            <a:r>
              <a:rPr lang="en-US" dirty="0"/>
              <a:t>(6), 1096–1101. doi:10.1016/j.sjbs.2017.03.019</a:t>
            </a:r>
          </a:p>
          <a:p>
            <a:pPr marL="342900" indent="-342900">
              <a:buAutoNum type="arabicPeriod"/>
            </a:pPr>
            <a:r>
              <a:rPr lang="en-US" dirty="0"/>
              <a:t>Roy Phitayakorn, E. A. Macklin, J. Goldsmith, and Debra F. Weinstein (</a:t>
            </a:r>
            <a:r>
              <a:rPr lang="en-US" i="1" dirty="0"/>
              <a:t>2015</a:t>
            </a:r>
            <a:r>
              <a:rPr lang="en-US" dirty="0"/>
              <a:t>) Applicants' Self-Reported Priorities in Selecting a Residency Program. Journal of Graduate Medical Education: March 2015, Vol. 7, No. 1, pp. 21-26.</a:t>
            </a:r>
          </a:p>
          <a:p>
            <a:pPr marL="342900" indent="-342900">
              <a:buAutoNum type="arabicPeriod"/>
            </a:pPr>
            <a:r>
              <a:rPr lang="en-US" dirty="0"/>
              <a:t>Laura Shank Gonzalez, Melanie J. </a:t>
            </a:r>
            <a:r>
              <a:rPr lang="en-US" dirty="0" err="1"/>
              <a:t>Donnelly,A</a:t>
            </a:r>
            <a:r>
              <a:rPr lang="en-US" dirty="0"/>
              <a:t> survey of residency program directors in anesthesiology regarding mentorship of </a:t>
            </a:r>
            <a:r>
              <a:rPr lang="en-US" dirty="0" err="1"/>
              <a:t>residents,Journal</a:t>
            </a:r>
            <a:r>
              <a:rPr lang="en-US" dirty="0"/>
              <a:t> of Clinical </a:t>
            </a:r>
            <a:r>
              <a:rPr lang="en-US" dirty="0" err="1"/>
              <a:t>Anesthesia,Volume</a:t>
            </a:r>
            <a:r>
              <a:rPr lang="en-US" dirty="0"/>
              <a:t> 33,2016,Pages 254-265.</a:t>
            </a:r>
          </a:p>
        </p:txBody>
      </p:sp>
      <p:sp>
        <p:nvSpPr>
          <p:cNvPr id="12" name="Text Placeholder 11"/>
          <p:cNvSpPr>
            <a:spLocks noGrp="1"/>
          </p:cNvSpPr>
          <p:nvPr>
            <p:ph type="body" sz="quarter" idx="27"/>
          </p:nvPr>
        </p:nvSpPr>
        <p:spPr>
          <a:xfrm>
            <a:off x="20567878" y="7770694"/>
            <a:ext cx="6287661" cy="382517"/>
          </a:xfrm>
        </p:spPr>
        <p:txBody>
          <a:bodyPr/>
          <a:lstStyle/>
          <a:p>
            <a:r>
              <a:rPr lang="en-US" dirty="0"/>
              <a:t>References</a:t>
            </a:r>
          </a:p>
        </p:txBody>
      </p:sp>
      <p:sp>
        <p:nvSpPr>
          <p:cNvPr id="13" name="Text Placeholder 12"/>
          <p:cNvSpPr>
            <a:spLocks noGrp="1"/>
          </p:cNvSpPr>
          <p:nvPr>
            <p:ph type="body" sz="quarter" idx="29"/>
          </p:nvPr>
        </p:nvSpPr>
        <p:spPr>
          <a:xfrm>
            <a:off x="20616028" y="14298178"/>
            <a:ext cx="6279386" cy="382517"/>
          </a:xfrm>
        </p:spPr>
        <p:txBody>
          <a:bodyPr/>
          <a:lstStyle/>
          <a:p>
            <a:r>
              <a:rPr lang="en-US" dirty="0"/>
              <a:t>Acknowledgements </a:t>
            </a:r>
          </a:p>
        </p:txBody>
      </p:sp>
      <p:sp>
        <p:nvSpPr>
          <p:cNvPr id="14" name="Text Placeholder 13"/>
          <p:cNvSpPr>
            <a:spLocks noGrp="1"/>
          </p:cNvSpPr>
          <p:nvPr>
            <p:ph type="body" sz="quarter" idx="96"/>
          </p:nvPr>
        </p:nvSpPr>
        <p:spPr>
          <a:xfrm>
            <a:off x="536586" y="9864441"/>
            <a:ext cx="6266725" cy="6594759"/>
          </a:xfrm>
        </p:spPr>
        <p:txBody>
          <a:bodyPr/>
          <a:lstStyle/>
          <a:p>
            <a:endParaRPr lang="en-US" sz="1700" dirty="0"/>
          </a:p>
          <a:p>
            <a:pPr marL="342900" indent="-342900">
              <a:buFont typeface="+mj-lt"/>
              <a:buAutoNum type="arabicPeriod"/>
            </a:pPr>
            <a:r>
              <a:rPr lang="en-US" sz="1700" dirty="0"/>
              <a:t>Identify the factors that impact specialty selection of medical residents in the San Joaquin Valley. </a:t>
            </a:r>
          </a:p>
          <a:p>
            <a:pPr marL="342900" indent="-342900">
              <a:buFont typeface="+mj-lt"/>
              <a:buAutoNum type="arabicPeriod"/>
            </a:pPr>
            <a:endParaRPr lang="en-US" sz="1700" dirty="0"/>
          </a:p>
          <a:p>
            <a:pPr marL="342900" indent="-342900">
              <a:buFont typeface="+mj-lt"/>
              <a:buAutoNum type="arabicPeriod"/>
            </a:pPr>
            <a:r>
              <a:rPr lang="en-US" sz="1700" dirty="0"/>
              <a:t>Identify how residency programs and institutions of higher education can support the training of medical residents in the San Joaquin Valley. </a:t>
            </a:r>
          </a:p>
          <a:p>
            <a:pPr marL="342900" indent="-342900">
              <a:buFont typeface="+mj-lt"/>
              <a:buAutoNum type="arabicPeriod"/>
            </a:pPr>
            <a:endParaRPr lang="en-US" sz="1700" dirty="0"/>
          </a:p>
          <a:p>
            <a:r>
              <a:rPr lang="en-US" sz="1700" dirty="0"/>
              <a:t>Research subjects:</a:t>
            </a:r>
          </a:p>
          <a:p>
            <a:r>
              <a:rPr lang="en-US" sz="1700" dirty="0"/>
              <a:t>- Eight medical residents training in the San Joaquin Valley</a:t>
            </a:r>
          </a:p>
          <a:p>
            <a:r>
              <a:rPr lang="en-US" sz="1700" dirty="0"/>
              <a:t> </a:t>
            </a:r>
          </a:p>
          <a:p>
            <a:r>
              <a:rPr lang="en-US" sz="1700" dirty="0"/>
              <a:t>Inclusion Criteria: </a:t>
            </a:r>
          </a:p>
          <a:p>
            <a:r>
              <a:rPr lang="en-US" sz="1700" dirty="0"/>
              <a:t>- Medical residents training in the San Joaquin Valley </a:t>
            </a:r>
          </a:p>
          <a:p>
            <a:endParaRPr lang="en-US" sz="1700" dirty="0"/>
          </a:p>
          <a:p>
            <a:r>
              <a:rPr lang="en-US" sz="1700" dirty="0"/>
              <a:t>Exclusion Criteria:</a:t>
            </a:r>
          </a:p>
          <a:p>
            <a:pPr marL="285750" indent="-285750">
              <a:buFontTx/>
              <a:buChar char="-"/>
            </a:pPr>
            <a:r>
              <a:rPr lang="en-US" sz="1700" dirty="0"/>
              <a:t>Individuals who are not medical residents in the San Joaquin Valley </a:t>
            </a:r>
          </a:p>
          <a:p>
            <a:pPr marL="285750" indent="-285750">
              <a:buFontTx/>
              <a:buChar char="-"/>
            </a:pPr>
            <a:endParaRPr lang="en-US" sz="1700" dirty="0"/>
          </a:p>
          <a:p>
            <a:r>
              <a:rPr lang="en-US" sz="1700" dirty="0"/>
              <a:t>Outcome measures: </a:t>
            </a:r>
          </a:p>
          <a:p>
            <a:r>
              <a:rPr lang="en-US" sz="1700" dirty="0"/>
              <a:t>- Experiences of medical residents in the San Joaquin Valley </a:t>
            </a:r>
          </a:p>
          <a:p>
            <a:endParaRPr lang="en-US" sz="1700" dirty="0"/>
          </a:p>
        </p:txBody>
      </p:sp>
      <p:sp>
        <p:nvSpPr>
          <p:cNvPr id="15" name="Text Placeholder 14"/>
          <p:cNvSpPr>
            <a:spLocks noGrp="1"/>
          </p:cNvSpPr>
          <p:nvPr>
            <p:ph type="body" sz="quarter" idx="107"/>
          </p:nvPr>
        </p:nvSpPr>
        <p:spPr/>
        <p:txBody>
          <a:bodyPr/>
          <a:lstStyle/>
          <a:p>
            <a:endParaRPr lang="en-US"/>
          </a:p>
        </p:txBody>
      </p:sp>
      <p:sp>
        <p:nvSpPr>
          <p:cNvPr id="16" name="Text Placeholder 15"/>
          <p:cNvSpPr>
            <a:spLocks noGrp="1"/>
          </p:cNvSpPr>
          <p:nvPr>
            <p:ph type="body" sz="quarter" idx="116"/>
          </p:nvPr>
        </p:nvSpPr>
        <p:spPr/>
        <p:txBody>
          <a:bodyPr/>
          <a:lstStyle/>
          <a:p>
            <a:endParaRPr lang="en-US"/>
          </a:p>
        </p:txBody>
      </p:sp>
      <p:sp>
        <p:nvSpPr>
          <p:cNvPr id="17" name="Text Placeholder 16"/>
          <p:cNvSpPr>
            <a:spLocks noGrp="1"/>
          </p:cNvSpPr>
          <p:nvPr>
            <p:ph type="body" sz="quarter" idx="117"/>
          </p:nvPr>
        </p:nvSpPr>
        <p:spPr/>
        <p:txBody>
          <a:bodyPr/>
          <a:lstStyle/>
          <a:p>
            <a:endParaRPr lang="en-US"/>
          </a:p>
        </p:txBody>
      </p:sp>
      <p:sp>
        <p:nvSpPr>
          <p:cNvPr id="18" name="Text Placeholder 17"/>
          <p:cNvSpPr>
            <a:spLocks noGrp="1"/>
          </p:cNvSpPr>
          <p:nvPr>
            <p:ph type="body" sz="quarter" idx="118"/>
          </p:nvPr>
        </p:nvSpPr>
        <p:spPr/>
        <p:txBody>
          <a:bodyPr/>
          <a:lstStyle/>
          <a:p>
            <a:endParaRPr lang="en-US"/>
          </a:p>
        </p:txBody>
      </p:sp>
      <p:sp>
        <p:nvSpPr>
          <p:cNvPr id="19" name="Text Placeholder 18"/>
          <p:cNvSpPr>
            <a:spLocks noGrp="1"/>
          </p:cNvSpPr>
          <p:nvPr>
            <p:ph type="body" sz="quarter" idx="119"/>
          </p:nvPr>
        </p:nvSpPr>
        <p:spPr/>
        <p:txBody>
          <a:bodyPr/>
          <a:lstStyle/>
          <a:p>
            <a:endParaRPr lang="en-US"/>
          </a:p>
        </p:txBody>
      </p:sp>
      <p:sp>
        <p:nvSpPr>
          <p:cNvPr id="20" name="Text Placeholder 19"/>
          <p:cNvSpPr>
            <a:spLocks noGrp="1"/>
          </p:cNvSpPr>
          <p:nvPr>
            <p:ph type="body" sz="quarter" idx="120"/>
          </p:nvPr>
        </p:nvSpPr>
        <p:spPr/>
        <p:txBody>
          <a:bodyPr/>
          <a:lstStyle/>
          <a:p>
            <a:endParaRPr lang="en-US"/>
          </a:p>
        </p:txBody>
      </p:sp>
      <p:sp>
        <p:nvSpPr>
          <p:cNvPr id="21" name="Text Placeholder 20"/>
          <p:cNvSpPr>
            <a:spLocks noGrp="1"/>
          </p:cNvSpPr>
          <p:nvPr>
            <p:ph type="body" sz="quarter" idx="121"/>
          </p:nvPr>
        </p:nvSpPr>
        <p:spPr/>
        <p:txBody>
          <a:bodyPr/>
          <a:lstStyle/>
          <a:p>
            <a:endParaRPr lang="en-US"/>
          </a:p>
        </p:txBody>
      </p:sp>
      <p:sp>
        <p:nvSpPr>
          <p:cNvPr id="22" name="Text Placeholder 21"/>
          <p:cNvSpPr>
            <a:spLocks noGrp="1"/>
          </p:cNvSpPr>
          <p:nvPr>
            <p:ph type="body" sz="quarter" idx="122"/>
          </p:nvPr>
        </p:nvSpPr>
        <p:spPr/>
        <p:txBody>
          <a:bodyPr/>
          <a:lstStyle/>
          <a:p>
            <a:endParaRPr lang="en-US"/>
          </a:p>
        </p:txBody>
      </p:sp>
      <p:sp>
        <p:nvSpPr>
          <p:cNvPr id="23" name="Text Placeholder 22"/>
          <p:cNvSpPr>
            <a:spLocks noGrp="1"/>
          </p:cNvSpPr>
          <p:nvPr>
            <p:ph type="body" sz="quarter" idx="123"/>
          </p:nvPr>
        </p:nvSpPr>
        <p:spPr/>
        <p:txBody>
          <a:bodyPr/>
          <a:lstStyle/>
          <a:p>
            <a:endParaRPr lang="en-US"/>
          </a:p>
        </p:txBody>
      </p:sp>
      <p:sp>
        <p:nvSpPr>
          <p:cNvPr id="24" name="Text Placeholder 23"/>
          <p:cNvSpPr>
            <a:spLocks noGrp="1"/>
          </p:cNvSpPr>
          <p:nvPr>
            <p:ph type="body" sz="quarter" idx="124"/>
          </p:nvPr>
        </p:nvSpPr>
        <p:spPr/>
        <p:txBody>
          <a:bodyPr/>
          <a:lstStyle/>
          <a:p>
            <a:endParaRPr lang="en-US"/>
          </a:p>
        </p:txBody>
      </p:sp>
      <p:sp>
        <p:nvSpPr>
          <p:cNvPr id="25" name="Text Placeholder 24"/>
          <p:cNvSpPr>
            <a:spLocks noGrp="1"/>
          </p:cNvSpPr>
          <p:nvPr>
            <p:ph type="body" sz="quarter" idx="125"/>
          </p:nvPr>
        </p:nvSpPr>
        <p:spPr/>
        <p:txBody>
          <a:bodyPr/>
          <a:lstStyle/>
          <a:p>
            <a:endParaRPr lang="en-US"/>
          </a:p>
        </p:txBody>
      </p:sp>
      <p:sp>
        <p:nvSpPr>
          <p:cNvPr id="26" name="Picture Placeholder 25"/>
          <p:cNvSpPr>
            <a:spLocks noGrp="1"/>
          </p:cNvSpPr>
          <p:nvPr>
            <p:ph type="pic" sz="quarter" idx="115"/>
          </p:nvPr>
        </p:nvSpPr>
        <p:spPr/>
      </p:sp>
      <p:sp>
        <p:nvSpPr>
          <p:cNvPr id="27" name="Picture Placeholder 26"/>
          <p:cNvSpPr>
            <a:spLocks noGrp="1"/>
          </p:cNvSpPr>
          <p:nvPr>
            <p:ph type="pic" sz="quarter" idx="126"/>
          </p:nvPr>
        </p:nvSpPr>
        <p:spPr/>
      </p:sp>
      <p:sp>
        <p:nvSpPr>
          <p:cNvPr id="28" name="Picture Placeholder 27"/>
          <p:cNvSpPr>
            <a:spLocks noGrp="1"/>
          </p:cNvSpPr>
          <p:nvPr>
            <p:ph type="pic" sz="quarter" idx="127"/>
          </p:nvPr>
        </p:nvSpPr>
        <p:spPr/>
      </p:sp>
      <p:sp>
        <p:nvSpPr>
          <p:cNvPr id="29" name="Picture Placeholder 28"/>
          <p:cNvSpPr>
            <a:spLocks noGrp="1"/>
          </p:cNvSpPr>
          <p:nvPr>
            <p:ph type="pic" sz="quarter" idx="128"/>
          </p:nvPr>
        </p:nvSpPr>
        <p:spPr/>
      </p:sp>
      <p:sp>
        <p:nvSpPr>
          <p:cNvPr id="30" name="Picture Placeholder 29"/>
          <p:cNvSpPr>
            <a:spLocks noGrp="1"/>
          </p:cNvSpPr>
          <p:nvPr>
            <p:ph type="pic" sz="quarter" idx="129"/>
          </p:nvPr>
        </p:nvSpPr>
        <p:spPr/>
      </p:sp>
      <p:sp>
        <p:nvSpPr>
          <p:cNvPr id="31" name="Picture Placeholder 30"/>
          <p:cNvSpPr>
            <a:spLocks noGrp="1"/>
          </p:cNvSpPr>
          <p:nvPr>
            <p:ph type="pic" sz="quarter" idx="130"/>
          </p:nvPr>
        </p:nvSpPr>
        <p:spPr/>
      </p:sp>
      <p:sp>
        <p:nvSpPr>
          <p:cNvPr id="32" name="Picture Placeholder 31"/>
          <p:cNvSpPr>
            <a:spLocks noGrp="1"/>
          </p:cNvSpPr>
          <p:nvPr>
            <p:ph type="pic" sz="quarter" idx="131"/>
          </p:nvPr>
        </p:nvSpPr>
        <p:spPr/>
      </p:sp>
      <p:sp>
        <p:nvSpPr>
          <p:cNvPr id="33" name="Picture Placeholder 32"/>
          <p:cNvSpPr>
            <a:spLocks noGrp="1"/>
          </p:cNvSpPr>
          <p:nvPr>
            <p:ph type="pic" sz="quarter" idx="132"/>
          </p:nvPr>
        </p:nvSpPr>
        <p:spPr/>
      </p:sp>
      <p:sp>
        <p:nvSpPr>
          <p:cNvPr id="34" name="Picture Placeholder 33"/>
          <p:cNvSpPr>
            <a:spLocks noGrp="1"/>
          </p:cNvSpPr>
          <p:nvPr>
            <p:ph type="pic" sz="quarter" idx="133"/>
          </p:nvPr>
        </p:nvSpPr>
        <p:spPr/>
      </p:sp>
      <p:sp>
        <p:nvSpPr>
          <p:cNvPr id="35" name="Picture Placeholder 34"/>
          <p:cNvSpPr>
            <a:spLocks noGrp="1"/>
          </p:cNvSpPr>
          <p:nvPr>
            <p:ph type="pic" sz="quarter" idx="134"/>
          </p:nvPr>
        </p:nvSpPr>
        <p:spPr/>
      </p:sp>
      <p:sp>
        <p:nvSpPr>
          <p:cNvPr id="36" name="Text Placeholder 35"/>
          <p:cNvSpPr>
            <a:spLocks noGrp="1"/>
          </p:cNvSpPr>
          <p:nvPr>
            <p:ph type="body" sz="quarter" idx="136"/>
          </p:nvPr>
        </p:nvSpPr>
        <p:spPr/>
        <p:txBody>
          <a:bodyPr/>
          <a:lstStyle/>
          <a:p>
            <a:endParaRPr lang="en-US"/>
          </a:p>
        </p:txBody>
      </p:sp>
      <p:sp>
        <p:nvSpPr>
          <p:cNvPr id="37" name="Text Placeholder 36"/>
          <p:cNvSpPr>
            <a:spLocks noGrp="1"/>
          </p:cNvSpPr>
          <p:nvPr>
            <p:ph type="body" sz="quarter" idx="137"/>
          </p:nvPr>
        </p:nvSpPr>
        <p:spPr/>
        <p:txBody>
          <a:bodyPr/>
          <a:lstStyle/>
          <a:p>
            <a:endParaRPr lang="en-US"/>
          </a:p>
        </p:txBody>
      </p:sp>
      <p:sp>
        <p:nvSpPr>
          <p:cNvPr id="38" name="Text Placeholder 37"/>
          <p:cNvSpPr>
            <a:spLocks noGrp="1"/>
          </p:cNvSpPr>
          <p:nvPr>
            <p:ph type="body" sz="quarter" idx="138"/>
          </p:nvPr>
        </p:nvSpPr>
        <p:spPr/>
        <p:txBody>
          <a:bodyPr/>
          <a:lstStyle/>
          <a:p>
            <a:endParaRPr lang="en-US"/>
          </a:p>
        </p:txBody>
      </p:sp>
      <p:sp>
        <p:nvSpPr>
          <p:cNvPr id="39" name="Text Placeholder 38"/>
          <p:cNvSpPr>
            <a:spLocks noGrp="1"/>
          </p:cNvSpPr>
          <p:nvPr>
            <p:ph type="body" sz="quarter" idx="139"/>
          </p:nvPr>
        </p:nvSpPr>
        <p:spPr/>
        <p:txBody>
          <a:bodyPr/>
          <a:lstStyle/>
          <a:p>
            <a:endParaRPr lang="en-US"/>
          </a:p>
        </p:txBody>
      </p:sp>
      <p:sp>
        <p:nvSpPr>
          <p:cNvPr id="40" name="Text Placeholder 39"/>
          <p:cNvSpPr>
            <a:spLocks noGrp="1"/>
          </p:cNvSpPr>
          <p:nvPr>
            <p:ph type="body" sz="quarter" idx="140"/>
          </p:nvPr>
        </p:nvSpPr>
        <p:spPr/>
        <p:txBody>
          <a:bodyPr/>
          <a:lstStyle/>
          <a:p>
            <a:endParaRPr lang="en-US"/>
          </a:p>
        </p:txBody>
      </p:sp>
      <p:sp>
        <p:nvSpPr>
          <p:cNvPr id="41" name="Text Placeholder 40"/>
          <p:cNvSpPr>
            <a:spLocks noGrp="1"/>
          </p:cNvSpPr>
          <p:nvPr>
            <p:ph type="body" sz="quarter" idx="141"/>
          </p:nvPr>
        </p:nvSpPr>
        <p:spPr/>
        <p:txBody>
          <a:bodyPr/>
          <a:lstStyle/>
          <a:p>
            <a:endParaRPr lang="en-US"/>
          </a:p>
        </p:txBody>
      </p:sp>
      <p:sp>
        <p:nvSpPr>
          <p:cNvPr id="42" name="Text Placeholder 41"/>
          <p:cNvSpPr>
            <a:spLocks noGrp="1"/>
          </p:cNvSpPr>
          <p:nvPr>
            <p:ph type="body" sz="quarter" idx="142"/>
          </p:nvPr>
        </p:nvSpPr>
        <p:spPr/>
        <p:txBody>
          <a:bodyPr/>
          <a:lstStyle/>
          <a:p>
            <a:endParaRPr lang="en-US"/>
          </a:p>
        </p:txBody>
      </p:sp>
      <p:sp>
        <p:nvSpPr>
          <p:cNvPr id="43" name="Text Placeholder 42"/>
          <p:cNvSpPr>
            <a:spLocks noGrp="1"/>
          </p:cNvSpPr>
          <p:nvPr>
            <p:ph type="body" sz="quarter" idx="143"/>
          </p:nvPr>
        </p:nvSpPr>
        <p:spPr/>
        <p:txBody>
          <a:bodyPr/>
          <a:lstStyle/>
          <a:p>
            <a:endParaRPr lang="en-US"/>
          </a:p>
        </p:txBody>
      </p:sp>
      <p:sp>
        <p:nvSpPr>
          <p:cNvPr id="44" name="Text Placeholder 43"/>
          <p:cNvSpPr>
            <a:spLocks noGrp="1"/>
          </p:cNvSpPr>
          <p:nvPr>
            <p:ph type="body" sz="quarter" idx="144"/>
          </p:nvPr>
        </p:nvSpPr>
        <p:spPr/>
        <p:txBody>
          <a:bodyPr/>
          <a:lstStyle/>
          <a:p>
            <a:endParaRPr lang="en-US"/>
          </a:p>
        </p:txBody>
      </p:sp>
      <p:sp>
        <p:nvSpPr>
          <p:cNvPr id="45" name="Text Placeholder 44"/>
          <p:cNvSpPr>
            <a:spLocks noGrp="1"/>
          </p:cNvSpPr>
          <p:nvPr>
            <p:ph type="body" sz="quarter" idx="145"/>
          </p:nvPr>
        </p:nvSpPr>
        <p:spPr/>
        <p:txBody>
          <a:bodyPr/>
          <a:lstStyle/>
          <a:p>
            <a:endParaRPr lang="en-US"/>
          </a:p>
        </p:txBody>
      </p:sp>
      <p:sp>
        <p:nvSpPr>
          <p:cNvPr id="46" name="Text Placeholder 45"/>
          <p:cNvSpPr>
            <a:spLocks noGrp="1"/>
          </p:cNvSpPr>
          <p:nvPr>
            <p:ph type="body" sz="quarter" idx="146"/>
          </p:nvPr>
        </p:nvSpPr>
        <p:spPr/>
        <p:txBody>
          <a:bodyPr/>
          <a:lstStyle/>
          <a:p>
            <a:endParaRPr lang="en-US"/>
          </a:p>
        </p:txBody>
      </p:sp>
      <p:sp>
        <p:nvSpPr>
          <p:cNvPr id="47" name="Text Placeholder 46"/>
          <p:cNvSpPr>
            <a:spLocks noGrp="1"/>
          </p:cNvSpPr>
          <p:nvPr>
            <p:ph type="body" sz="quarter" idx="147"/>
          </p:nvPr>
        </p:nvSpPr>
        <p:spPr/>
        <p:txBody>
          <a:bodyPr/>
          <a:lstStyle/>
          <a:p>
            <a:endParaRPr lang="en-US"/>
          </a:p>
        </p:txBody>
      </p:sp>
      <p:sp>
        <p:nvSpPr>
          <p:cNvPr id="48" name="Text Placeholder 47"/>
          <p:cNvSpPr>
            <a:spLocks noGrp="1"/>
          </p:cNvSpPr>
          <p:nvPr>
            <p:ph type="body" sz="quarter" idx="148"/>
          </p:nvPr>
        </p:nvSpPr>
        <p:spPr/>
        <p:txBody>
          <a:bodyPr/>
          <a:lstStyle/>
          <a:p>
            <a:endParaRPr lang="en-US"/>
          </a:p>
        </p:txBody>
      </p:sp>
      <p:sp>
        <p:nvSpPr>
          <p:cNvPr id="49" name="Text Placeholder 48"/>
          <p:cNvSpPr>
            <a:spLocks noGrp="1"/>
          </p:cNvSpPr>
          <p:nvPr>
            <p:ph type="body" sz="quarter" idx="149"/>
          </p:nvPr>
        </p:nvSpPr>
        <p:spPr/>
        <p:txBody>
          <a:bodyPr/>
          <a:lstStyle/>
          <a:p>
            <a:endParaRPr lang="en-US"/>
          </a:p>
        </p:txBody>
      </p:sp>
      <p:sp>
        <p:nvSpPr>
          <p:cNvPr id="50" name="Text Placeholder 49"/>
          <p:cNvSpPr>
            <a:spLocks noGrp="1"/>
          </p:cNvSpPr>
          <p:nvPr>
            <p:ph type="body" sz="quarter" idx="150"/>
          </p:nvPr>
        </p:nvSpPr>
        <p:spPr/>
        <p:txBody>
          <a:bodyPr>
            <a:normAutofit lnSpcReduction="10000"/>
          </a:bodyPr>
          <a:lstStyle/>
          <a:p>
            <a:r>
              <a:rPr lang="en-US" dirty="0"/>
              <a:t>Jose Acosta</a:t>
            </a:r>
            <a:r>
              <a:rPr lang="en-US" baseline="30000" dirty="0"/>
              <a:t>1 </a:t>
            </a:r>
            <a:r>
              <a:rPr lang="en-US" dirty="0"/>
              <a:t>B.S., Rosa D. Manzo</a:t>
            </a:r>
            <a:r>
              <a:rPr lang="en-US" baseline="30000" dirty="0"/>
              <a:t>2</a:t>
            </a:r>
            <a:r>
              <a:rPr lang="en-US" dirty="0"/>
              <a:t> Ph.D. </a:t>
            </a:r>
          </a:p>
        </p:txBody>
      </p:sp>
      <p:sp>
        <p:nvSpPr>
          <p:cNvPr id="51" name="Text Placeholder 50"/>
          <p:cNvSpPr>
            <a:spLocks noGrp="1"/>
          </p:cNvSpPr>
          <p:nvPr>
            <p:ph type="body" sz="quarter" idx="184"/>
          </p:nvPr>
        </p:nvSpPr>
        <p:spPr/>
        <p:txBody>
          <a:bodyPr>
            <a:normAutofit fontScale="77500" lnSpcReduction="20000"/>
          </a:bodyPr>
          <a:lstStyle/>
          <a:p>
            <a:r>
              <a:rPr lang="en-US" dirty="0"/>
              <a:t>1. University of California, Davis School of Medicine – San Joaquin Valley PRIME 2. University of California, Merced - Health Sciences Research Institute </a:t>
            </a:r>
          </a:p>
        </p:txBody>
      </p:sp>
      <p:sp>
        <p:nvSpPr>
          <p:cNvPr id="52" name="Text Placeholder 51"/>
          <p:cNvSpPr>
            <a:spLocks noGrp="1"/>
          </p:cNvSpPr>
          <p:nvPr>
            <p:ph type="body" sz="quarter" idx="185"/>
          </p:nvPr>
        </p:nvSpPr>
        <p:spPr/>
        <p:txBody>
          <a:bodyPr>
            <a:normAutofit fontScale="92500"/>
          </a:bodyPr>
          <a:lstStyle/>
          <a:p>
            <a:r>
              <a:rPr lang="en-US" dirty="0"/>
              <a:t>Navigating the Pathway in Specialty Selection and Medical Education Curricula </a:t>
            </a:r>
          </a:p>
        </p:txBody>
      </p:sp>
      <p:sp>
        <p:nvSpPr>
          <p:cNvPr id="53" name="Text Placeholder 52"/>
          <p:cNvSpPr>
            <a:spLocks noGrp="1"/>
          </p:cNvSpPr>
          <p:nvPr>
            <p:ph type="body" sz="quarter" idx="186"/>
          </p:nvPr>
        </p:nvSpPr>
        <p:spPr>
          <a:xfrm>
            <a:off x="20572840" y="2948667"/>
            <a:ext cx="6250175" cy="5806851"/>
          </a:xfrm>
        </p:spPr>
        <p:txBody>
          <a:bodyPr/>
          <a:lstStyle/>
          <a:p>
            <a:r>
              <a:rPr lang="en-US" sz="1700" dirty="0"/>
              <a:t>This study aimed to identify the factors that residents considered when selecting a specialty and provide data that can be used for structuring of career preparation curricula. </a:t>
            </a:r>
          </a:p>
          <a:p>
            <a:pPr marL="285750" indent="-285750">
              <a:buFont typeface="Arial" panose="020B0604020202020204" pitchFamily="34" charset="0"/>
              <a:buChar char="•"/>
            </a:pPr>
            <a:r>
              <a:rPr lang="en-US" sz="1700" dirty="0"/>
              <a:t>All residents who were interviewed shared similar responses on the importance of personal attributes and satisfaction when entering a specialty. </a:t>
            </a:r>
          </a:p>
          <a:p>
            <a:pPr marL="285750" indent="-285750">
              <a:buFont typeface="Arial" panose="020B0604020202020204" pitchFamily="34" charset="0"/>
              <a:buChar char="•"/>
            </a:pPr>
            <a:r>
              <a:rPr lang="en-US" sz="1700" dirty="0"/>
              <a:t>Mental health and financial planning were the two main requests made by participants. Several go into detail as how programs may have them but do not implement effectively. </a:t>
            </a:r>
          </a:p>
          <a:p>
            <a:pPr marL="285750" indent="-285750">
              <a:buFont typeface="Arial" panose="020B0604020202020204" pitchFamily="34" charset="0"/>
              <a:buChar char="•"/>
            </a:pPr>
            <a:r>
              <a:rPr lang="en-US" sz="1700" dirty="0"/>
              <a:t>All residents noted that work environment was of utmost importance on deciding on a program. The word, “Malignant,” came up twice throughout the transcriptions. Addressing this concern can be beneficial for programs. </a:t>
            </a:r>
          </a:p>
          <a:p>
            <a:pPr marL="285750" indent="-285750">
              <a:buFont typeface="Arial" panose="020B0604020202020204" pitchFamily="34" charset="0"/>
              <a:buChar char="•"/>
            </a:pPr>
            <a:r>
              <a:rPr lang="en-US" sz="1700" dirty="0"/>
              <a:t>All residents strongly valued diversity of population and training when selecting a program. </a:t>
            </a:r>
          </a:p>
          <a:p>
            <a:pPr marL="285750" indent="-285750">
              <a:buFont typeface="Arial" panose="020B0604020202020204" pitchFamily="34" charset="0"/>
              <a:buChar char="•"/>
            </a:pPr>
            <a:r>
              <a:rPr lang="en-US" sz="1700" dirty="0"/>
              <a:t>Cost of living and loan forgiveness was important </a:t>
            </a:r>
            <a:r>
              <a:rPr lang="en-US" sz="1700"/>
              <a:t>to most. </a:t>
            </a:r>
            <a:r>
              <a:rPr lang="en-US" sz="1700" dirty="0"/>
              <a:t>residents. </a:t>
            </a:r>
          </a:p>
          <a:p>
            <a:pPr marL="285750" indent="-285750">
              <a:buFont typeface="Arial" panose="020B0604020202020204" pitchFamily="34" charset="0"/>
              <a:buChar char="•"/>
            </a:pPr>
            <a:endParaRPr lang="en-US" sz="1700" dirty="0"/>
          </a:p>
          <a:p>
            <a:endParaRPr lang="en-US" dirty="0"/>
          </a:p>
        </p:txBody>
      </p:sp>
      <p:sp>
        <p:nvSpPr>
          <p:cNvPr id="54" name="Text Placeholder 53"/>
          <p:cNvSpPr>
            <a:spLocks noGrp="1"/>
          </p:cNvSpPr>
          <p:nvPr>
            <p:ph type="body" sz="quarter" idx="187"/>
          </p:nvPr>
        </p:nvSpPr>
        <p:spPr>
          <a:xfrm>
            <a:off x="20629945" y="14095106"/>
            <a:ext cx="6279386" cy="1944255"/>
          </a:xfrm>
        </p:spPr>
        <p:txBody>
          <a:bodyPr/>
          <a:lstStyle/>
          <a:p>
            <a:endParaRPr lang="en-US" dirty="0"/>
          </a:p>
          <a:p>
            <a:endParaRPr lang="en-US" dirty="0"/>
          </a:p>
          <a:p>
            <a:r>
              <a:rPr lang="en-US" dirty="0"/>
              <a:t>The University of California, Davis, The University of California, Merced , and UCSF-Fresno. </a:t>
            </a:r>
          </a:p>
          <a:p>
            <a:endParaRPr lang="en-US" dirty="0"/>
          </a:p>
          <a:p>
            <a:r>
              <a:rPr lang="en-US" dirty="0"/>
              <a:t>Thank you to Dr. Rosa Manzo for her guidance and mentorship during the project. </a:t>
            </a:r>
          </a:p>
        </p:txBody>
      </p:sp>
    </p:spTree>
    <p:extLst>
      <p:ext uri="{BB962C8B-B14F-4D97-AF65-F5344CB8AC3E}">
        <p14:creationId xmlns:p14="http://schemas.microsoft.com/office/powerpoint/2010/main" val="913239451"/>
      </p:ext>
    </p:extLst>
  </p:cSld>
  <p:clrMapOvr>
    <a:masterClrMapping/>
  </p:clrMapOvr>
</p:sld>
</file>

<file path=ppt/theme/theme1.xml><?xml version="1.0" encoding="utf-8"?>
<a:theme xmlns:a="http://schemas.openxmlformats.org/drawingml/2006/main" name="PosterPresentations.com-36x60-Template-V3">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PosterPresentations.com-36x60-Template-V3</Template>
  <TotalTime>10820</TotalTime>
  <Words>1625</Words>
  <Application>Microsoft Office PowerPoint</Application>
  <PresentationFormat>Custom</PresentationFormat>
  <Paragraphs>83</Paragraphs>
  <Slides>1</Slides>
  <Notes>1</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vt:i4>
      </vt:variant>
    </vt:vector>
  </HeadingPairs>
  <TitlesOfParts>
    <vt:vector size="7" baseType="lpstr">
      <vt:lpstr>Arial</vt:lpstr>
      <vt:lpstr>Calibri</vt:lpstr>
      <vt:lpstr>Trebuchet MS</vt:lpstr>
      <vt:lpstr>PosterPresentations.com-36x60-Template-V3</vt:lpstr>
      <vt:lpstr>1_Classic 3 Columns</vt:lpstr>
      <vt:lpstr>Classic - Wide Center</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cp:lastModifiedBy>Jose Antonio Acosta</cp:lastModifiedBy>
  <cp:revision>110</cp:revision>
  <dcterms:created xsi:type="dcterms:W3CDTF">2012-02-06T18:46:22Z</dcterms:created>
  <dcterms:modified xsi:type="dcterms:W3CDTF">2020-02-18T06:24:27Z</dcterms:modified>
</cp:coreProperties>
</file>