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27432000" cy="16459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1pPr>
    <a:lvl2pPr marL="0" marR="0" indent="261244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2pPr>
    <a:lvl3pPr marL="0" marR="0" indent="522488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3pPr>
    <a:lvl4pPr marL="0" marR="0" indent="783732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4pPr>
    <a:lvl5pPr marL="0" marR="0" indent="1044976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5pPr>
    <a:lvl6pPr marL="0" marR="0" indent="1306219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6pPr>
    <a:lvl7pPr marL="0" marR="0" indent="1567464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7pPr>
    <a:lvl8pPr marL="0" marR="0" indent="1828708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8pPr>
    <a:lvl9pPr marL="0" marR="0" indent="2089953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B4E"/>
    <a:srgbClr val="D8DD01"/>
    <a:srgbClr val="EFF501"/>
    <a:srgbClr val="E11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43A15-D030-4242-85C3-FFD5E2BE15DB}" v="4" dt="2020-02-17T01:48:27.4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6DF"/>
          </a:solidFill>
        </a:fill>
      </a:tcStyle>
    </a:wholeTbl>
    <a:band2H>
      <a:tcTxStyle/>
      <a:tcStyle>
        <a:tcBdr/>
        <a:fill>
          <a:solidFill>
            <a:srgbClr val="E7ECE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5CB"/>
          </a:solidFill>
        </a:fill>
      </a:tcStyle>
    </a:wholeTbl>
    <a:band2H>
      <a:tcTxStyle/>
      <a:tcStyle>
        <a:tcBdr/>
        <a:fill>
          <a:solidFill>
            <a:srgbClr val="FAEBE7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/>
      <a:tcStyle>
        <a:tcBdr/>
        <a:fill>
          <a:solidFill>
            <a:srgbClr val="F4E6E6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634" autoAdjust="0"/>
    <p:restoredTop sz="95818" autoAdjust="0"/>
  </p:normalViewPr>
  <p:slideViewPr>
    <p:cSldViewPr snapToGrid="0" snapToObjects="1">
      <p:cViewPr>
        <p:scale>
          <a:sx n="70" d="100"/>
          <a:sy n="70" d="100"/>
        </p:scale>
        <p:origin x="-4806" y="-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home\Shared\SOM\Pediatrics\SatakeLab\Masami\Drug%2010357\combination\reviwe%20Vin-10357%20or%2010357-V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nfm01\homefolders\mijiri\Drug%2010357\only%2010357\20191028%20reviwe%20only%201035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nfm01\homefolders\mijiri\Drug%2010357\10357%20+%20Caspase%20inhibitor\20191212%20reviwe%2010357+caspase%20inhibitor%20LDH&amp;MTS%20assay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nfm01\homefolders\mijiri\Drug%2010357\10357%20+%20Caspase%20inhibitor\20191212%20reviwe%2010357+caspase%20inhibitor%20LDH&amp;MTS%20assay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nfm01\homefolders\mijiri\Drug%2010357\only%2010357\20191028%20reviwe%20only%201035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nfm01\homefolders\mijiri\Drug%2010357\combination\reviwe%20Vin-10357%20or%2010357-Vi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789576966953"/>
          <c:y val="6.0085788915225702E-2"/>
          <c:w val="0.6194245284691724"/>
          <c:h val="0.7078738189830663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'JM1 Vin 0.3-0.5'!$AI$2</c:f>
              <c:strCache>
                <c:ptCount val="1"/>
                <c:pt idx="0">
                  <c:v>add VCR 0.3nM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'JM1 Vin 0.3-0.5'!$AN$3:$AN$9</c:f>
                <c:numCache>
                  <c:formatCode>General</c:formatCode>
                  <c:ptCount val="7"/>
                  <c:pt idx="0">
                    <c:v>13.121708763925428</c:v>
                  </c:pt>
                  <c:pt idx="1">
                    <c:v>13.3547283766448</c:v>
                  </c:pt>
                  <c:pt idx="2">
                    <c:v>15.624398466541658</c:v>
                  </c:pt>
                  <c:pt idx="3">
                    <c:v>15.950009048792113</c:v>
                  </c:pt>
                  <c:pt idx="4">
                    <c:v>18.953530180542238</c:v>
                  </c:pt>
                  <c:pt idx="5">
                    <c:v>12.307350586885919</c:v>
                  </c:pt>
                  <c:pt idx="6">
                    <c:v>6.3014892997698828</c:v>
                  </c:pt>
                </c:numCache>
              </c:numRef>
            </c:plus>
            <c:minus>
              <c:numRef>
                <c:f>'JM1 Vin 0.3-0.5'!$AN$3:$AN$9</c:f>
                <c:numCache>
                  <c:formatCode>General</c:formatCode>
                  <c:ptCount val="7"/>
                  <c:pt idx="0">
                    <c:v>13.121708763925428</c:v>
                  </c:pt>
                  <c:pt idx="1">
                    <c:v>13.3547283766448</c:v>
                  </c:pt>
                  <c:pt idx="2">
                    <c:v>15.624398466541658</c:v>
                  </c:pt>
                  <c:pt idx="3">
                    <c:v>15.950009048792113</c:v>
                  </c:pt>
                  <c:pt idx="4">
                    <c:v>18.953530180542238</c:v>
                  </c:pt>
                  <c:pt idx="5">
                    <c:v>12.307350586885919</c:v>
                  </c:pt>
                  <c:pt idx="6">
                    <c:v>6.3014892997698828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'JM1 Vin 0.3-0.5'!$AG$3:$AG$9</c:f>
              <c:numCache>
                <c:formatCode>General</c:formatCode>
                <c:ptCount val="7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</c:numCache>
            </c:numRef>
          </c:cat>
          <c:val>
            <c:numRef>
              <c:f>'JM1 Vin 0.3-0.5'!$AI$3:$AI$9</c:f>
              <c:numCache>
                <c:formatCode>General</c:formatCode>
                <c:ptCount val="7"/>
                <c:pt idx="0">
                  <c:v>97.276000934448376</c:v>
                </c:pt>
                <c:pt idx="1">
                  <c:v>75.151882747225201</c:v>
                </c:pt>
                <c:pt idx="2">
                  <c:v>69.562601479218642</c:v>
                </c:pt>
                <c:pt idx="3">
                  <c:v>62.63460880342334</c:v>
                </c:pt>
                <c:pt idx="4">
                  <c:v>50.973746604353899</c:v>
                </c:pt>
                <c:pt idx="5">
                  <c:v>32.057318064075602</c:v>
                </c:pt>
                <c:pt idx="6">
                  <c:v>6.6960661609351169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F-4388-AA3D-66E6AA37299A}"/>
            </c:ext>
          </c:extLst>
        </c:ser>
        <c:ser>
          <c:idx val="2"/>
          <c:order val="2"/>
          <c:tx>
            <c:strRef>
              <c:f>'JM1 Vin 0.3-0.5'!$AJ$2</c:f>
              <c:strCache>
                <c:ptCount val="1"/>
                <c:pt idx="0">
                  <c:v>add VCR 0.4nM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'JM1 Vin 0.3-0.5'!$AO$3:$AO$9</c:f>
                <c:numCache>
                  <c:formatCode>General</c:formatCode>
                  <c:ptCount val="7"/>
                  <c:pt idx="0">
                    <c:v>12.209095818461844</c:v>
                  </c:pt>
                  <c:pt idx="1">
                    <c:v>16.160808519951054</c:v>
                  </c:pt>
                  <c:pt idx="2">
                    <c:v>21.581958568879582</c:v>
                  </c:pt>
                  <c:pt idx="3">
                    <c:v>21.382950892081372</c:v>
                  </c:pt>
                  <c:pt idx="4">
                    <c:v>23.682955678215112</c:v>
                  </c:pt>
                  <c:pt idx="5">
                    <c:v>14.880909543640932</c:v>
                  </c:pt>
                  <c:pt idx="6">
                    <c:v>5.4712192437864093</c:v>
                  </c:pt>
                </c:numCache>
              </c:numRef>
            </c:plus>
            <c:minus>
              <c:numRef>
                <c:f>'JM1 Vin 0.3-0.5'!$AO$3:$AO$9</c:f>
                <c:numCache>
                  <c:formatCode>General</c:formatCode>
                  <c:ptCount val="7"/>
                  <c:pt idx="0">
                    <c:v>12.209095818461844</c:v>
                  </c:pt>
                  <c:pt idx="1">
                    <c:v>16.160808519951054</c:v>
                  </c:pt>
                  <c:pt idx="2">
                    <c:v>21.581958568879582</c:v>
                  </c:pt>
                  <c:pt idx="3">
                    <c:v>21.382950892081372</c:v>
                  </c:pt>
                  <c:pt idx="4">
                    <c:v>23.682955678215112</c:v>
                  </c:pt>
                  <c:pt idx="5">
                    <c:v>14.880909543640932</c:v>
                  </c:pt>
                  <c:pt idx="6">
                    <c:v>5.4712192437864093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'JM1 Vin 0.3-0.5'!$AG$3:$AG$9</c:f>
              <c:numCache>
                <c:formatCode>General</c:formatCode>
                <c:ptCount val="7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</c:numCache>
            </c:numRef>
          </c:cat>
          <c:val>
            <c:numRef>
              <c:f>'JM1 Vin 0.3-0.5'!$AJ$3:$AJ$9</c:f>
              <c:numCache>
                <c:formatCode>General</c:formatCode>
                <c:ptCount val="7"/>
                <c:pt idx="0">
                  <c:v>98.592518272529759</c:v>
                </c:pt>
                <c:pt idx="1">
                  <c:v>70.27309477544091</c:v>
                </c:pt>
                <c:pt idx="2">
                  <c:v>65.411405261481121</c:v>
                </c:pt>
                <c:pt idx="3">
                  <c:v>55.243677576043297</c:v>
                </c:pt>
                <c:pt idx="4">
                  <c:v>42.734952263439332</c:v>
                </c:pt>
                <c:pt idx="5">
                  <c:v>22.941846081563192</c:v>
                </c:pt>
                <c:pt idx="6">
                  <c:v>5.612486866055951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F-4388-AA3D-66E6AA37299A}"/>
            </c:ext>
          </c:extLst>
        </c:ser>
        <c:ser>
          <c:idx val="3"/>
          <c:order val="3"/>
          <c:tx>
            <c:strRef>
              <c:f>'JM1 Vin 0.3-0.5'!$AK$2</c:f>
              <c:strCache>
                <c:ptCount val="1"/>
                <c:pt idx="0">
                  <c:v>add VCR 0.5nM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'JM1 Vin 0.3-0.5'!$AP$3:$AP$9</c:f>
                <c:numCache>
                  <c:formatCode>General</c:formatCode>
                  <c:ptCount val="7"/>
                  <c:pt idx="0">
                    <c:v>9.2185270305168441</c:v>
                  </c:pt>
                  <c:pt idx="1">
                    <c:v>4.1839440970721382</c:v>
                  </c:pt>
                  <c:pt idx="2">
                    <c:v>2.1829500119904481</c:v>
                  </c:pt>
                  <c:pt idx="3">
                    <c:v>1.3185527788560145</c:v>
                  </c:pt>
                  <c:pt idx="4">
                    <c:v>3.8228452737924581</c:v>
                  </c:pt>
                  <c:pt idx="5">
                    <c:v>3.791240306556694</c:v>
                  </c:pt>
                  <c:pt idx="6">
                    <c:v>3.6177831627584962</c:v>
                  </c:pt>
                </c:numCache>
              </c:numRef>
            </c:plus>
            <c:minus>
              <c:numRef>
                <c:f>'JM1 Vin 0.3-0.5'!$AP$3:$AP$9</c:f>
                <c:numCache>
                  <c:formatCode>General</c:formatCode>
                  <c:ptCount val="7"/>
                  <c:pt idx="0">
                    <c:v>9.2185270305168441</c:v>
                  </c:pt>
                  <c:pt idx="1">
                    <c:v>4.1839440970721382</c:v>
                  </c:pt>
                  <c:pt idx="2">
                    <c:v>2.1829500119904481</c:v>
                  </c:pt>
                  <c:pt idx="3">
                    <c:v>1.3185527788560145</c:v>
                  </c:pt>
                  <c:pt idx="4">
                    <c:v>3.8228452737924581</c:v>
                  </c:pt>
                  <c:pt idx="5">
                    <c:v>3.791240306556694</c:v>
                  </c:pt>
                  <c:pt idx="6">
                    <c:v>3.6177831627584962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'JM1 Vin 0.3-0.5'!$AG$3:$AG$9</c:f>
              <c:numCache>
                <c:formatCode>General</c:formatCode>
                <c:ptCount val="7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</c:numCache>
            </c:numRef>
          </c:cat>
          <c:val>
            <c:numRef>
              <c:f>'JM1 Vin 0.3-0.5'!$AK$3:$AK$9</c:f>
              <c:numCache>
                <c:formatCode>General</c:formatCode>
                <c:ptCount val="7"/>
                <c:pt idx="0">
                  <c:v>84.925223817744424</c:v>
                </c:pt>
                <c:pt idx="1">
                  <c:v>25.228500761337212</c:v>
                </c:pt>
                <c:pt idx="2">
                  <c:v>18.626957728448467</c:v>
                </c:pt>
                <c:pt idx="3">
                  <c:v>12.223130194760651</c:v>
                </c:pt>
                <c:pt idx="4">
                  <c:v>8.809640946050628</c:v>
                </c:pt>
                <c:pt idx="5">
                  <c:v>2.7878486458287992</c:v>
                </c:pt>
                <c:pt idx="6">
                  <c:v>0.78005364467986726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CF-4388-AA3D-66E6AA372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50725208"/>
        <c:axId val="550729128"/>
      </c:barChart>
      <c:lineChart>
        <c:grouping val="standard"/>
        <c:varyColors val="0"/>
        <c:ser>
          <c:idx val="0"/>
          <c:order val="0"/>
          <c:tx>
            <c:strRef>
              <c:f>'JM1 Vin 0.3-0.5'!$AH$2</c:f>
              <c:strCache>
                <c:ptCount val="1"/>
                <c:pt idx="0">
                  <c:v>only 10357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0"/>
            <c:plus>
              <c:numRef>
                <c:f>'JM1 Vin 0.3-0.5'!$AM$3:$AM$9</c:f>
                <c:numCache>
                  <c:formatCode>General</c:formatCode>
                  <c:ptCount val="7"/>
                  <c:pt idx="0">
                    <c:v>6.9148972312070196</c:v>
                  </c:pt>
                  <c:pt idx="1">
                    <c:v>6.638571671563712</c:v>
                  </c:pt>
                  <c:pt idx="2">
                    <c:v>5.2199278861883132</c:v>
                  </c:pt>
                  <c:pt idx="3">
                    <c:v>5.2843653570181104</c:v>
                  </c:pt>
                  <c:pt idx="4">
                    <c:v>14.826210430131573</c:v>
                  </c:pt>
                  <c:pt idx="5">
                    <c:v>13.377726105362143</c:v>
                  </c:pt>
                  <c:pt idx="6">
                    <c:v>5.8774687174096085</c:v>
                  </c:pt>
                </c:numCache>
              </c:numRef>
            </c:plus>
            <c:minus>
              <c:numRef>
                <c:f>'JM1 Vin 0.3-0.5'!$AM$3:$AM$9</c:f>
                <c:numCache>
                  <c:formatCode>General</c:formatCode>
                  <c:ptCount val="7"/>
                  <c:pt idx="0">
                    <c:v>6.9148972312070196</c:v>
                  </c:pt>
                  <c:pt idx="1">
                    <c:v>6.638571671563712</c:v>
                  </c:pt>
                  <c:pt idx="2">
                    <c:v>5.2199278861883132</c:v>
                  </c:pt>
                  <c:pt idx="3">
                    <c:v>5.2843653570181104</c:v>
                  </c:pt>
                  <c:pt idx="4">
                    <c:v>14.826210430131573</c:v>
                  </c:pt>
                  <c:pt idx="5">
                    <c:v>13.377726105362143</c:v>
                  </c:pt>
                  <c:pt idx="6">
                    <c:v>5.8774687174096085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numRef>
              <c:f>'JM1 Vin 0.3-0.5'!$AG$3:$AG$9</c:f>
              <c:numCache>
                <c:formatCode>General</c:formatCode>
                <c:ptCount val="7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</c:numCache>
            </c:numRef>
          </c:cat>
          <c:val>
            <c:numRef>
              <c:f>'JM1 Vin 0.3-0.5'!$AH$3:$AH$9</c:f>
              <c:numCache>
                <c:formatCode>General</c:formatCode>
                <c:ptCount val="7"/>
                <c:pt idx="0">
                  <c:v>95.265348436173099</c:v>
                </c:pt>
                <c:pt idx="1">
                  <c:v>92.45209181945053</c:v>
                </c:pt>
                <c:pt idx="2">
                  <c:v>84.607018345323809</c:v>
                </c:pt>
                <c:pt idx="3">
                  <c:v>70.857869121644185</c:v>
                </c:pt>
                <c:pt idx="4">
                  <c:v>36.850042977660358</c:v>
                </c:pt>
                <c:pt idx="5">
                  <c:v>10.18612894358872</c:v>
                </c:pt>
                <c:pt idx="6">
                  <c:v>2.4055156913458942E-2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CF-4388-AA3D-66E6AA372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550725208"/>
        <c:axId val="550729128"/>
      </c:lineChart>
      <c:catAx>
        <c:axId val="550725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10357 (</a:t>
                </a:r>
                <a:r>
                  <a:rPr lang="en-US" altLang="ja-JP" sz="1000" b="1" i="0" u="none" strike="noStrike" baseline="0" dirty="0">
                    <a:effectLst/>
                  </a:rPr>
                  <a:t>µ</a:t>
                </a:r>
                <a:r>
                  <a:rPr lang="en-US" dirty="0"/>
                  <a:t>M)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9128"/>
        <c:crosses val="autoZero"/>
        <c:auto val="1"/>
        <c:lblAlgn val="ctr"/>
        <c:lblOffset val="100"/>
        <c:noMultiLvlLbl val="0"/>
      </c:catAx>
      <c:valAx>
        <c:axId val="55072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Cell viability (%)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81650366594801"/>
          <c:y val="8.5413002702355134E-2"/>
          <c:w val="0.21059651034488527"/>
          <c:h val="0.79093715336155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49205299127646"/>
          <c:y val="3.9064182143670065E-2"/>
          <c:w val="0.74541394361749835"/>
          <c:h val="0.609308313240746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'JM1'!$H$3:$H$6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9.1110444458117197</c:v>
                  </c:pt>
                  <c:pt idx="2">
                    <c:v>6.6285421462591563</c:v>
                  </c:pt>
                  <c:pt idx="3">
                    <c:v>4.1341336916474285</c:v>
                  </c:pt>
                </c:numCache>
              </c:numRef>
            </c:plus>
            <c:minus>
              <c:numRef>
                <c:f>'JM1'!$H$3:$H$6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9.1110444458117197</c:v>
                  </c:pt>
                  <c:pt idx="2">
                    <c:v>6.6285421462591563</c:v>
                  </c:pt>
                  <c:pt idx="3">
                    <c:v>4.1341336916474285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'JM1'!$B$3:$B$6</c:f>
              <c:strCache>
                <c:ptCount val="4"/>
                <c:pt idx="0">
                  <c:v>cont</c:v>
                </c:pt>
                <c:pt idx="1">
                  <c:v>VCR 0.5nM</c:v>
                </c:pt>
                <c:pt idx="2">
                  <c:v>VCR+10357 10uM</c:v>
                </c:pt>
                <c:pt idx="3">
                  <c:v>VCR→10357</c:v>
                </c:pt>
              </c:strCache>
            </c:strRef>
          </c:cat>
          <c:val>
            <c:numRef>
              <c:f>'JM1'!$G$3:$G$6</c:f>
              <c:numCache>
                <c:formatCode>General</c:formatCode>
                <c:ptCount val="4"/>
                <c:pt idx="0">
                  <c:v>100</c:v>
                </c:pt>
                <c:pt idx="1">
                  <c:v>87.537978127425347</c:v>
                </c:pt>
                <c:pt idx="2">
                  <c:v>55.769934300276461</c:v>
                </c:pt>
                <c:pt idx="3">
                  <c:v>71.005898795889678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5-40FC-9A9E-3CBA62A03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725600"/>
        <c:axId val="550724816"/>
      </c:barChart>
      <c:catAx>
        <c:axId val="5507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640000" spcFirstLastPara="1" vertOverflow="ellipsis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4816"/>
        <c:crosses val="autoZero"/>
        <c:auto val="1"/>
        <c:lblAlgn val="ctr"/>
        <c:lblOffset val="100"/>
        <c:noMultiLvlLbl val="0"/>
      </c:catAx>
      <c:valAx>
        <c:axId val="550724816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dirty="0"/>
                  <a:t>Cell 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56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ja-JP" sz="1400" b="1" i="0" baseline="0" dirty="0">
                <a:effectLst/>
              </a:rPr>
              <a:t>JM1 </a:t>
            </a:r>
            <a:endParaRPr lang="ja-JP" altLang="ja-JP" sz="1400" dirty="0">
              <a:effectLst/>
            </a:endParaRPr>
          </a:p>
        </c:rich>
      </c:tx>
      <c:layout>
        <c:manualLayout>
          <c:xMode val="edge"/>
          <c:yMode val="edge"/>
          <c:x val="0.43375169483787274"/>
          <c:y val="2.3309450919655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'JM1'!$L$4:$L$13</c:f>
                <c:numCache>
                  <c:formatCode>General</c:formatCode>
                  <c:ptCount val="10"/>
                  <c:pt idx="0">
                    <c:v>6.9148972312070196</c:v>
                  </c:pt>
                  <c:pt idx="1">
                    <c:v>10.774064512061981</c:v>
                  </c:pt>
                  <c:pt idx="2">
                    <c:v>6.638571671563712</c:v>
                  </c:pt>
                  <c:pt idx="3">
                    <c:v>5.2199278861883132</c:v>
                  </c:pt>
                  <c:pt idx="4">
                    <c:v>5.2843653570181104</c:v>
                  </c:pt>
                  <c:pt idx="5">
                    <c:v>14.826210430131573</c:v>
                  </c:pt>
                  <c:pt idx="6">
                    <c:v>13.377726105362143</c:v>
                  </c:pt>
                  <c:pt idx="7">
                    <c:v>5.8774687174096085</c:v>
                  </c:pt>
                  <c:pt idx="8">
                    <c:v>6.3153859584254413</c:v>
                  </c:pt>
                  <c:pt idx="9">
                    <c:v>5.9560412581619318</c:v>
                  </c:pt>
                </c:numCache>
              </c:numRef>
            </c:plus>
            <c:minus>
              <c:numRef>
                <c:f>'JM1'!$L$4:$L$13</c:f>
                <c:numCache>
                  <c:formatCode>General</c:formatCode>
                  <c:ptCount val="10"/>
                  <c:pt idx="0">
                    <c:v>6.9148972312070196</c:v>
                  </c:pt>
                  <c:pt idx="1">
                    <c:v>10.774064512061981</c:v>
                  </c:pt>
                  <c:pt idx="2">
                    <c:v>6.638571671563712</c:v>
                  </c:pt>
                  <c:pt idx="3">
                    <c:v>5.2199278861883132</c:v>
                  </c:pt>
                  <c:pt idx="4">
                    <c:v>5.2843653570181104</c:v>
                  </c:pt>
                  <c:pt idx="5">
                    <c:v>14.826210430131573</c:v>
                  </c:pt>
                  <c:pt idx="6">
                    <c:v>13.377726105362143</c:v>
                  </c:pt>
                  <c:pt idx="7">
                    <c:v>5.8774687174096085</c:v>
                  </c:pt>
                  <c:pt idx="8">
                    <c:v>6.3153859584254413</c:v>
                  </c:pt>
                  <c:pt idx="9">
                    <c:v>5.9560412581619318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'JM1'!$B$4:$B$13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</c:numCache>
            </c:numRef>
          </c:xVal>
          <c:yVal>
            <c:numRef>
              <c:f>'JM1'!$J$4:$J$13</c:f>
              <c:numCache>
                <c:formatCode>General</c:formatCode>
                <c:ptCount val="10"/>
                <c:pt idx="0">
                  <c:v>95.26534843617307</c:v>
                </c:pt>
                <c:pt idx="1">
                  <c:v>92.165673389256526</c:v>
                </c:pt>
                <c:pt idx="2">
                  <c:v>92.45209181945053</c:v>
                </c:pt>
                <c:pt idx="3">
                  <c:v>84.607018345323809</c:v>
                </c:pt>
                <c:pt idx="4">
                  <c:v>70.857869121644185</c:v>
                </c:pt>
                <c:pt idx="5">
                  <c:v>36.850042977660358</c:v>
                </c:pt>
                <c:pt idx="6">
                  <c:v>10.18612894358872</c:v>
                </c:pt>
                <c:pt idx="7">
                  <c:v>2.4055156913458942E-2</c:v>
                </c:pt>
                <c:pt idx="8">
                  <c:v>1.2576890970920462</c:v>
                </c:pt>
                <c:pt idx="9">
                  <c:v>0.98932664333120335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26-4DA8-B760-BD386BACD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726776"/>
        <c:axId val="550722072"/>
      </c:scatterChart>
      <c:valAx>
        <c:axId val="550726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10357 (</a:t>
                </a:r>
                <a:r>
                  <a:rPr lang="en-US" dirty="0" err="1"/>
                  <a:t>uM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42761939916479663"/>
              <c:y val="0.87262096971476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2072"/>
        <c:crosses val="autoZero"/>
        <c:crossBetween val="midCat"/>
      </c:valAx>
      <c:valAx>
        <c:axId val="5507220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Cell 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6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31588693211711"/>
          <c:y val="3.7172972670068666E-2"/>
          <c:w val="0.58974421369523955"/>
          <c:h val="0.544810856051033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2-4FB0-8466-250C1ABB34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2-4FB0-8466-250C1ABB34CA}"/>
              </c:ext>
            </c:extLst>
          </c:dPt>
          <c:errBars>
            <c:errBarType val="plus"/>
            <c:errValType val="cust"/>
            <c:noEndCap val="0"/>
            <c:plus>
              <c:numRef>
                <c:f>MTS!$R$3:$R$8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16.291098750099163</c:v>
                  </c:pt>
                  <c:pt idx="2">
                    <c:v>10.656626964203801</c:v>
                  </c:pt>
                  <c:pt idx="3">
                    <c:v>9.2136618385753586</c:v>
                  </c:pt>
                </c:numCache>
                <c:extLst/>
              </c:numRef>
            </c:plus>
            <c:minus>
              <c:numRef>
                <c:f>MTS!$R$3:$R$8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16.291098750099163</c:v>
                  </c:pt>
                  <c:pt idx="2">
                    <c:v>10.656626964203801</c:v>
                  </c:pt>
                  <c:pt idx="3">
                    <c:v>9.2136618385753586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MTS!$B$3:$B$8</c:f>
              <c:strCache>
                <c:ptCount val="4"/>
                <c:pt idx="0">
                  <c:v>control</c:v>
                </c:pt>
                <c:pt idx="1">
                  <c:v>VAD 20uM</c:v>
                </c:pt>
                <c:pt idx="2">
                  <c:v>10357 20uM</c:v>
                </c:pt>
                <c:pt idx="3">
                  <c:v>VAD 20uM+10357 20uM</c:v>
                </c:pt>
              </c:strCache>
              <c:extLst/>
            </c:strRef>
          </c:cat>
          <c:val>
            <c:numRef>
              <c:f>MTS!$P$3:$P$8</c:f>
              <c:numCache>
                <c:formatCode>General</c:formatCode>
                <c:ptCount val="4"/>
                <c:pt idx="0">
                  <c:v>100</c:v>
                </c:pt>
                <c:pt idx="1">
                  <c:v>98.554853065352404</c:v>
                </c:pt>
                <c:pt idx="2">
                  <c:v>20.56313754659109</c:v>
                </c:pt>
                <c:pt idx="3">
                  <c:v>18.364846303944109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B142-4FB0-8466-250C1ABB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727952"/>
        <c:axId val="550722464"/>
      </c:barChart>
      <c:catAx>
        <c:axId val="5507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2464"/>
        <c:crosses val="autoZero"/>
        <c:auto val="1"/>
        <c:lblAlgn val="ctr"/>
        <c:lblOffset val="100"/>
        <c:noMultiLvlLbl val="0"/>
      </c:catAx>
      <c:valAx>
        <c:axId val="550722464"/>
        <c:scaling>
          <c:orientation val="minMax"/>
          <c:max val="1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Cell viability (%)</a:t>
                </a:r>
              </a:p>
            </c:rich>
          </c:tx>
          <c:layout>
            <c:manualLayout>
              <c:xMode val="edge"/>
              <c:yMode val="edge"/>
              <c:x val="4.414903602144183E-2"/>
              <c:y val="0.15647673638790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72795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70876140827276"/>
          <c:y val="2.4839319750291234E-2"/>
          <c:w val="0.5998404734763817"/>
          <c:h val="0.525555292182530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4D-47BD-A29B-3A25F1A100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4D-47BD-A29B-3A25F1A10083}"/>
              </c:ext>
            </c:extLst>
          </c:dPt>
          <c:errBars>
            <c:errBarType val="plus"/>
            <c:errValType val="cust"/>
            <c:noEndCap val="0"/>
            <c:plus>
              <c:numRef>
                <c:f>LDH!$R$3:$R$8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9.0133665792026463</c:v>
                  </c:pt>
                  <c:pt idx="2">
                    <c:v>88.071901053933473</c:v>
                  </c:pt>
                  <c:pt idx="3">
                    <c:v>4.1378330598814062</c:v>
                  </c:pt>
                </c:numCache>
                <c:extLst/>
              </c:numRef>
            </c:plus>
            <c:minus>
              <c:numRef>
                <c:f>LDH!$R$3:$R$8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9.0133665792026463</c:v>
                  </c:pt>
                  <c:pt idx="2">
                    <c:v>88.071901053933473</c:v>
                  </c:pt>
                  <c:pt idx="3">
                    <c:v>4.1378330598814062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LDH!$B$3:$B$8</c:f>
              <c:strCache>
                <c:ptCount val="4"/>
                <c:pt idx="0">
                  <c:v>control</c:v>
                </c:pt>
                <c:pt idx="1">
                  <c:v>VAD 20uM</c:v>
                </c:pt>
                <c:pt idx="2">
                  <c:v>10357 20uM</c:v>
                </c:pt>
                <c:pt idx="3">
                  <c:v>VAD 20uM+10357 20uM</c:v>
                </c:pt>
              </c:strCache>
              <c:extLst/>
            </c:strRef>
          </c:cat>
          <c:val>
            <c:numRef>
              <c:f>LDH!$P$3:$P$8</c:f>
              <c:numCache>
                <c:formatCode>General</c:formatCode>
                <c:ptCount val="4"/>
                <c:pt idx="0">
                  <c:v>0</c:v>
                </c:pt>
                <c:pt idx="1">
                  <c:v>2.6762958555461078</c:v>
                </c:pt>
                <c:pt idx="2">
                  <c:v>88.433785102604773</c:v>
                </c:pt>
                <c:pt idx="3">
                  <c:v>69.825957398957698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6B4D-47BD-A29B-3A25F1A10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007864"/>
        <c:axId val="548007472"/>
      </c:barChart>
      <c:catAx>
        <c:axId val="54800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007472"/>
        <c:crosses val="autoZero"/>
        <c:auto val="1"/>
        <c:lblAlgn val="ctr"/>
        <c:lblOffset val="100"/>
        <c:noMultiLvlLbl val="0"/>
      </c:catAx>
      <c:valAx>
        <c:axId val="548007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%LDH density (/1%tritonX)</a:t>
                </a:r>
              </a:p>
            </c:rich>
          </c:tx>
          <c:layout>
            <c:manualLayout>
              <c:xMode val="edge"/>
              <c:yMode val="edge"/>
              <c:x val="7.3253065284518359E-2"/>
              <c:y val="2.35062360316404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00786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44556883427193"/>
          <c:y val="7.2190325677287476E-2"/>
          <c:w val="0.71049560047001692"/>
          <c:h val="0.66101122385137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'JM1'!$C$53</c:f>
              <c:strCache>
                <c:ptCount val="1"/>
                <c:pt idx="0">
                  <c:v>without VAD-fmk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'JM1'!$F$54:$F$56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8.9902412631409234</c:v>
                  </c:pt>
                  <c:pt idx="2">
                    <c:v>9.7808364273450579</c:v>
                  </c:pt>
                </c:numCache>
              </c:numRef>
            </c:plus>
            <c:minus>
              <c:numRef>
                <c:f>'JM1'!$F$54:$F$56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8.9902412631409234</c:v>
                  </c:pt>
                  <c:pt idx="2">
                    <c:v>9.7808364273450579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'JM1'!$B$54:$B$56</c:f>
              <c:strCache>
                <c:ptCount val="3"/>
                <c:pt idx="0">
                  <c:v>control</c:v>
                </c:pt>
                <c:pt idx="1">
                  <c:v>H2O2 200uM</c:v>
                </c:pt>
                <c:pt idx="2">
                  <c:v>H2O2 400uM</c:v>
                </c:pt>
              </c:strCache>
            </c:strRef>
          </c:cat>
          <c:val>
            <c:numRef>
              <c:f>'JM1'!$C$54:$C$56</c:f>
              <c:numCache>
                <c:formatCode>General</c:formatCode>
                <c:ptCount val="3"/>
                <c:pt idx="0">
                  <c:v>100</c:v>
                </c:pt>
                <c:pt idx="1">
                  <c:v>86.751712615203886</c:v>
                </c:pt>
                <c:pt idx="2">
                  <c:v>72.209532790724353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2-4CC2-8CA2-6BFB94BAC0CC}"/>
            </c:ext>
          </c:extLst>
        </c:ser>
        <c:ser>
          <c:idx val="1"/>
          <c:order val="1"/>
          <c:tx>
            <c:strRef>
              <c:f>'JM1'!$D$53</c:f>
              <c:strCache>
                <c:ptCount val="1"/>
                <c:pt idx="0">
                  <c:v>with 50uM VAD-fmk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'JM1'!$G$54:$G$56</c:f>
                <c:numCache>
                  <c:formatCode>General</c:formatCode>
                  <c:ptCount val="3"/>
                  <c:pt idx="0">
                    <c:v>12.441515603744525</c:v>
                  </c:pt>
                  <c:pt idx="1">
                    <c:v>15.604966883205275</c:v>
                  </c:pt>
                  <c:pt idx="2">
                    <c:v>15.80279987947125</c:v>
                  </c:pt>
                </c:numCache>
              </c:numRef>
            </c:plus>
            <c:minus>
              <c:numRef>
                <c:f>'JM1'!$G$54:$G$56</c:f>
                <c:numCache>
                  <c:formatCode>General</c:formatCode>
                  <c:ptCount val="3"/>
                  <c:pt idx="0">
                    <c:v>12.441515603744525</c:v>
                  </c:pt>
                  <c:pt idx="1">
                    <c:v>15.604966883205275</c:v>
                  </c:pt>
                  <c:pt idx="2">
                    <c:v>15.80279987947125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'JM1'!$B$54:$B$56</c:f>
              <c:strCache>
                <c:ptCount val="3"/>
                <c:pt idx="0">
                  <c:v>control</c:v>
                </c:pt>
                <c:pt idx="1">
                  <c:v>H2O2 200uM</c:v>
                </c:pt>
                <c:pt idx="2">
                  <c:v>H2O2 400uM</c:v>
                </c:pt>
              </c:strCache>
            </c:strRef>
          </c:cat>
          <c:val>
            <c:numRef>
              <c:f>'JM1'!$D$54:$D$56</c:f>
              <c:numCache>
                <c:formatCode>General</c:formatCode>
                <c:ptCount val="3"/>
                <c:pt idx="0">
                  <c:v>118.06607094133497</c:v>
                </c:pt>
                <c:pt idx="1">
                  <c:v>120.20599011426312</c:v>
                </c:pt>
                <c:pt idx="2">
                  <c:v>97.688893051754576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2-4CC2-8CA2-6BFB94BAC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075744"/>
        <c:axId val="683076528"/>
      </c:barChart>
      <c:catAx>
        <c:axId val="6830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3076528"/>
        <c:crosses val="autoZero"/>
        <c:auto val="1"/>
        <c:lblAlgn val="ctr"/>
        <c:lblOffset val="100"/>
        <c:noMultiLvlLbl val="0"/>
      </c:catAx>
      <c:valAx>
        <c:axId val="683076528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Cell 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30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236692732485873E-2"/>
          <c:y val="0.86731985158520042"/>
          <c:w val="0.85815323759477846"/>
          <c:h val="0.13268014841479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Reh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89941011984287"/>
          <c:y val="0.22508698450603062"/>
          <c:w val="0.72258126879707363"/>
          <c:h val="0.5536917908326406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Reh!$L$4:$L$13</c:f>
                <c:numCache>
                  <c:formatCode>General</c:formatCode>
                  <c:ptCount val="10"/>
                  <c:pt idx="0">
                    <c:v>0.36936856655507261</c:v>
                  </c:pt>
                  <c:pt idx="1">
                    <c:v>8.6188987384510085</c:v>
                  </c:pt>
                  <c:pt idx="2">
                    <c:v>7.5497603484928941</c:v>
                  </c:pt>
                  <c:pt idx="3">
                    <c:v>13.62847699552111</c:v>
                  </c:pt>
                  <c:pt idx="4">
                    <c:v>11.488559148870593</c:v>
                  </c:pt>
                  <c:pt idx="5">
                    <c:v>17.332030498633301</c:v>
                  </c:pt>
                  <c:pt idx="6">
                    <c:v>4.7314836702742884</c:v>
                  </c:pt>
                  <c:pt idx="7">
                    <c:v>4.6590245647712649</c:v>
                  </c:pt>
                  <c:pt idx="8">
                    <c:v>5.4454753595906125</c:v>
                  </c:pt>
                  <c:pt idx="9">
                    <c:v>5.7777599919997789</c:v>
                  </c:pt>
                </c:numCache>
              </c:numRef>
            </c:plus>
            <c:minus>
              <c:numRef>
                <c:f>Reh!$L$4:$L$13</c:f>
                <c:numCache>
                  <c:formatCode>General</c:formatCode>
                  <c:ptCount val="10"/>
                  <c:pt idx="0">
                    <c:v>0.36936856655507261</c:v>
                  </c:pt>
                  <c:pt idx="1">
                    <c:v>8.6188987384510085</c:v>
                  </c:pt>
                  <c:pt idx="2">
                    <c:v>7.5497603484928941</c:v>
                  </c:pt>
                  <c:pt idx="3">
                    <c:v>13.62847699552111</c:v>
                  </c:pt>
                  <c:pt idx="4">
                    <c:v>11.488559148870593</c:v>
                  </c:pt>
                  <c:pt idx="5">
                    <c:v>17.332030498633301</c:v>
                  </c:pt>
                  <c:pt idx="6">
                    <c:v>4.7314836702742884</c:v>
                  </c:pt>
                  <c:pt idx="7">
                    <c:v>4.6590245647712649</c:v>
                  </c:pt>
                  <c:pt idx="8">
                    <c:v>5.4454753595906125</c:v>
                  </c:pt>
                  <c:pt idx="9">
                    <c:v>5.7777599919997789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Reh!$B$4:$B$13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</c:numCache>
            </c:numRef>
          </c:xVal>
          <c:yVal>
            <c:numRef>
              <c:f>Reh!$J$4:$J$13</c:f>
              <c:numCache>
                <c:formatCode>General</c:formatCode>
                <c:ptCount val="10"/>
                <c:pt idx="0">
                  <c:v>99.834813355286229</c:v>
                </c:pt>
                <c:pt idx="1">
                  <c:v>94.251696556140473</c:v>
                </c:pt>
                <c:pt idx="2">
                  <c:v>84.571542886462439</c:v>
                </c:pt>
                <c:pt idx="3">
                  <c:v>69.528853715623669</c:v>
                </c:pt>
                <c:pt idx="4">
                  <c:v>41.452200164262528</c:v>
                </c:pt>
                <c:pt idx="5">
                  <c:v>18.933273816278572</c:v>
                </c:pt>
                <c:pt idx="6">
                  <c:v>5.6314355659641526</c:v>
                </c:pt>
                <c:pt idx="7">
                  <c:v>1.6142674731744209</c:v>
                </c:pt>
                <c:pt idx="8">
                  <c:v>3.0153988427890206</c:v>
                </c:pt>
                <c:pt idx="9">
                  <c:v>0.75993623237564667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A6-45B7-8EEE-EDB101F60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076920"/>
        <c:axId val="683079664"/>
      </c:scatterChart>
      <c:valAx>
        <c:axId val="683076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10357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3079664"/>
        <c:crosses val="autoZero"/>
        <c:crossBetween val="midCat"/>
      </c:valAx>
      <c:valAx>
        <c:axId val="6830796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Cell 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3076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'JM1'!$I$11:$I$15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7.8443996034977257</c:v>
                  </c:pt>
                  <c:pt idx="2">
                    <c:v>22.483933641620698</c:v>
                  </c:pt>
                  <c:pt idx="3">
                    <c:v>13.879315530764991</c:v>
                  </c:pt>
                  <c:pt idx="4">
                    <c:v>3.2282851452078472</c:v>
                  </c:pt>
                </c:numCache>
              </c:numRef>
            </c:plus>
            <c:minus>
              <c:numRef>
                <c:f>'JM1'!$I$11:$I$15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7.8443996034977257</c:v>
                  </c:pt>
                  <c:pt idx="2">
                    <c:v>22.483933641620698</c:v>
                  </c:pt>
                  <c:pt idx="3">
                    <c:v>13.879315530764991</c:v>
                  </c:pt>
                  <c:pt idx="4">
                    <c:v>3.2282851452078472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'JM1'!$B$11:$B$15</c:f>
              <c:strCache>
                <c:ptCount val="5"/>
                <c:pt idx="0">
                  <c:v>cont</c:v>
                </c:pt>
                <c:pt idx="1">
                  <c:v>10357 10uM</c:v>
                </c:pt>
                <c:pt idx="2">
                  <c:v>VCR 0.5nM</c:v>
                </c:pt>
                <c:pt idx="3">
                  <c:v>VCR+10357</c:v>
                </c:pt>
                <c:pt idx="4">
                  <c:v>10357→VCR</c:v>
                </c:pt>
              </c:strCache>
            </c:strRef>
          </c:cat>
          <c:val>
            <c:numRef>
              <c:f>'JM1'!$G$11:$G$15</c:f>
              <c:numCache>
                <c:formatCode>General</c:formatCode>
                <c:ptCount val="5"/>
                <c:pt idx="0">
                  <c:v>100</c:v>
                </c:pt>
                <c:pt idx="1">
                  <c:v>104.50077164844562</c:v>
                </c:pt>
                <c:pt idx="2">
                  <c:v>117.37641427142451</c:v>
                </c:pt>
                <c:pt idx="3">
                  <c:v>89.541581902989577</c:v>
                </c:pt>
                <c:pt idx="4">
                  <c:v>84.238600236860606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7-4DFA-A09A-0037CFB5B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832440"/>
        <c:axId val="685834008"/>
      </c:barChart>
      <c:catAx>
        <c:axId val="68583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5834008"/>
        <c:crosses val="autoZero"/>
        <c:auto val="1"/>
        <c:lblAlgn val="ctr"/>
        <c:lblOffset val="100"/>
        <c:noMultiLvlLbl val="0"/>
      </c:catAx>
      <c:valAx>
        <c:axId val="685834008"/>
        <c:scaling>
          <c:orientation val="minMax"/>
          <c:max val="1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Cell Viavility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583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3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1pPr>
    <a:lvl2pPr indent="2286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2pPr>
    <a:lvl3pPr indent="4572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3pPr>
    <a:lvl4pPr indent="6858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4pPr>
    <a:lvl5pPr indent="9144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5pPr>
    <a:lvl6pPr indent="11430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6pPr>
    <a:lvl7pPr indent="13716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7pPr>
    <a:lvl8pPr indent="16002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8pPr>
    <a:lvl9pPr indent="1828800" latinLnBrk="0">
      <a:spcBef>
        <a:spcPts val="200"/>
      </a:spcBef>
      <a:defRPr sz="6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/>
          <p:nvPr/>
        </p:nvSpPr>
        <p:spPr>
          <a:xfrm>
            <a:off x="3984625" y="3109119"/>
            <a:ext cx="19462750" cy="7566819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 algn="l" defTabSz="2193925">
              <a:spcBef>
                <a:spcPts val="4800"/>
              </a:spcBef>
              <a:defRPr sz="77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3968763" y="3657598"/>
            <a:ext cx="19494474" cy="4139682"/>
          </a:xfrm>
          <a:prstGeom prst="rect">
            <a:avLst/>
          </a:prstGeom>
        </p:spPr>
        <p:txBody>
          <a:bodyPr/>
          <a:lstStyle>
            <a:lvl1pPr defTabSz="2194560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8765" y="7917629"/>
            <a:ext cx="19494477" cy="2199940"/>
          </a:xfrm>
          <a:prstGeom prst="rect">
            <a:avLst/>
          </a:prstGeom>
        </p:spPr>
        <p:txBody>
          <a:bodyPr/>
          <a:lstStyle>
            <a:lvl1pPr marL="0" indent="0" algn="ctr" defTabSz="2194560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1pPr>
            <a:lvl2pPr marL="0" indent="1097280" algn="ctr" defTabSz="2194560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2pPr>
            <a:lvl3pPr marL="0" indent="2194560" algn="ctr" defTabSz="2194560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3pPr>
            <a:lvl4pPr marL="0" indent="3291840" algn="ctr" defTabSz="2194560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4pPr>
            <a:lvl5pPr marL="0" indent="4389120" algn="ctr" defTabSz="2194560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600196" y="1468493"/>
            <a:ext cx="12238636" cy="2788921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00196" y="4290855"/>
            <a:ext cx="12238636" cy="892836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4300"/>
            </a:lvl1pPr>
            <a:lvl2pPr marL="0" indent="1097280" algn="ctr">
              <a:buClrTx/>
              <a:buSzTx/>
              <a:buNone/>
              <a:defRPr sz="4300"/>
            </a:lvl2pPr>
            <a:lvl3pPr marL="0" indent="2194560" algn="ctr">
              <a:buClrTx/>
              <a:buSzTx/>
              <a:buNone/>
              <a:defRPr sz="4300"/>
            </a:lvl3pPr>
            <a:lvl4pPr marL="0" indent="3291840" algn="ctr">
              <a:buClrTx/>
              <a:buSzTx/>
              <a:buNone/>
              <a:defRPr sz="4300"/>
            </a:lvl4pPr>
            <a:lvl5pPr marL="0" indent="4389120" algn="ctr">
              <a:buClrTx/>
              <a:buSzTx/>
              <a:buNone/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5271850" y="862542"/>
            <a:ext cx="10972801" cy="12763386"/>
          </a:xfrm>
          <a:prstGeom prst="rect">
            <a:avLst/>
          </a:prstGeom>
          <a:ln w="3175">
            <a:solidFill>
              <a:srgbClr val="FFFFFF"/>
            </a:solidFill>
            <a:miter lim="8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2109376" y="883922"/>
            <a:ext cx="4572001" cy="133807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1647822" y="883922"/>
            <a:ext cx="20069179" cy="1338072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090615" y="8046724"/>
            <a:ext cx="25250776" cy="35280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0615" y="11450470"/>
            <a:ext cx="25250776" cy="23344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1pPr>
            <a:lvl2pPr marL="0" indent="109728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2pPr>
            <a:lvl3pPr marL="0" indent="219456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3pPr>
            <a:lvl4pPr marL="0" indent="329184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4pPr>
            <a:lvl5pPr marL="0" indent="438912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112940" y="872491"/>
            <a:ext cx="25206121" cy="6808469"/>
          </a:xfrm>
          <a:prstGeom prst="rect">
            <a:avLst/>
          </a:prstGeom>
          <a:ln w="3175">
            <a:solidFill>
              <a:srgbClr val="FFFFFF"/>
            </a:solidFill>
            <a:miter lim="8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1647826" y="5767547"/>
            <a:ext cx="24169690" cy="32689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7826" y="8966413"/>
            <a:ext cx="24169690" cy="36004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1pPr>
            <a:lvl2pPr marL="0" indent="109728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2pPr>
            <a:lvl3pPr marL="0" indent="219456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3pPr>
            <a:lvl4pPr marL="0" indent="329184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4pPr>
            <a:lvl5pPr marL="0" indent="4389120" algn="ctr">
              <a:spcBef>
                <a:spcPts val="700"/>
              </a:spcBef>
              <a:buClrTx/>
              <a:buSzTx/>
              <a:buNone/>
              <a:defRPr sz="43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1647825" y="258183"/>
            <a:ext cx="24126829" cy="32086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47825" y="3840483"/>
            <a:ext cx="11521441" cy="1042416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4800"/>
            </a:lvl1pPr>
            <a:lvl2pPr marL="1739309" indent="-901109">
              <a:spcBef>
                <a:spcPts val="3800"/>
              </a:spcBef>
              <a:defRPr sz="4800"/>
            </a:lvl2pPr>
            <a:lvl3pPr marL="2402921" indent="-756684">
              <a:spcBef>
                <a:spcPts val="3800"/>
              </a:spcBef>
              <a:defRPr sz="4800"/>
            </a:lvl3pPr>
            <a:lvl4pPr marL="3114453" indent="-790353">
              <a:spcBef>
                <a:spcPts val="3800"/>
              </a:spcBef>
              <a:defRPr sz="4800"/>
            </a:lvl4pPr>
            <a:lvl5pPr marL="3789603" indent="-756684">
              <a:spcBef>
                <a:spcPts val="3800"/>
              </a:spcBef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1647822" y="258183"/>
            <a:ext cx="24126829" cy="32086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7822" y="3487739"/>
            <a:ext cx="11521441" cy="180213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6FB7D7"/>
                </a:solidFill>
              </a:defRPr>
            </a:lvl1pPr>
            <a:lvl2pPr marL="0" indent="1097280" algn="ctr">
              <a:spcBef>
                <a:spcPts val="0"/>
              </a:spcBef>
              <a:buClrTx/>
              <a:buSzTx/>
              <a:buNone/>
              <a:defRPr>
                <a:solidFill>
                  <a:srgbClr val="6FB7D7"/>
                </a:solidFill>
              </a:defRPr>
            </a:lvl2pPr>
            <a:lvl3pPr marL="0" indent="2194560" algn="ctr">
              <a:spcBef>
                <a:spcPts val="0"/>
              </a:spcBef>
              <a:buClrTx/>
              <a:buSzTx/>
              <a:buNone/>
              <a:defRPr>
                <a:solidFill>
                  <a:srgbClr val="6FB7D7"/>
                </a:solidFill>
              </a:defRPr>
            </a:lvl3pPr>
            <a:lvl4pPr marL="0" indent="3291840" algn="ctr">
              <a:spcBef>
                <a:spcPts val="0"/>
              </a:spcBef>
              <a:buClrTx/>
              <a:buSzTx/>
              <a:buNone/>
              <a:defRPr>
                <a:solidFill>
                  <a:srgbClr val="6FB7D7"/>
                </a:solidFill>
              </a:defRPr>
            </a:lvl4pPr>
            <a:lvl5pPr marL="0" indent="4389120" algn="ctr">
              <a:spcBef>
                <a:spcPts val="0"/>
              </a:spcBef>
              <a:buClrTx/>
              <a:buSzTx/>
              <a:buNone/>
              <a:defRPr>
                <a:solidFill>
                  <a:srgbClr val="6FB7D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53210" y="3487739"/>
            <a:ext cx="11521441" cy="1802130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6FB7D7"/>
                </a:solidFill>
              </a:defRPr>
            </a:pPr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600196" y="1468493"/>
            <a:ext cx="11521442" cy="2788921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228472" y="883919"/>
            <a:ext cx="11521441" cy="13380721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  <a:lvl2pPr marL="1729531" indent="-891331">
              <a:defRPr sz="5300"/>
            </a:lvl2pPr>
            <a:lvl3pPr marL="2481742" indent="-835505">
              <a:defRPr sz="5300"/>
            </a:lvl3pPr>
            <a:lvl4pPr marL="3196782" indent="-872682">
              <a:defRPr sz="5300"/>
            </a:lvl4pPr>
            <a:lvl5pPr marL="3868424" indent="-835505">
              <a:defRPr sz="5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00196" y="4290855"/>
            <a:ext cx="11521442" cy="892836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4300"/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14375" y="4471194"/>
            <a:ext cx="6143625" cy="11378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8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" name="Rectangle 8"/>
          <p:cNvSpPr/>
          <p:nvPr/>
        </p:nvSpPr>
        <p:spPr>
          <a:xfrm>
            <a:off x="7334250" y="4471194"/>
            <a:ext cx="6143625" cy="11378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8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4" name="Rectangle 9"/>
          <p:cNvSpPr/>
          <p:nvPr/>
        </p:nvSpPr>
        <p:spPr>
          <a:xfrm>
            <a:off x="13954125" y="4471194"/>
            <a:ext cx="6143625" cy="11378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8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" name="Rectangle 10"/>
          <p:cNvSpPr/>
          <p:nvPr/>
        </p:nvSpPr>
        <p:spPr>
          <a:xfrm>
            <a:off x="20574000" y="4471194"/>
            <a:ext cx="6143625" cy="11378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8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6" name="Rectangle 12"/>
          <p:cNvSpPr/>
          <p:nvPr/>
        </p:nvSpPr>
        <p:spPr>
          <a:xfrm>
            <a:off x="0" y="0"/>
            <a:ext cx="27432000" cy="16459200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8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648024" y="257968"/>
            <a:ext cx="24127024" cy="320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9456" tIns="219456" rIns="219456" bIns="219456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1648024" y="3840162"/>
            <a:ext cx="24127024" cy="1042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9456" tIns="219456" rIns="219456" bIns="21945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5121227" y="14668298"/>
            <a:ext cx="1543813" cy="1662516"/>
          </a:xfrm>
          <a:prstGeom prst="rect">
            <a:avLst/>
          </a:prstGeom>
          <a:ln w="12700">
            <a:miter lim="400000"/>
          </a:ln>
        </p:spPr>
        <p:txBody>
          <a:bodyPr wrap="none" lIns="219456" tIns="219456" rIns="219456" bIns="219456" anchor="ctr">
            <a:spAutoFit/>
          </a:bodyPr>
          <a:lstStyle>
            <a:lvl1pPr algn="r">
              <a:defRPr sz="86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0" marR="0" indent="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0" marR="0" indent="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0" marR="0" indent="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0" marR="0" indent="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0" marR="0" indent="22860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0" marR="0" indent="45720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0" marR="0" indent="68580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0" marR="0" indent="914400" algn="ctr" defTabSz="21939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9pPr>
    </p:titleStyle>
    <p:bodyStyle>
      <a:lvl1pPr marL="838200" marR="0" indent="-838200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10000"/>
        <a:buFontTx/>
        <a:buChar char="●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1706367" marR="0" indent="-868167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10000"/>
        <a:buFontTx/>
        <a:buChar char="●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2451199" marR="0" indent="-804962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10000"/>
        <a:buFontTx/>
        <a:buChar char="●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3262644" marR="0" indent="-938544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10000"/>
        <a:buFontTx/>
        <a:buChar char="●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3931481" marR="0" indent="-898562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10000"/>
        <a:buFontTx/>
        <a:buChar char="●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6137910" marR="0" indent="-651510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00000"/>
        <a:buFontTx/>
        <a:buChar char="•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7235189" marR="0" indent="-651509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00000"/>
        <a:buFontTx/>
        <a:buChar char="•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8332469" marR="0" indent="-651509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00000"/>
        <a:buFontTx/>
        <a:buChar char="•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9429750" marR="0" indent="-651509" algn="l" defTabSz="2193925" rtl="0" latinLnBrk="0">
        <a:lnSpc>
          <a:spcPct val="100000"/>
        </a:lnSpc>
        <a:spcBef>
          <a:spcPts val="4800"/>
        </a:spcBef>
        <a:spcAft>
          <a:spcPts val="0"/>
        </a:spcAft>
        <a:buClr>
          <a:srgbClr val="6FB7D7"/>
        </a:buClr>
        <a:buSzPct val="100000"/>
        <a:buFontTx/>
        <a:buChar char="•"/>
        <a:tabLst/>
        <a:defRPr sz="5700" b="0" i="0" u="none" strike="noStrike" cap="none" spc="0" baseline="0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261244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522488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783732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044976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130621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1567464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828708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2089953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chart" Target="../charts/chart4.xml"/><Relationship Id="rId5" Type="http://schemas.openxmlformats.org/officeDocument/2006/relationships/image" Target="../media/image3.png"/><Relationship Id="rId15" Type="http://schemas.openxmlformats.org/officeDocument/2006/relationships/chart" Target="../charts/chart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6699"/>
            </a:gs>
            <a:gs pos="100000">
              <a:srgbClr val="ACACC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グラフ 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538873"/>
              </p:ext>
            </p:extLst>
          </p:nvPr>
        </p:nvGraphicFramePr>
        <p:xfrm>
          <a:off x="13890777" y="9092463"/>
          <a:ext cx="3383660" cy="232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Text Box 6"/>
          <p:cNvGrpSpPr/>
          <p:nvPr/>
        </p:nvGrpSpPr>
        <p:grpSpPr>
          <a:xfrm>
            <a:off x="0" y="-7144"/>
            <a:ext cx="27432000" cy="1912145"/>
            <a:chOff x="0" y="0"/>
            <a:chExt cx="27432000" cy="1912144"/>
          </a:xfrm>
        </p:grpSpPr>
        <p:sp>
          <p:nvSpPr>
            <p:cNvPr id="58" name="Rectangle"/>
            <p:cNvSpPr/>
            <p:nvPr/>
          </p:nvSpPr>
          <p:spPr>
            <a:xfrm>
              <a:off x="0" y="0"/>
              <a:ext cx="27432000" cy="1912144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" name="Determining Key “Stemness” Genes…"/>
            <p:cNvSpPr txBox="1"/>
            <p:nvPr/>
          </p:nvSpPr>
          <p:spPr>
            <a:xfrm>
              <a:off x="2434018" y="192058"/>
              <a:ext cx="24997981" cy="1444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03827" tIns="303827" rIns="303827" bIns="303827" numCol="1" anchor="t">
              <a:spAutoFit/>
            </a:bodyPr>
            <a:lstStyle/>
            <a:p>
              <a:pPr>
                <a:defRPr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5400" dirty="0"/>
                <a:t>Use of an </a:t>
              </a:r>
              <a:r>
                <a:rPr lang="en-US" sz="5400" dirty="0" err="1"/>
                <a:t>Amiloride</a:t>
              </a:r>
              <a:r>
                <a:rPr lang="en-US" sz="5400" dirty="0"/>
                <a:t> Derivative to Treat Acute Lymphoblastic Leukemia</a:t>
              </a:r>
            </a:p>
          </p:txBody>
        </p:sp>
      </p:grpSp>
      <p:sp>
        <p:nvSpPr>
          <p:cNvPr id="131" name="Rectangle 29"/>
          <p:cNvSpPr/>
          <p:nvPr/>
        </p:nvSpPr>
        <p:spPr>
          <a:xfrm>
            <a:off x="0" y="1904999"/>
            <a:ext cx="27432000" cy="118873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rgbClr val="FF9900"/>
              </a:gs>
              <a:gs pos="100000">
                <a:srgbClr val="CC330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2" name="Text Box 48"/>
          <p:cNvSpPr txBox="1"/>
          <p:nvPr/>
        </p:nvSpPr>
        <p:spPr>
          <a:xfrm>
            <a:off x="697171" y="3868324"/>
            <a:ext cx="6153912" cy="606844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276" tIns="101276" rIns="101276" bIns="101276" anchor="ctr">
            <a:spAutoFit/>
          </a:bodyPr>
          <a:lstStyle>
            <a:lvl1pPr defTabSz="515143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Background</a:t>
            </a:r>
          </a:p>
        </p:txBody>
      </p:sp>
      <p:sp>
        <p:nvSpPr>
          <p:cNvPr id="133" name="Text Box 54"/>
          <p:cNvSpPr txBox="1"/>
          <p:nvPr/>
        </p:nvSpPr>
        <p:spPr>
          <a:xfrm>
            <a:off x="20559779" y="3868324"/>
            <a:ext cx="6153913" cy="606844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276" tIns="101276" rIns="101276" bIns="101276" anchor="ctr">
            <a:spAutoFit/>
          </a:bodyPr>
          <a:lstStyle>
            <a:lvl1pPr defTabSz="500062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Results (cont.)</a:t>
            </a:r>
          </a:p>
        </p:txBody>
      </p:sp>
      <p:pic>
        <p:nvPicPr>
          <p:cNvPr id="135" name="Picture 75" descr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86" y="87831"/>
            <a:ext cx="2172133" cy="192524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 Box 524"/>
          <p:cNvSpPr txBox="1"/>
          <p:nvPr/>
        </p:nvSpPr>
        <p:spPr>
          <a:xfrm>
            <a:off x="20574322" y="10508806"/>
            <a:ext cx="6144769" cy="601318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8512" tIns="98512" rIns="98512" bIns="98512" anchor="ctr">
            <a:spAutoFit/>
          </a:bodyPr>
          <a:lstStyle>
            <a:lvl1pPr defTabSz="500062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Summary/Next Steps</a:t>
            </a:r>
          </a:p>
        </p:txBody>
      </p:sp>
      <p:sp>
        <p:nvSpPr>
          <p:cNvPr id="137" name="Rectangle 451"/>
          <p:cNvSpPr txBox="1"/>
          <p:nvPr/>
        </p:nvSpPr>
        <p:spPr>
          <a:xfrm>
            <a:off x="858658" y="4566628"/>
            <a:ext cx="5853366" cy="50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234" tIns="22234" rIns="22234" bIns="22234" anchor="ctr">
            <a:spAutoFit/>
          </a:bodyPr>
          <a:lstStyle/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tx1"/>
                </a:solidFill>
              </a:rPr>
              <a:t>In 2019, there were about 6,000 new cases of acute lymphoblastic leukemia (ALL) in the US, and ~25% of those were fatal [NIH], highlighting the need for new treatments.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Amiloride</a:t>
            </a:r>
            <a:r>
              <a:rPr lang="en-US" sz="1800" dirty="0">
                <a:solidFill>
                  <a:schemeClr val="tx1"/>
                </a:solidFill>
              </a:rPr>
              <a:t> is a potassium-sparing diuretic. </a:t>
            </a:r>
            <a:r>
              <a:rPr lang="en-US" altLang="ja-JP" sz="1800" dirty="0">
                <a:solidFill>
                  <a:schemeClr val="tx1"/>
                </a:solidFill>
              </a:rPr>
              <a:t>Several studies have identified </a:t>
            </a:r>
            <a:r>
              <a:rPr lang="en-US" sz="1800" dirty="0">
                <a:solidFill>
                  <a:schemeClr val="tx1"/>
                </a:solidFill>
              </a:rPr>
              <a:t>a potential anti-cancer role for A</a:t>
            </a:r>
            <a:r>
              <a:rPr lang="en-US" altLang="ja-JP" sz="1800" dirty="0">
                <a:solidFill>
                  <a:schemeClr val="tx1"/>
                </a:solidFill>
              </a:rPr>
              <a:t>miloride and its derivatives in the treatment of leukemia, brain tumors, and breast cancer  [Rich IN, Blood. 2000. </a:t>
            </a:r>
            <a:r>
              <a:rPr lang="en-US" altLang="ja-JP" sz="1800" dirty="0" err="1">
                <a:solidFill>
                  <a:schemeClr val="tx1"/>
                </a:solidFill>
              </a:rPr>
              <a:t>Pasupuleti</a:t>
            </a:r>
            <a:r>
              <a:rPr lang="en-US" altLang="ja-JP" sz="1800" dirty="0">
                <a:solidFill>
                  <a:schemeClr val="tx1"/>
                </a:solidFill>
              </a:rPr>
              <a:t> N, </a:t>
            </a:r>
            <a:r>
              <a:rPr lang="en-US" altLang="ja-JP" sz="1800" dirty="0" err="1">
                <a:solidFill>
                  <a:schemeClr val="tx1"/>
                </a:solidFill>
              </a:rPr>
              <a:t>Mol</a:t>
            </a:r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err="1">
                <a:solidFill>
                  <a:schemeClr val="tx1"/>
                </a:solidFill>
              </a:rPr>
              <a:t>Pharmacol</a:t>
            </a:r>
            <a:r>
              <a:rPr lang="en-US" altLang="ja-JP" sz="1800" dirty="0">
                <a:solidFill>
                  <a:schemeClr val="tx1"/>
                </a:solidFill>
              </a:rPr>
              <a:t>. 2015. Leon LJ, </a:t>
            </a:r>
            <a:r>
              <a:rPr lang="en-US" altLang="ja-JP" sz="1800" dirty="0" err="1">
                <a:solidFill>
                  <a:schemeClr val="tx1"/>
                </a:solidFill>
              </a:rPr>
              <a:t>PLoS</a:t>
            </a:r>
            <a:r>
              <a:rPr lang="en-US" altLang="ja-JP" sz="1800" dirty="0">
                <a:solidFill>
                  <a:schemeClr val="tx1"/>
                </a:solidFill>
              </a:rPr>
              <a:t> One. 2013]</a:t>
            </a:r>
            <a:r>
              <a:rPr lang="en-US" sz="1800" dirty="0">
                <a:solidFill>
                  <a:schemeClr val="tx1"/>
                </a:solidFill>
              </a:rPr>
              <a:t>. Previous studies by our collaborator Dr. Fredric </a:t>
            </a:r>
            <a:r>
              <a:rPr lang="en-US" sz="1800" dirty="0" err="1">
                <a:solidFill>
                  <a:schemeClr val="tx1"/>
                </a:solidFill>
              </a:rPr>
              <a:t>Gorin’s</a:t>
            </a:r>
            <a:r>
              <a:rPr lang="en-US" sz="1800" dirty="0">
                <a:solidFill>
                  <a:schemeClr val="tx1"/>
                </a:solidFill>
              </a:rPr>
              <a:t> group, using glioma cells, showed that compound 10357, an Amiloride derivative, demonstrated mis-trafficking of the urokinase plasminogen activator system (</a:t>
            </a:r>
            <a:r>
              <a:rPr lang="en-US" sz="1800" dirty="0" err="1">
                <a:solidFill>
                  <a:schemeClr val="tx1"/>
                </a:solidFill>
              </a:rPr>
              <a:t>uPAS</a:t>
            </a:r>
            <a:r>
              <a:rPr lang="en-US" sz="1800" dirty="0">
                <a:solidFill>
                  <a:schemeClr val="tx1"/>
                </a:solidFill>
              </a:rPr>
              <a:t>), resulting in  mitochondrial depolarization with the release of apoptosis-inducing factor (AIF) causing caspase-independent cell death (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altLang="ja-JP" sz="1800" dirty="0">
                <a:solidFill>
                  <a:schemeClr val="tx1"/>
                </a:solidFill>
              </a:rPr>
              <a:t>[</a:t>
            </a:r>
            <a:r>
              <a:rPr lang="en-US" altLang="ja-JP" sz="1800" dirty="0" err="1">
                <a:solidFill>
                  <a:schemeClr val="tx1"/>
                </a:solidFill>
              </a:rPr>
              <a:t>Pasupuleti</a:t>
            </a:r>
            <a:r>
              <a:rPr lang="en-US" altLang="ja-JP" sz="1800" dirty="0">
                <a:solidFill>
                  <a:schemeClr val="tx1"/>
                </a:solidFill>
              </a:rPr>
              <a:t> N, Mol </a:t>
            </a:r>
            <a:r>
              <a:rPr lang="en-US" altLang="ja-JP" sz="1800" dirty="0" err="1">
                <a:solidFill>
                  <a:schemeClr val="tx1"/>
                </a:solidFill>
              </a:rPr>
              <a:t>Pharmacol</a:t>
            </a:r>
            <a:r>
              <a:rPr lang="en-US" altLang="ja-JP" sz="1800" dirty="0">
                <a:solidFill>
                  <a:schemeClr val="tx1"/>
                </a:solidFill>
              </a:rPr>
              <a:t>. 2015. </a:t>
            </a:r>
            <a:r>
              <a:rPr lang="en-US" altLang="ja-JP" sz="1800" dirty="0" err="1">
                <a:solidFill>
                  <a:schemeClr val="tx1"/>
                </a:solidFill>
                <a:sym typeface="Arial"/>
              </a:rPr>
              <a:t>Gorin</a:t>
            </a:r>
            <a:r>
              <a:rPr lang="en-US" altLang="ja-JP" sz="1800" dirty="0">
                <a:solidFill>
                  <a:schemeClr val="tx1"/>
                </a:solidFill>
                <a:sym typeface="Arial"/>
              </a:rPr>
              <a:t> FA</a:t>
            </a:r>
            <a:r>
              <a:rPr lang="en-US" altLang="ja-JP" sz="1800" dirty="0">
                <a:solidFill>
                  <a:schemeClr val="tx1"/>
                </a:solidFill>
              </a:rPr>
              <a:t>, Anticancer Agents Med Chem. 2017]. </a:t>
            </a:r>
            <a:endParaRPr lang="en-US" altLang="ja-JP" u="sng" dirty="0">
              <a:solidFill>
                <a:schemeClr val="tx1"/>
              </a:solidFill>
            </a:endParaRPr>
          </a:p>
        </p:txBody>
      </p:sp>
      <p:sp>
        <p:nvSpPr>
          <p:cNvPr id="138" name="Text Box 524"/>
          <p:cNvSpPr txBox="1"/>
          <p:nvPr/>
        </p:nvSpPr>
        <p:spPr>
          <a:xfrm>
            <a:off x="20584380" y="14252076"/>
            <a:ext cx="6144769" cy="601319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8512" tIns="98512" rIns="98512" bIns="98512" anchor="ctr">
            <a:spAutoFit/>
          </a:bodyPr>
          <a:lstStyle>
            <a:lvl1pPr defTabSz="500062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Acknowledgements</a:t>
            </a:r>
          </a:p>
        </p:txBody>
      </p:sp>
      <p:sp>
        <p:nvSpPr>
          <p:cNvPr id="140" name="Rectangle 54"/>
          <p:cNvSpPr txBox="1"/>
          <p:nvPr/>
        </p:nvSpPr>
        <p:spPr>
          <a:xfrm>
            <a:off x="20685179" y="11227248"/>
            <a:ext cx="5914354" cy="292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234" tIns="22234" rIns="22234" bIns="22234">
            <a:spAutoFit/>
          </a:bodyPr>
          <a:lstStyle/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dirty="0">
                <a:solidFill>
                  <a:schemeClr val="tx1"/>
                </a:solidFill>
              </a:rPr>
              <a:t>1) </a:t>
            </a:r>
            <a:r>
              <a:rPr lang="en-US" dirty="0">
                <a:solidFill>
                  <a:schemeClr val="tx1"/>
                </a:solidFill>
              </a:rPr>
              <a:t>Amiloride derivative </a:t>
            </a:r>
            <a:r>
              <a:rPr lang="en-US" altLang="ja-JP" dirty="0">
                <a:solidFill>
                  <a:schemeClr val="tx1"/>
                </a:solidFill>
              </a:rPr>
              <a:t>10357 shows cytotoxicity in two B-ALL cell lines.  </a:t>
            </a:r>
            <a:endParaRPr dirty="0">
              <a:solidFill>
                <a:schemeClr val="tx1"/>
              </a:solidFill>
              <a:latin typeface="+mn-lt"/>
              <a:ea typeface="+mn-ea"/>
              <a:cs typeface="+mn-cs"/>
              <a:sym typeface="Times New Roman"/>
            </a:endParaRPr>
          </a:p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dirty="0">
                <a:solidFill>
                  <a:schemeClr val="tx1"/>
                </a:solidFill>
              </a:rPr>
              <a:t>2) </a:t>
            </a:r>
            <a:r>
              <a:rPr lang="en-US" dirty="0">
                <a:solidFill>
                  <a:schemeClr val="tx1"/>
                </a:solidFill>
              </a:rPr>
              <a:t>10357 shows synergism with VCR, even at its sub-therapeutic doses.</a:t>
            </a:r>
          </a:p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</a:rPr>
              <a:t>(3) The cytotoxicity of 10357 seems to be non-apoptosis.</a:t>
            </a:r>
            <a:endParaRPr dirty="0">
              <a:solidFill>
                <a:schemeClr val="tx1"/>
              </a:solidFill>
            </a:endParaRPr>
          </a:p>
          <a:p>
            <a:pPr algn="just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 </a:t>
            </a:r>
            <a:endParaRPr dirty="0">
              <a:solidFill>
                <a:schemeClr val="tx1"/>
              </a:solidFill>
              <a:latin typeface="+mn-lt"/>
              <a:ea typeface="+mn-ea"/>
              <a:cs typeface="+mn-cs"/>
              <a:sym typeface="Times New Roman"/>
            </a:endParaRPr>
          </a:p>
          <a:p>
            <a:pPr algn="just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Next steps</a:t>
            </a:r>
            <a:r>
              <a:rPr b="0" dirty="0">
                <a:solidFill>
                  <a:schemeClr val="tx1"/>
                </a:solidFill>
              </a:rPr>
              <a:t>:</a:t>
            </a:r>
          </a:p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dirty="0">
                <a:solidFill>
                  <a:schemeClr val="tx1"/>
                </a:solidFill>
              </a:rPr>
              <a:t>1)</a:t>
            </a:r>
            <a:r>
              <a:rPr lang="en-US" dirty="0">
                <a:solidFill>
                  <a:schemeClr val="tx1"/>
                </a:solidFill>
              </a:rPr>
              <a:t> Investigate the mechanism of 10357’s cytotoxicity in B-ALL.</a:t>
            </a:r>
            <a:endParaRPr sz="700" dirty="0">
              <a:solidFill>
                <a:schemeClr val="tx1"/>
              </a:solidFill>
            </a:endParaRPr>
          </a:p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dirty="0">
                <a:solidFill>
                  <a:schemeClr val="tx1"/>
                </a:solidFill>
              </a:rPr>
              <a:t>2) </a:t>
            </a:r>
            <a:r>
              <a:rPr lang="en-US" dirty="0">
                <a:solidFill>
                  <a:schemeClr val="tx1"/>
                </a:solidFill>
              </a:rPr>
              <a:t>Assess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10357 and its combination therapy with VCR </a:t>
            </a:r>
            <a:r>
              <a:rPr lang="en-US" i="1" dirty="0">
                <a:solidFill>
                  <a:schemeClr val="tx1"/>
                </a:solidFill>
              </a:rPr>
              <a:t>in vivo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6" name="Rectangle 43"/>
          <p:cNvSpPr txBox="1"/>
          <p:nvPr/>
        </p:nvSpPr>
        <p:spPr>
          <a:xfrm>
            <a:off x="7467164" y="4605967"/>
            <a:ext cx="5853367" cy="6117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3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/>
              <a:t>(1) Live cell (</a:t>
            </a:r>
            <a:r>
              <a:rPr lang="en-US" altLang="ja-JP" sz="1800" b="1" dirty="0">
                <a:latin typeface="Arial"/>
                <a:cs typeface="Arial"/>
                <a:sym typeface="Arial"/>
              </a:rPr>
              <a:t>MTS) tetrazolium assay</a:t>
            </a:r>
            <a:endParaRPr lang="en-US" altLang="ja-JP" sz="1800" b="1" dirty="0">
              <a:sym typeface="Times New Roman"/>
            </a:endParaRPr>
          </a:p>
          <a:p>
            <a:pPr algn="just">
              <a:spcBef>
                <a:spcPts val="3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/>
              <a:t>Leukemia cells (JM1 or </a:t>
            </a:r>
            <a:r>
              <a:rPr lang="en-US" altLang="ja-JP" dirty="0" err="1"/>
              <a:t>Reh</a:t>
            </a:r>
            <a:r>
              <a:rPr lang="en-US" altLang="ja-JP" dirty="0"/>
              <a:t> B-ALL cell line) were seeded in 96-well plates and then treated with drugs. On the assay day (24 or 72 hours after treatment), 3-(4,5-dimethylthiazol-2-yl)-5-(3-carboxymethoxyphenyl)-2-(4-sulfophenyl)-2H-tetrazolium) (MTS) and N-methyl-</a:t>
            </a:r>
            <a:r>
              <a:rPr lang="en-US" altLang="ja-JP" dirty="0" err="1"/>
              <a:t>phenazonium</a:t>
            </a:r>
            <a:r>
              <a:rPr lang="en-US" altLang="ja-JP" dirty="0"/>
              <a:t> methosulfate (PMS) were added to the cells for 2-4 hours.  The absorbance was measured at 490nm.</a:t>
            </a:r>
          </a:p>
          <a:p>
            <a:pPr algn="just">
              <a:spcBef>
                <a:spcPts val="3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en-US" altLang="ja-JP" sz="700" dirty="0"/>
          </a:p>
          <a:p>
            <a:pPr algn="just">
              <a:spcBef>
                <a:spcPts val="3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/>
              <a:t>(2) Cytotoxic lactate dehydrogenase (LDH) assay</a:t>
            </a:r>
          </a:p>
          <a:p>
            <a:pPr lvl="0" algn="just">
              <a:spcBef>
                <a:spcPts val="3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sz="1800" dirty="0">
                <a:latin typeface="Arial"/>
                <a:cs typeface="Arial"/>
                <a:sym typeface="Arial"/>
              </a:rPr>
              <a:t>Cells were treated the same as above. LDH released from injured cells was measured in the media (LDH Cytotoxicity Detection Kit, </a:t>
            </a:r>
            <a:r>
              <a:rPr lang="en-US" altLang="ja-JP" sz="18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Clontech</a:t>
            </a:r>
            <a:r>
              <a:rPr lang="en-US" altLang="ja-JP" sz="1800" dirty="0">
                <a:latin typeface="Arial"/>
                <a:cs typeface="Arial"/>
                <a:sym typeface="Arial"/>
              </a:rPr>
              <a:t>).  Treated cells were normalized to positive control cells treated with 1% triton X-100.</a:t>
            </a:r>
          </a:p>
          <a:p>
            <a:pPr lvl="0" algn="just">
              <a:spcBef>
                <a:spcPts val="3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en-US" altLang="ja-JP" sz="700" dirty="0">
              <a:latin typeface="Arial"/>
              <a:cs typeface="Arial"/>
              <a:sym typeface="Arial"/>
            </a:endParaRPr>
          </a:p>
          <a:p>
            <a:pPr algn="just">
              <a:spcBef>
                <a:spcPts val="3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>
                <a:solidFill>
                  <a:schemeClr val="tx1"/>
                </a:solidFill>
              </a:rPr>
              <a:t>(3) Synergism of combination therapy</a:t>
            </a:r>
            <a:endParaRPr lang="en-US" altLang="ja-JP" sz="1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Therapeutic efficacy of 10357 was assessed in combination with vincristine, one of the key drugs in the standard chemotherapy for B-ALL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Combenefit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software) [Di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Veroli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GY, Bioinformatics. 2016].</a:t>
            </a:r>
          </a:p>
        </p:txBody>
      </p:sp>
      <p:sp>
        <p:nvSpPr>
          <p:cNvPr id="147" name="Rectangle 8"/>
          <p:cNvSpPr txBox="1"/>
          <p:nvPr/>
        </p:nvSpPr>
        <p:spPr>
          <a:xfrm>
            <a:off x="20685179" y="14946591"/>
            <a:ext cx="59329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en-US" sz="1800" dirty="0">
                <a:solidFill>
                  <a:schemeClr val="tx1"/>
                </a:solidFill>
              </a:rPr>
              <a:t>10357 was provided by Dr. Gorin. 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*M.I. and J.M.L. contributed equally to this project.  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49" name="Text Box 54"/>
          <p:cNvSpPr txBox="1"/>
          <p:nvPr/>
        </p:nvSpPr>
        <p:spPr>
          <a:xfrm>
            <a:off x="13938955" y="3828679"/>
            <a:ext cx="6153913" cy="635417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276" tIns="101276" rIns="101276" bIns="101276" anchor="ctr">
            <a:spAutoFit/>
          </a:bodyPr>
          <a:lstStyle>
            <a:lvl1pPr defTabSz="500062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Results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69" name="Text Box 54"/>
          <p:cNvSpPr txBox="1"/>
          <p:nvPr/>
        </p:nvSpPr>
        <p:spPr>
          <a:xfrm>
            <a:off x="7314857" y="10738301"/>
            <a:ext cx="6153913" cy="606845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276" tIns="101276" rIns="101276" bIns="101276" anchor="ctr">
            <a:spAutoFit/>
          </a:bodyPr>
          <a:lstStyle>
            <a:lvl1pPr defTabSz="500062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Results</a:t>
            </a:r>
          </a:p>
        </p:txBody>
      </p:sp>
      <p:sp>
        <p:nvSpPr>
          <p:cNvPr id="71" name="Rectangle 225"/>
          <p:cNvSpPr txBox="1"/>
          <p:nvPr/>
        </p:nvSpPr>
        <p:spPr>
          <a:xfrm>
            <a:off x="14081760" y="4624663"/>
            <a:ext cx="5867459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(2) 10357 shows synergism with vincristine in B-ALL cells</a:t>
            </a:r>
            <a:endParaRPr dirty="0"/>
          </a:p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altLang="ja-JP" dirty="0"/>
              <a:t>In preliminary studies, we tested 10357 in combination with various </a:t>
            </a:r>
            <a:r>
              <a:rPr lang="en-US" altLang="ja-JP" dirty="0">
                <a:solidFill>
                  <a:schemeClr val="tx1"/>
                </a:solidFill>
              </a:rPr>
              <a:t>chemotherapy drugs (data not shown).  We selected vincristine (VCR), because it had </a:t>
            </a:r>
            <a:r>
              <a:rPr lang="en-US" altLang="ja-JP" dirty="0"/>
              <a:t>the highest cytotoxicity in combination with 10357 </a:t>
            </a:r>
            <a:r>
              <a:rPr lang="en-US" altLang="ja-JP" dirty="0">
                <a:solidFill>
                  <a:schemeClr val="tx1"/>
                </a:solidFill>
              </a:rPr>
              <a:t>(results with JM1 are shown in </a:t>
            </a:r>
            <a:r>
              <a:rPr lang="en-US" altLang="ja-JP" b="1" dirty="0">
                <a:solidFill>
                  <a:schemeClr val="tx1"/>
                </a:solidFill>
              </a:rPr>
              <a:t>Figure 3</a:t>
            </a:r>
            <a:r>
              <a:rPr lang="en-US" altLang="ja-JP" dirty="0">
                <a:solidFill>
                  <a:schemeClr val="tx1"/>
                </a:solidFill>
              </a:rPr>
              <a:t>). 10357 shows significant   synergism with VCR, more importantly at its </a:t>
            </a:r>
            <a:r>
              <a:rPr lang="en-US" altLang="ja-JP" dirty="0" err="1">
                <a:solidFill>
                  <a:schemeClr val="tx1"/>
                </a:solidFill>
              </a:rPr>
              <a:t>subtherapeutic</a:t>
            </a:r>
            <a:r>
              <a:rPr lang="en-US" altLang="ja-JP" dirty="0">
                <a:solidFill>
                  <a:schemeClr val="tx1"/>
                </a:solidFill>
              </a:rPr>
              <a:t> (&gt;IC80) doses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Figure 3A and B</a:t>
            </a:r>
            <a:r>
              <a:rPr lang="en-US" dirty="0">
                <a:solidFill>
                  <a:schemeClr val="tx1"/>
                </a:solidFill>
              </a:rPr>
              <a:t>).  We further assessed whether the sequence of the drugs, for instance adding drugs 24 hours apart, would make a difference in their synergism. The results are not conclusive (</a:t>
            </a:r>
            <a:r>
              <a:rPr lang="en-US" altLang="ja-JP" b="1" dirty="0">
                <a:solidFill>
                  <a:schemeClr val="tx1"/>
                </a:solidFill>
              </a:rPr>
              <a:t>Figure 3C and D</a:t>
            </a:r>
            <a:r>
              <a:rPr lang="en-US" dirty="0">
                <a:solidFill>
                  <a:schemeClr val="tx1"/>
                </a:solidFill>
              </a:rPr>
              <a:t>).  We also observed similar results in </a:t>
            </a:r>
            <a:r>
              <a:rPr lang="en-US" dirty="0" err="1">
                <a:solidFill>
                  <a:schemeClr val="tx1"/>
                </a:solidFill>
              </a:rPr>
              <a:t>Reh</a:t>
            </a:r>
            <a:r>
              <a:rPr lang="en-US" dirty="0">
                <a:solidFill>
                  <a:schemeClr val="tx1"/>
                </a:solidFill>
              </a:rPr>
              <a:t> (data not shown).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5156" y="11427978"/>
            <a:ext cx="592668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AutoNum type="arabicParenBoth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10357 shows cytotoxicity in B-ALL cells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10357 shows cytotoxicity in both JM1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with its IC50 of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17µM and 15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µM,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respectively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 These IC50 values are higher than those in glioma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(5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941" y="9611833"/>
            <a:ext cx="4557931" cy="3272018"/>
          </a:xfrm>
          <a:prstGeom prst="rect">
            <a:avLst/>
          </a:prstGeom>
        </p:spPr>
      </p:pic>
      <p:sp>
        <p:nvSpPr>
          <p:cNvPr id="73" name="TextBox 2"/>
          <p:cNvSpPr txBox="1"/>
          <p:nvPr/>
        </p:nvSpPr>
        <p:spPr>
          <a:xfrm>
            <a:off x="832467" y="12867081"/>
            <a:ext cx="592822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/>
            <a:r>
              <a:rPr sz="1400" dirty="0"/>
              <a:t>Figure 1</a:t>
            </a:r>
            <a:r>
              <a:rPr lang="en-US" sz="1400" dirty="0"/>
              <a:t>.</a:t>
            </a:r>
            <a:r>
              <a:rPr sz="1400" dirty="0"/>
              <a:t> </a:t>
            </a:r>
            <a:r>
              <a:rPr lang="en-US" sz="1400" b="0" dirty="0"/>
              <a:t>Drug (10357) targets the intracellular </a:t>
            </a:r>
            <a:r>
              <a:rPr lang="en-US" sz="1400" b="0" dirty="0" err="1"/>
              <a:t>uPAS</a:t>
            </a:r>
            <a:r>
              <a:rPr lang="en-US" sz="1400" b="0" dirty="0"/>
              <a:t> complex, relocating the EE (1) and LE (2) to perinuclear mitochondrial regions. AIF is released and translocated to the nucleus (3), leading to glioma cell death.  </a:t>
            </a:r>
            <a:r>
              <a:rPr lang="en-US" altLang="ja-JP" sz="1400" b="0" dirty="0">
                <a:latin typeface="Arial" panose="020B0604020202020204" pitchFamily="34" charset="0"/>
                <a:cs typeface="Arial" panose="020B0604020202020204" pitchFamily="34" charset="0"/>
                <a:sym typeface="News Gothic MT"/>
              </a:rPr>
              <a:t>EE, LE : early and late endosomes,  </a:t>
            </a:r>
            <a:r>
              <a:rPr lang="en-US" altLang="ja-JP" sz="1400" b="0" dirty="0" err="1">
                <a:latin typeface="Arial" panose="020B0604020202020204" pitchFamily="34" charset="0"/>
                <a:cs typeface="Arial" panose="020B0604020202020204" pitchFamily="34" charset="0"/>
                <a:sym typeface="News Gothic MT"/>
              </a:rPr>
              <a:t>uPA</a:t>
            </a:r>
            <a:r>
              <a:rPr lang="en-US" altLang="ja-JP" sz="1400" b="0" dirty="0">
                <a:latin typeface="Arial" panose="020B0604020202020204" pitchFamily="34" charset="0"/>
                <a:cs typeface="Arial" panose="020B0604020202020204" pitchFamily="34" charset="0"/>
                <a:sym typeface="News Gothic MT"/>
              </a:rPr>
              <a:t> : urokinase-type plasminogen activator, PAI-1 : plasminogen activator inhibitor-1, </a:t>
            </a:r>
            <a:r>
              <a:rPr lang="en-US" altLang="ja-JP" sz="1400" b="0" dirty="0" err="1">
                <a:latin typeface="Arial" panose="020B0604020202020204" pitchFamily="34" charset="0"/>
                <a:cs typeface="Arial" panose="020B0604020202020204" pitchFamily="34" charset="0"/>
                <a:sym typeface="News Gothic MT"/>
              </a:rPr>
              <a:t>uPAR</a:t>
            </a:r>
            <a:r>
              <a:rPr lang="en-US" altLang="ja-JP" sz="1400" b="0" dirty="0">
                <a:latin typeface="Arial" panose="020B0604020202020204" pitchFamily="34" charset="0"/>
                <a:cs typeface="Arial" panose="020B0604020202020204" pitchFamily="34" charset="0"/>
                <a:sym typeface="News Gothic MT"/>
              </a:rPr>
              <a:t> : </a:t>
            </a:r>
            <a:r>
              <a:rPr lang="en-US" altLang="ja-JP" sz="1400" b="0" dirty="0" err="1">
                <a:latin typeface="Arial" panose="020B0604020202020204" pitchFamily="34" charset="0"/>
                <a:cs typeface="Arial" panose="020B0604020202020204" pitchFamily="34" charset="0"/>
                <a:sym typeface="News Gothic MT"/>
              </a:rPr>
              <a:t>uPA</a:t>
            </a:r>
            <a:r>
              <a:rPr lang="en-US" altLang="ja-JP" sz="1400" b="0" dirty="0">
                <a:latin typeface="Arial" panose="020B0604020202020204" pitchFamily="34" charset="0"/>
                <a:cs typeface="Arial" panose="020B0604020202020204" pitchFamily="34" charset="0"/>
                <a:sym typeface="News Gothic MT"/>
              </a:rPr>
              <a:t> receptor, LRP-1 : low density lipoprotein receptor–related protein-1</a:t>
            </a:r>
            <a:endParaRPr lang="ja-JP" altLang="en-US" sz="1400" b="0" dirty="0">
              <a:latin typeface="Arial" panose="020B0604020202020204" pitchFamily="34" charset="0"/>
              <a:cs typeface="Arial" panose="020B0604020202020204" pitchFamily="34" charset="0"/>
              <a:sym typeface="News Gothic MT"/>
            </a:endParaRPr>
          </a:p>
        </p:txBody>
      </p:sp>
      <p:sp>
        <p:nvSpPr>
          <p:cNvPr id="74" name="Text Box 48"/>
          <p:cNvSpPr txBox="1"/>
          <p:nvPr/>
        </p:nvSpPr>
        <p:spPr>
          <a:xfrm>
            <a:off x="7314857" y="3848846"/>
            <a:ext cx="6153912" cy="635417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276" tIns="101276" rIns="101276" bIns="101276" anchor="ctr">
            <a:spAutoFit/>
          </a:bodyPr>
          <a:lstStyle>
            <a:lvl1pPr defTabSz="515143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ja-JP" dirty="0"/>
              <a:t>Methods</a:t>
            </a:r>
          </a:p>
        </p:txBody>
      </p:sp>
      <p:sp>
        <p:nvSpPr>
          <p:cNvPr id="80" name="Rectangle 451"/>
          <p:cNvSpPr txBox="1"/>
          <p:nvPr/>
        </p:nvSpPr>
        <p:spPr>
          <a:xfrm>
            <a:off x="813835" y="15101280"/>
            <a:ext cx="5960676" cy="59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234" tIns="22234" rIns="22234" bIns="22234" anchor="ctr">
            <a:spAutoFit/>
          </a:bodyPr>
          <a:lstStyle/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</a:rPr>
              <a:t>To determine the therapeutic role of </a:t>
            </a:r>
            <a:r>
              <a:rPr lang="en-US" altLang="ja-JP" dirty="0">
                <a:solidFill>
                  <a:schemeClr val="tx1"/>
                </a:solidFill>
              </a:rPr>
              <a:t>10357 in B-cell type ALL (B-ALL)</a:t>
            </a:r>
            <a:endParaRPr dirty="0">
              <a:solidFill>
                <a:schemeClr val="tx1"/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81" name="Text Box 48"/>
          <p:cNvSpPr txBox="1"/>
          <p:nvPr/>
        </p:nvSpPr>
        <p:spPr>
          <a:xfrm>
            <a:off x="712012" y="14354079"/>
            <a:ext cx="6153912" cy="635417"/>
          </a:xfrm>
          <a:prstGeom prst="rect">
            <a:avLst/>
          </a:prstGeom>
          <a:solidFill>
            <a:srgbClr val="000066"/>
          </a:solidFill>
          <a:ln>
            <a:solidFill>
              <a:srgbClr val="6600CC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276" tIns="101276" rIns="101276" bIns="101276" anchor="ctr">
            <a:spAutoFit/>
          </a:bodyPr>
          <a:lstStyle>
            <a:lvl1pPr defTabSz="515143">
              <a:spcBef>
                <a:spcPts val="1600"/>
              </a:spcBef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ja-JP" dirty="0"/>
              <a:t>Objective</a:t>
            </a:r>
          </a:p>
        </p:txBody>
      </p:sp>
      <p:graphicFrame>
        <p:nvGraphicFramePr>
          <p:cNvPr id="34" name="Chart 4">
            <a:extLst>
              <a:ext uri="{FF2B5EF4-FFF2-40B4-BE49-F238E27FC236}">
                <a16:creationId xmlns:a16="http://schemas.microsoft.com/office/drawing/2014/main" id="{9AEE576E-5383-4D85-9828-A29F589DE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334399"/>
              </p:ext>
            </p:extLst>
          </p:nvPr>
        </p:nvGraphicFramePr>
        <p:xfrm>
          <a:off x="13986734" y="11818262"/>
          <a:ext cx="3030763" cy="243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Rectangle 7">
            <a:extLst>
              <a:ext uri="{FF2B5EF4-FFF2-40B4-BE49-F238E27FC236}">
                <a16:creationId xmlns:a16="http://schemas.microsoft.com/office/drawing/2014/main" id="{DC6645AE-BC6F-4546-A311-A9B1C182C2B2}"/>
              </a:ext>
            </a:extLst>
          </p:cNvPr>
          <p:cNvSpPr/>
          <p:nvPr/>
        </p:nvSpPr>
        <p:spPr>
          <a:xfrm>
            <a:off x="14934164" y="11383619"/>
            <a:ext cx="689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10357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24hr</a:t>
            </a:r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B12BE490-F16A-4B42-BF14-FD58B77CC4A3}"/>
              </a:ext>
            </a:extLst>
          </p:cNvPr>
          <p:cNvSpPr/>
          <p:nvPr/>
        </p:nvSpPr>
        <p:spPr>
          <a:xfrm>
            <a:off x="16150552" y="11385067"/>
            <a:ext cx="83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72hr</a:t>
            </a:r>
          </a:p>
        </p:txBody>
      </p:sp>
      <p:sp>
        <p:nvSpPr>
          <p:cNvPr id="50" name="TextBox 103"/>
          <p:cNvSpPr txBox="1"/>
          <p:nvPr/>
        </p:nvSpPr>
        <p:spPr>
          <a:xfrm flipH="1">
            <a:off x="13990812" y="8661780"/>
            <a:ext cx="3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2" name="TextBox 106"/>
          <p:cNvSpPr txBox="1"/>
          <p:nvPr/>
        </p:nvSpPr>
        <p:spPr>
          <a:xfrm>
            <a:off x="14056831" y="11387579"/>
            <a:ext cx="25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61" name="Chart 2">
            <a:extLst>
              <a:ext uri="{FF2B5EF4-FFF2-40B4-BE49-F238E27FC236}">
                <a16:creationId xmlns:a16="http://schemas.microsoft.com/office/drawing/2014/main" id="{624D3BDE-1A02-4B6A-8F13-F32D4B0CB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311186"/>
              </p:ext>
            </p:extLst>
          </p:nvPr>
        </p:nvGraphicFramePr>
        <p:xfrm>
          <a:off x="7395903" y="12711137"/>
          <a:ext cx="2853214" cy="20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7" name="正方形/長方形 66"/>
          <p:cNvSpPr/>
          <p:nvPr/>
        </p:nvSpPr>
        <p:spPr>
          <a:xfrm>
            <a:off x="14305292" y="8679251"/>
            <a:ext cx="2986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ja-JP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10357 and VCR combination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DC6645AE-BC6F-4546-A311-A9B1C182C2B2}"/>
              </a:ext>
            </a:extLst>
          </p:cNvPr>
          <p:cNvSpPr/>
          <p:nvPr/>
        </p:nvSpPr>
        <p:spPr>
          <a:xfrm>
            <a:off x="14349984" y="11385067"/>
            <a:ext cx="624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VCR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0hr</a:t>
            </a: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id="{DC6645AE-BC6F-4546-A311-A9B1C182C2B2}"/>
              </a:ext>
            </a:extLst>
          </p:cNvPr>
          <p:cNvSpPr/>
          <p:nvPr/>
        </p:nvSpPr>
        <p:spPr>
          <a:xfrm>
            <a:off x="18125433" y="11383619"/>
            <a:ext cx="526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VCR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0hr</a:t>
            </a:r>
          </a:p>
        </p:txBody>
      </p:sp>
      <p:sp>
        <p:nvSpPr>
          <p:cNvPr id="75" name="Rectangle 20">
            <a:extLst>
              <a:ext uri="{FF2B5EF4-FFF2-40B4-BE49-F238E27FC236}">
                <a16:creationId xmlns:a16="http://schemas.microsoft.com/office/drawing/2014/main" id="{B12BE490-F16A-4B42-BF14-FD58B77CC4A3}"/>
              </a:ext>
            </a:extLst>
          </p:cNvPr>
          <p:cNvSpPr/>
          <p:nvPr/>
        </p:nvSpPr>
        <p:spPr>
          <a:xfrm>
            <a:off x="19227520" y="11385067"/>
            <a:ext cx="83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72hr</a:t>
            </a:r>
          </a:p>
        </p:txBody>
      </p:sp>
      <p:sp>
        <p:nvSpPr>
          <p:cNvPr id="83" name="TextBox 106"/>
          <p:cNvSpPr txBox="1"/>
          <p:nvPr/>
        </p:nvSpPr>
        <p:spPr>
          <a:xfrm>
            <a:off x="17133799" y="11387579"/>
            <a:ext cx="25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4" name="Rectangle 7">
            <a:extLst>
              <a:ext uri="{FF2B5EF4-FFF2-40B4-BE49-F238E27FC236}">
                <a16:creationId xmlns:a16="http://schemas.microsoft.com/office/drawing/2014/main" id="{DC6645AE-BC6F-4546-A311-A9B1C182C2B2}"/>
              </a:ext>
            </a:extLst>
          </p:cNvPr>
          <p:cNvSpPr/>
          <p:nvPr/>
        </p:nvSpPr>
        <p:spPr>
          <a:xfrm>
            <a:off x="17352892" y="11385067"/>
            <a:ext cx="775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10357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-24hr</a:t>
            </a:r>
          </a:p>
        </p:txBody>
      </p:sp>
      <p:sp>
        <p:nvSpPr>
          <p:cNvPr id="85" name="TextBox 2"/>
          <p:cNvSpPr txBox="1"/>
          <p:nvPr/>
        </p:nvSpPr>
        <p:spPr>
          <a:xfrm>
            <a:off x="14090432" y="14275678"/>
            <a:ext cx="587615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sz="1400" dirty="0"/>
              <a:t>Figure </a:t>
            </a:r>
            <a:r>
              <a:rPr lang="en-US" sz="1400" dirty="0"/>
              <a:t>3. </a:t>
            </a:r>
            <a:r>
              <a:rPr sz="1400" dirty="0"/>
              <a:t> </a:t>
            </a:r>
            <a:r>
              <a:rPr lang="en-US" sz="1400" dirty="0"/>
              <a:t>Combination of 10357 and VCR in JM1</a:t>
            </a:r>
          </a:p>
          <a:p>
            <a:pPr algn="just"/>
            <a:r>
              <a:rPr lang="en-US" sz="1400" b="0" dirty="0"/>
              <a:t>Cells were treated with VCR and 10357 for 72 hours. Concentrations used were 0.3-0.5 </a:t>
            </a:r>
            <a:r>
              <a:rPr lang="en-US" sz="1400" b="0" dirty="0" err="1"/>
              <a:t>nM</a:t>
            </a:r>
            <a:r>
              <a:rPr lang="en-US" sz="1400" b="0" dirty="0"/>
              <a:t> for VCR and 12-22 </a:t>
            </a:r>
            <a:r>
              <a:rPr lang="en-US" sz="1400" b="0" dirty="0" err="1"/>
              <a:t>uM</a:t>
            </a:r>
            <a:r>
              <a:rPr lang="en-US" sz="1400" b="0" dirty="0"/>
              <a:t> for </a:t>
            </a:r>
            <a:r>
              <a:rPr lang="en-US" sz="1400" b="0" dirty="0">
                <a:solidFill>
                  <a:schemeClr val="tx1"/>
                </a:solidFill>
              </a:rPr>
              <a:t>10357 </a:t>
            </a:r>
            <a:r>
              <a:rPr lang="en-US" altLang="ja-JP" sz="1400" b="0" dirty="0">
                <a:solidFill>
                  <a:schemeClr val="tx1"/>
                </a:solidFill>
              </a:rPr>
              <a:t>(</a:t>
            </a:r>
            <a:r>
              <a:rPr lang="en-US" altLang="ja-JP" sz="1400" dirty="0">
                <a:solidFill>
                  <a:schemeClr val="tx1"/>
                </a:solidFill>
              </a:rPr>
              <a:t>A</a:t>
            </a:r>
            <a:r>
              <a:rPr lang="en-US" altLang="ja-JP" sz="1400" b="0" dirty="0">
                <a:solidFill>
                  <a:schemeClr val="tx1"/>
                </a:solidFill>
              </a:rPr>
              <a:t>, n=3 or 4). </a:t>
            </a:r>
            <a:r>
              <a:rPr lang="en-US" altLang="ja-JP" sz="1400" b="0" dirty="0"/>
              <a:t>A synergy map was created using the data in </a:t>
            </a:r>
            <a:r>
              <a:rPr lang="en-US" altLang="ja-JP" sz="1400" dirty="0"/>
              <a:t>A</a:t>
            </a:r>
            <a:r>
              <a:rPr lang="en-US" altLang="ja-JP" sz="1400" b="0" dirty="0"/>
              <a:t> (</a:t>
            </a:r>
            <a:r>
              <a:rPr lang="en-US" altLang="ja-JP" sz="1400" dirty="0"/>
              <a:t>B</a:t>
            </a:r>
            <a:r>
              <a:rPr lang="en-US" altLang="ja-JP" sz="1400" b="0" dirty="0"/>
              <a:t>).  </a:t>
            </a:r>
            <a:r>
              <a:rPr lang="en-US" sz="1400" b="0" dirty="0"/>
              <a:t>Cells were treated with different sequences of VCR (0.5nM) or 10357 (10</a:t>
            </a:r>
            <a:r>
              <a:rPr lang="en-US" altLang="ja-JP" sz="1400" b="0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1400" b="0" dirty="0"/>
              <a:t>M) (</a:t>
            </a:r>
            <a:r>
              <a:rPr lang="en-US" sz="1400" dirty="0"/>
              <a:t>C</a:t>
            </a:r>
            <a:r>
              <a:rPr lang="en-US" sz="1400" b="0" dirty="0"/>
              <a:t> and </a:t>
            </a:r>
            <a:r>
              <a:rPr lang="en-US" sz="1400" dirty="0"/>
              <a:t>D</a:t>
            </a:r>
            <a:r>
              <a:rPr lang="en-US" sz="1400" b="0" dirty="0"/>
              <a:t>, n=2). All data are presented as the mean </a:t>
            </a:r>
            <a:r>
              <a:rPr lang="en-US" altLang="ja-JP" sz="1400" b="0" dirty="0"/>
              <a:t>±</a:t>
            </a:r>
            <a:r>
              <a:rPr lang="ja-JP" altLang="en-US" sz="1400" b="0" dirty="0"/>
              <a:t> </a:t>
            </a:r>
            <a:r>
              <a:rPr lang="en-US" altLang="ja-JP" sz="1400" b="0" dirty="0"/>
              <a:t>SD. * p&lt;0.05. 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A8F7524E-7E89-4C54-AFDC-21C2090F9CE0}"/>
              </a:ext>
            </a:extLst>
          </p:cNvPr>
          <p:cNvSpPr txBox="1"/>
          <p:nvPr/>
        </p:nvSpPr>
        <p:spPr>
          <a:xfrm>
            <a:off x="0" y="1872715"/>
            <a:ext cx="27432000" cy="1726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7021" tIns="197021" rIns="197021" bIns="197021">
            <a:spAutoFit/>
          </a:bodyPr>
          <a:lstStyle/>
          <a:p>
            <a:pPr>
              <a:lnSpc>
                <a:spcPct val="150000"/>
              </a:lnSpc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300" dirty="0"/>
              <a:t>Masami Ijiri</a:t>
            </a:r>
            <a:r>
              <a:rPr lang="en-US" sz="3300" baseline="30000" dirty="0"/>
              <a:t>1*</a:t>
            </a:r>
            <a:r>
              <a:rPr lang="en-US" sz="3300" dirty="0"/>
              <a:t>, </a:t>
            </a:r>
            <a:r>
              <a:rPr lang="en-US" altLang="ja-JP" sz="3300" dirty="0"/>
              <a:t>Jan </a:t>
            </a:r>
            <a:r>
              <a:rPr lang="en-US" altLang="ja-JP" sz="3300" dirty="0">
                <a:solidFill>
                  <a:schemeClr val="bg1"/>
                </a:solidFill>
              </a:rPr>
              <a:t>Michael A Lerot</a:t>
            </a:r>
            <a:r>
              <a:rPr lang="en-US" altLang="ja-JP" sz="3300" baseline="30000" dirty="0">
                <a:solidFill>
                  <a:schemeClr val="bg1"/>
                </a:solidFill>
              </a:rPr>
              <a:t>2</a:t>
            </a:r>
            <a:r>
              <a:rPr sz="3300" baseline="30000" dirty="0">
                <a:solidFill>
                  <a:schemeClr val="bg1"/>
                </a:solidFill>
              </a:rPr>
              <a:t>*</a:t>
            </a:r>
            <a:r>
              <a:rPr sz="3300" dirty="0">
                <a:solidFill>
                  <a:schemeClr val="bg1"/>
                </a:solidFill>
              </a:rPr>
              <a:t>, </a:t>
            </a:r>
            <a:r>
              <a:rPr lang="en-US" sz="3300" b="0" dirty="0">
                <a:solidFill>
                  <a:schemeClr val="bg1"/>
                </a:solidFill>
              </a:rPr>
              <a:t>Emma Hicks</a:t>
            </a:r>
            <a:r>
              <a:rPr lang="en-US" sz="3300" b="0" baseline="30000" dirty="0">
                <a:solidFill>
                  <a:schemeClr val="bg1"/>
                </a:solidFill>
              </a:rPr>
              <a:t>1</a:t>
            </a:r>
            <a:r>
              <a:rPr sz="3300" b="0" dirty="0">
                <a:solidFill>
                  <a:schemeClr val="bg1"/>
                </a:solidFill>
              </a:rPr>
              <a:t>, </a:t>
            </a:r>
            <a:r>
              <a:rPr lang="en-US" sz="3300" b="0" dirty="0"/>
              <a:t>Alex </a:t>
            </a:r>
            <a:r>
              <a:rPr lang="en-US" sz="3300" b="0" dirty="0" err="1"/>
              <a:t>Qiang</a:t>
            </a:r>
            <a:r>
              <a:rPr lang="en-US" sz="3300" b="0" dirty="0"/>
              <a:t> Lee</a:t>
            </a:r>
            <a:r>
              <a:rPr lang="en-US" sz="3300" b="0" baseline="30000" dirty="0"/>
              <a:t>2</a:t>
            </a:r>
            <a:r>
              <a:rPr sz="3300" b="0" dirty="0"/>
              <a:t>, </a:t>
            </a:r>
            <a:r>
              <a:rPr lang="en-US" sz="3300" b="0" dirty="0">
                <a:solidFill>
                  <a:schemeClr val="bg1"/>
                </a:solidFill>
              </a:rPr>
              <a:t>Jeremy R </a:t>
            </a:r>
            <a:r>
              <a:rPr lang="en-US" sz="3300" b="0" dirty="0" err="1">
                <a:solidFill>
                  <a:schemeClr val="bg1"/>
                </a:solidFill>
              </a:rPr>
              <a:t>Chien</a:t>
            </a:r>
            <a:r>
              <a:rPr lang="ja-JP" altLang="en-US" sz="3300" baseline="30000" dirty="0">
                <a:solidFill>
                  <a:schemeClr val="bg1"/>
                </a:solidFill>
              </a:rPr>
              <a:t> </a:t>
            </a:r>
            <a:r>
              <a:rPr lang="en-US" altLang="ja-JP" sz="3300" baseline="30000" dirty="0">
                <a:solidFill>
                  <a:schemeClr val="bg1"/>
                </a:solidFill>
              </a:rPr>
              <a:t>3</a:t>
            </a:r>
            <a:r>
              <a:rPr lang="en-US" sz="3300" b="0" dirty="0"/>
              <a:t>, Fredric Austin Gorin</a:t>
            </a:r>
            <a:r>
              <a:rPr lang="en-US" sz="3300" b="0" baseline="30000" dirty="0"/>
              <a:t>4</a:t>
            </a:r>
            <a:r>
              <a:rPr sz="3300" b="0" dirty="0"/>
              <a:t>, Noriko Satake</a:t>
            </a:r>
            <a:r>
              <a:rPr lang="en-US" sz="3300" b="0" baseline="30000" dirty="0"/>
              <a:t>1</a:t>
            </a:r>
            <a:endParaRPr sz="3300" b="0" baseline="30000" dirty="0"/>
          </a:p>
          <a:p>
            <a:pPr>
              <a:lnSpc>
                <a:spcPct val="150000"/>
              </a:lnSpc>
              <a:defRPr sz="33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1</a:t>
            </a:r>
            <a:r>
              <a:rPr sz="2800" baseline="0" dirty="0"/>
              <a:t>Department of Pediatrics,</a:t>
            </a:r>
            <a:r>
              <a:rPr lang="en-US" sz="2800" baseline="0" dirty="0"/>
              <a:t> </a:t>
            </a:r>
            <a:r>
              <a:rPr lang="en-US" sz="2800" dirty="0"/>
              <a:t>2</a:t>
            </a:r>
            <a:r>
              <a:rPr lang="en-US" sz="2800" baseline="0" dirty="0"/>
              <a:t>School of Medicine</a:t>
            </a:r>
            <a:r>
              <a:rPr lang="en-US" sz="2800" baseline="0" dirty="0">
                <a:solidFill>
                  <a:schemeClr val="bg1"/>
                </a:solidFill>
              </a:rPr>
              <a:t>,</a:t>
            </a:r>
            <a:r>
              <a:rPr sz="2800" baseline="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sz="2800" baseline="0" dirty="0">
                <a:solidFill>
                  <a:schemeClr val="bg1"/>
                </a:solidFill>
              </a:rPr>
              <a:t>Department of </a:t>
            </a:r>
            <a:r>
              <a:rPr lang="en-US" sz="2800" baseline="0" dirty="0">
                <a:solidFill>
                  <a:schemeClr val="bg1"/>
                </a:solidFill>
              </a:rPr>
              <a:t>Biochemistry</a:t>
            </a:r>
            <a:r>
              <a:rPr sz="2800" baseline="0" dirty="0">
                <a:solidFill>
                  <a:schemeClr val="bg1"/>
                </a:solidFill>
              </a:rPr>
              <a:t> and </a:t>
            </a:r>
            <a:r>
              <a:rPr lang="en-US" sz="2800" baseline="0" dirty="0">
                <a:solidFill>
                  <a:schemeClr val="bg1"/>
                </a:solidFill>
              </a:rPr>
              <a:t>Molecular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aseline="0" dirty="0">
                <a:solidFill>
                  <a:schemeClr val="bg1"/>
                </a:solidFill>
              </a:rPr>
              <a:t>Medicine</a:t>
            </a:r>
            <a:r>
              <a:rPr sz="2800" baseline="0" dirty="0">
                <a:solidFill>
                  <a:schemeClr val="bg1"/>
                </a:solidFill>
              </a:rPr>
              <a:t>,</a:t>
            </a:r>
            <a:r>
              <a:rPr lang="en-US" sz="2800" baseline="0" dirty="0">
                <a:solidFill>
                  <a:schemeClr val="bg1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4</a:t>
            </a:r>
            <a:r>
              <a:rPr lang="en-US" sz="2800" baseline="0" dirty="0"/>
              <a:t>Department of Neurology,</a:t>
            </a:r>
            <a:r>
              <a:rPr sz="2800" dirty="0"/>
              <a:t> </a:t>
            </a:r>
            <a:r>
              <a:rPr sz="2800" baseline="0" dirty="0"/>
              <a:t>UC Davis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37EE0-6CE8-4294-802C-5AC4D8173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5994" y="9243025"/>
            <a:ext cx="2187694" cy="1893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6D7D62-22D2-40A4-81BC-37CCBE893B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8749522" y="8112309"/>
            <a:ext cx="151210" cy="1904434"/>
          </a:xfrm>
          <a:prstGeom prst="rect">
            <a:avLst/>
          </a:prstGeom>
        </p:spPr>
      </p:pic>
      <p:sp>
        <p:nvSpPr>
          <p:cNvPr id="64" name="TextBox 106">
            <a:extLst>
              <a:ext uri="{FF2B5EF4-FFF2-40B4-BE49-F238E27FC236}">
                <a16:creationId xmlns:a16="http://schemas.microsoft.com/office/drawing/2014/main" id="{33ED2532-85EC-46EC-BDB1-8BF0C16392CF}"/>
              </a:ext>
            </a:extLst>
          </p:cNvPr>
          <p:cNvSpPr txBox="1"/>
          <p:nvPr/>
        </p:nvSpPr>
        <p:spPr>
          <a:xfrm>
            <a:off x="17448508" y="8661780"/>
            <a:ext cx="20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" name="正方形/長方形 66">
            <a:extLst>
              <a:ext uri="{FF2B5EF4-FFF2-40B4-BE49-F238E27FC236}">
                <a16:creationId xmlns:a16="http://schemas.microsoft.com/office/drawing/2014/main" id="{557E214E-19EC-4C3B-850E-A49253994093}"/>
              </a:ext>
            </a:extLst>
          </p:cNvPr>
          <p:cNvSpPr/>
          <p:nvPr/>
        </p:nvSpPr>
        <p:spPr>
          <a:xfrm>
            <a:off x="17331915" y="8700028"/>
            <a:ext cx="2986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ja-JP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Synergy 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E2526-E968-4200-B514-8FCF04EFB4A2}"/>
              </a:ext>
            </a:extLst>
          </p:cNvPr>
          <p:cNvSpPr/>
          <p:nvPr/>
        </p:nvSpPr>
        <p:spPr>
          <a:xfrm>
            <a:off x="19076911" y="9096339"/>
            <a:ext cx="688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endParaRPr lang="en-US" sz="10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D451707-26AE-4A47-90B7-50274259809D}"/>
              </a:ext>
            </a:extLst>
          </p:cNvPr>
          <p:cNvSpPr/>
          <p:nvPr/>
        </p:nvSpPr>
        <p:spPr>
          <a:xfrm>
            <a:off x="17791996" y="9102051"/>
            <a:ext cx="9252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Antagonism</a:t>
            </a:r>
            <a:endParaRPr lang="en-US" sz="10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D82E349-D2BC-4848-9F12-FD1E4FAEE7CA}"/>
              </a:ext>
            </a:extLst>
          </p:cNvPr>
          <p:cNvSpPr/>
          <p:nvPr/>
        </p:nvSpPr>
        <p:spPr>
          <a:xfrm>
            <a:off x="19890481" y="10500724"/>
            <a:ext cx="196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9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76ACDF-5ABD-43B3-9505-210F0E401AE0}"/>
              </a:ext>
            </a:extLst>
          </p:cNvPr>
          <p:cNvSpPr/>
          <p:nvPr/>
        </p:nvSpPr>
        <p:spPr>
          <a:xfrm>
            <a:off x="17561497" y="10370627"/>
            <a:ext cx="196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9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99DC6BC-E3F4-440C-9045-5649B2D57B5B}"/>
              </a:ext>
            </a:extLst>
          </p:cNvPr>
          <p:cNvSpPr/>
          <p:nvPr/>
        </p:nvSpPr>
        <p:spPr>
          <a:xfrm>
            <a:off x="17570953" y="10538397"/>
            <a:ext cx="196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9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880382-8908-4E92-9457-1B3DC30C4505}"/>
              </a:ext>
            </a:extLst>
          </p:cNvPr>
          <p:cNvSpPr/>
          <p:nvPr/>
        </p:nvSpPr>
        <p:spPr>
          <a:xfrm>
            <a:off x="17446996" y="10030580"/>
            <a:ext cx="3666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9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3571D87-84E9-4D90-8CA7-A327BD418044}"/>
              </a:ext>
            </a:extLst>
          </p:cNvPr>
          <p:cNvSpPr/>
          <p:nvPr/>
        </p:nvSpPr>
        <p:spPr>
          <a:xfrm>
            <a:off x="17388225" y="9641805"/>
            <a:ext cx="445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9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C06DC17-2FD7-41AC-9E97-E2132DB83473}"/>
              </a:ext>
            </a:extLst>
          </p:cNvPr>
          <p:cNvSpPr/>
          <p:nvPr/>
        </p:nvSpPr>
        <p:spPr>
          <a:xfrm>
            <a:off x="19504053" y="10693965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9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55740EE-CC02-45C8-A470-A4309AFA96C9}"/>
              </a:ext>
            </a:extLst>
          </p:cNvPr>
          <p:cNvSpPr/>
          <p:nvPr/>
        </p:nvSpPr>
        <p:spPr>
          <a:xfrm>
            <a:off x="19180577" y="10885022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9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D5D5B28-A68C-4912-8CAF-0DB53BB5FDB2}"/>
              </a:ext>
            </a:extLst>
          </p:cNvPr>
          <p:cNvSpPr/>
          <p:nvPr/>
        </p:nvSpPr>
        <p:spPr>
          <a:xfrm>
            <a:off x="18830329" y="11079807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US" sz="9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3A0A220-9632-489E-9C4E-6D4C9A3732DD}"/>
              </a:ext>
            </a:extLst>
          </p:cNvPr>
          <p:cNvSpPr/>
          <p:nvPr/>
        </p:nvSpPr>
        <p:spPr>
          <a:xfrm>
            <a:off x="18557460" y="11086843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9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593A0E-026A-4AFA-AF91-69798B18C9CF}"/>
              </a:ext>
            </a:extLst>
          </p:cNvPr>
          <p:cNvSpPr/>
          <p:nvPr/>
        </p:nvSpPr>
        <p:spPr>
          <a:xfrm>
            <a:off x="18377656" y="10997621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9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05F2749-72C3-46DD-9A00-8B8F61969241}"/>
              </a:ext>
            </a:extLst>
          </p:cNvPr>
          <p:cNvSpPr/>
          <p:nvPr/>
        </p:nvSpPr>
        <p:spPr>
          <a:xfrm>
            <a:off x="18194306" y="10910253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9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EA25A5-FA57-4CF1-BB5C-D96FA9B6909E}"/>
              </a:ext>
            </a:extLst>
          </p:cNvPr>
          <p:cNvSpPr/>
          <p:nvPr/>
        </p:nvSpPr>
        <p:spPr>
          <a:xfrm>
            <a:off x="18018385" y="10822107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9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68A4527-2141-4869-8C11-5AD7CAF328CB}"/>
              </a:ext>
            </a:extLst>
          </p:cNvPr>
          <p:cNvSpPr/>
          <p:nvPr/>
        </p:nvSpPr>
        <p:spPr>
          <a:xfrm>
            <a:off x="17839146" y="10736529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9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B3E1872-8B13-4BBC-993D-AF16A5903DB1}"/>
              </a:ext>
            </a:extLst>
          </p:cNvPr>
          <p:cNvSpPr/>
          <p:nvPr/>
        </p:nvSpPr>
        <p:spPr>
          <a:xfrm>
            <a:off x="17663225" y="10637487"/>
            <a:ext cx="36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kern="1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9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2DA37D-DA63-4714-B68C-9BC4D69726FF}"/>
              </a:ext>
            </a:extLst>
          </p:cNvPr>
          <p:cNvSpPr/>
          <p:nvPr/>
        </p:nvSpPr>
        <p:spPr>
          <a:xfrm rot="16200000">
            <a:off x="17012684" y="10065425"/>
            <a:ext cx="8771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(%)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CDD9E7-42C7-4789-94FD-0A580C4A1015}"/>
              </a:ext>
            </a:extLst>
          </p:cNvPr>
          <p:cNvSpPr/>
          <p:nvPr/>
        </p:nvSpPr>
        <p:spPr>
          <a:xfrm>
            <a:off x="17359833" y="10916547"/>
            <a:ext cx="840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10357 (</a:t>
            </a: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B7DBC5B-5B20-4A3F-BDD4-B2C2A2FA6326}"/>
              </a:ext>
            </a:extLst>
          </p:cNvPr>
          <p:cNvSpPr/>
          <p:nvPr/>
        </p:nvSpPr>
        <p:spPr>
          <a:xfrm>
            <a:off x="19388964" y="10916547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VCR (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3C153F3-035C-4B70-A4DC-E9A8BE5D744D}"/>
              </a:ext>
            </a:extLst>
          </p:cNvPr>
          <p:cNvSpPr/>
          <p:nvPr/>
        </p:nvSpPr>
        <p:spPr>
          <a:xfrm>
            <a:off x="14856278" y="10225670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F446697-5D16-46A4-ADFC-26AE2749AB70}"/>
              </a:ext>
            </a:extLst>
          </p:cNvPr>
          <p:cNvSpPr/>
          <p:nvPr/>
        </p:nvSpPr>
        <p:spPr>
          <a:xfrm>
            <a:off x="15148198" y="10313577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B7DCCBB-A817-40DA-B1F9-DE5E41BB4C67}"/>
              </a:ext>
            </a:extLst>
          </p:cNvPr>
          <p:cNvSpPr/>
          <p:nvPr/>
        </p:nvSpPr>
        <p:spPr>
          <a:xfrm>
            <a:off x="15448603" y="10410200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A36595F-ECD8-41AD-87D7-0CD770F3C3A8}"/>
              </a:ext>
            </a:extLst>
          </p:cNvPr>
          <p:cNvSpPr/>
          <p:nvPr/>
        </p:nvSpPr>
        <p:spPr>
          <a:xfrm>
            <a:off x="15744745" y="10502538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A1281E7-B502-4641-9F14-06D01B4C764E}"/>
              </a:ext>
            </a:extLst>
          </p:cNvPr>
          <p:cNvSpPr txBox="1"/>
          <p:nvPr/>
        </p:nvSpPr>
        <p:spPr>
          <a:xfrm>
            <a:off x="20738934" y="4605967"/>
            <a:ext cx="585336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(3) 10357 induces caspase-independent cell death in JM1 cells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cytotoxicity of 10357 was not inhibited by addition of a caspase inhibitor (z-VDA-</a:t>
            </a:r>
            <a:r>
              <a:rPr lang="en-US" altLang="ja-JP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fmk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suggesting 10357 causes caspase-independent cell death.</a:t>
            </a:r>
            <a:endParaRPr lang="en-US" altLang="ja-JP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2">
            <a:extLst>
              <a:ext uri="{FF2B5EF4-FFF2-40B4-BE49-F238E27FC236}">
                <a16:creationId xmlns:a16="http://schemas.microsoft.com/office/drawing/2014/main" id="{37230740-F469-4327-A118-2D8FBEAE9709}"/>
              </a:ext>
            </a:extLst>
          </p:cNvPr>
          <p:cNvSpPr txBox="1"/>
          <p:nvPr/>
        </p:nvSpPr>
        <p:spPr>
          <a:xfrm>
            <a:off x="7467164" y="14883916"/>
            <a:ext cx="590467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sz="1400" dirty="0">
                <a:solidFill>
                  <a:schemeClr val="tx1"/>
                </a:solidFill>
              </a:rPr>
              <a:t>Figure </a:t>
            </a:r>
            <a:r>
              <a:rPr lang="en-US" sz="1400" dirty="0">
                <a:solidFill>
                  <a:schemeClr val="tx1"/>
                </a:solidFill>
              </a:rPr>
              <a:t>2.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 Cytotoxicity of 10357 in B-ALL cell lines JM1 and </a:t>
            </a:r>
            <a:r>
              <a:rPr lang="en-US" sz="1400" dirty="0" err="1">
                <a:solidFill>
                  <a:schemeClr val="tx1"/>
                </a:solidFill>
              </a:rPr>
              <a:t>Reh</a:t>
            </a:r>
            <a:r>
              <a:rPr lang="en-US" sz="1400" dirty="0">
                <a:solidFill>
                  <a:schemeClr val="tx1"/>
                </a:solidFill>
              </a:rPr>
              <a:t>.  </a:t>
            </a:r>
          </a:p>
          <a:p>
            <a:pPr algn="just"/>
            <a:r>
              <a:rPr lang="en-US" sz="1400" b="0" dirty="0">
                <a:solidFill>
                  <a:schemeClr val="tx1"/>
                </a:solidFill>
              </a:rPr>
              <a:t>Cells were treated with 10357 for 72 hours and cell viability was measured by MTS assay (n=3). The mean ± SD are presented. </a:t>
            </a:r>
          </a:p>
        </p:txBody>
      </p:sp>
      <p:sp>
        <p:nvSpPr>
          <p:cNvPr id="123" name="TextBox 2">
            <a:extLst>
              <a:ext uri="{FF2B5EF4-FFF2-40B4-BE49-F238E27FC236}">
                <a16:creationId xmlns:a16="http://schemas.microsoft.com/office/drawing/2014/main" id="{9E1F8A4B-B9DA-4E24-944C-B613E2938E68}"/>
              </a:ext>
            </a:extLst>
          </p:cNvPr>
          <p:cNvSpPr txBox="1"/>
          <p:nvPr/>
        </p:nvSpPr>
        <p:spPr>
          <a:xfrm>
            <a:off x="20685179" y="9085779"/>
            <a:ext cx="593298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sz="1400" dirty="0">
                <a:solidFill>
                  <a:schemeClr val="tx1"/>
                </a:solidFill>
              </a:rPr>
              <a:t>Figure </a:t>
            </a:r>
            <a:r>
              <a:rPr lang="en-US" sz="1400" dirty="0">
                <a:solidFill>
                  <a:schemeClr val="tx1"/>
                </a:solidFill>
              </a:rPr>
              <a:t>4.  10357 induces cytotoxicity in the presence of a caspase inhibitor.  </a:t>
            </a:r>
          </a:p>
          <a:p>
            <a:pPr algn="just"/>
            <a:r>
              <a:rPr lang="en-US" sz="1400" b="0" dirty="0">
                <a:solidFill>
                  <a:schemeClr val="tx1"/>
                </a:solidFill>
              </a:rPr>
              <a:t>Cells were treated with H2O2 (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b="0" dirty="0">
                <a:solidFill>
                  <a:schemeClr val="tx1"/>
                </a:solidFill>
              </a:rPr>
              <a:t>, n=4) or 10357 (</a:t>
            </a:r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b="0" dirty="0">
                <a:solidFill>
                  <a:schemeClr val="tx1"/>
                </a:solidFill>
              </a:rPr>
              <a:t> and </a:t>
            </a:r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b="0" dirty="0">
                <a:solidFill>
                  <a:schemeClr val="tx1"/>
                </a:solidFill>
              </a:rPr>
              <a:t>, n=3) for 24 hours with or without z-VAD-</a:t>
            </a:r>
            <a:r>
              <a:rPr lang="en-US" sz="1400" b="0" dirty="0" err="1">
                <a:solidFill>
                  <a:schemeClr val="tx1"/>
                </a:solidFill>
              </a:rPr>
              <a:t>fmk</a:t>
            </a:r>
            <a:r>
              <a:rPr lang="en-US" sz="1400" b="0" dirty="0">
                <a:solidFill>
                  <a:schemeClr val="tx1"/>
                </a:solidFill>
              </a:rPr>
              <a:t>. Cytotoxicity was measured by MTS (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b="0" dirty="0">
                <a:solidFill>
                  <a:schemeClr val="tx1"/>
                </a:solidFill>
              </a:rPr>
              <a:t> and </a:t>
            </a:r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b="0" dirty="0">
                <a:solidFill>
                  <a:schemeClr val="tx1"/>
                </a:solidFill>
              </a:rPr>
              <a:t>) or LDH assay (</a:t>
            </a:r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b="0" dirty="0">
                <a:solidFill>
                  <a:schemeClr val="tx1"/>
                </a:solidFill>
              </a:rPr>
              <a:t>). All data are presented as the mean </a:t>
            </a:r>
            <a:r>
              <a:rPr lang="en-US" altLang="ja-JP" sz="1400" b="0" dirty="0">
                <a:solidFill>
                  <a:schemeClr val="tx1"/>
                </a:solidFill>
              </a:rPr>
              <a:t>±</a:t>
            </a:r>
            <a:r>
              <a:rPr lang="ja-JP" altLang="en-US" sz="1400" b="0" dirty="0">
                <a:solidFill>
                  <a:schemeClr val="tx1"/>
                </a:solidFill>
              </a:rPr>
              <a:t> </a:t>
            </a:r>
            <a:r>
              <a:rPr lang="en-US" altLang="ja-JP" sz="1400" b="0" dirty="0">
                <a:solidFill>
                  <a:schemeClr val="tx1"/>
                </a:solidFill>
              </a:rPr>
              <a:t>SD. </a:t>
            </a:r>
          </a:p>
          <a:p>
            <a:pPr algn="just"/>
            <a:r>
              <a:rPr lang="en-US" altLang="ja-JP" sz="1400" b="0" dirty="0">
                <a:solidFill>
                  <a:schemeClr val="tx1"/>
                </a:solidFill>
              </a:rPr>
              <a:t>* p&lt;0.05.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539DCB-9A68-4652-9734-5ACC0A62A8BC}"/>
              </a:ext>
            </a:extLst>
          </p:cNvPr>
          <p:cNvCxnSpPr/>
          <p:nvPr/>
        </p:nvCxnSpPr>
        <p:spPr>
          <a:xfrm>
            <a:off x="14451058" y="11818262"/>
            <a:ext cx="244900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AE96D51-D9C4-44FE-901C-7E11D0D89DA7}"/>
              </a:ext>
            </a:extLst>
          </p:cNvPr>
          <p:cNvCxnSpPr/>
          <p:nvPr/>
        </p:nvCxnSpPr>
        <p:spPr>
          <a:xfrm>
            <a:off x="17479901" y="11838574"/>
            <a:ext cx="244900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48" name="Chart 2">
            <a:extLst>
              <a:ext uri="{FF2B5EF4-FFF2-40B4-BE49-F238E27FC236}">
                <a16:creationId xmlns:a16="http://schemas.microsoft.com/office/drawing/2014/main" id="{E67FEF31-5ED0-44FD-B661-2F3CACA6A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886630"/>
              </p:ext>
            </p:extLst>
          </p:nvPr>
        </p:nvGraphicFramePr>
        <p:xfrm>
          <a:off x="23034210" y="6338625"/>
          <a:ext cx="1725972" cy="276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0" name="Chart 2">
            <a:extLst>
              <a:ext uri="{FF2B5EF4-FFF2-40B4-BE49-F238E27FC236}">
                <a16:creationId xmlns:a16="http://schemas.microsoft.com/office/drawing/2014/main" id="{D5C207BE-79BA-40D6-B6DA-DC16B4BCF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156802"/>
              </p:ext>
            </p:extLst>
          </p:nvPr>
        </p:nvGraphicFramePr>
        <p:xfrm>
          <a:off x="24801107" y="6314373"/>
          <a:ext cx="1928206" cy="293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1" name="Chart 150">
            <a:extLst>
              <a:ext uri="{FF2B5EF4-FFF2-40B4-BE49-F238E27FC236}">
                <a16:creationId xmlns:a16="http://schemas.microsoft.com/office/drawing/2014/main" id="{6427B2B3-B14E-42BA-BFE4-5B984DEDB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647682"/>
              </p:ext>
            </p:extLst>
          </p:nvPr>
        </p:nvGraphicFramePr>
        <p:xfrm>
          <a:off x="20587114" y="6173549"/>
          <a:ext cx="2371671" cy="280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60" name="TextBox 103">
            <a:extLst>
              <a:ext uri="{FF2B5EF4-FFF2-40B4-BE49-F238E27FC236}">
                <a16:creationId xmlns:a16="http://schemas.microsoft.com/office/drawing/2014/main" id="{73BF7682-42C6-44C0-A6E0-95E04A5519E9}"/>
              </a:ext>
            </a:extLst>
          </p:cNvPr>
          <p:cNvSpPr txBox="1"/>
          <p:nvPr/>
        </p:nvSpPr>
        <p:spPr>
          <a:xfrm flipH="1">
            <a:off x="20546826" y="6129021"/>
            <a:ext cx="3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1" name="TextBox 106">
            <a:extLst>
              <a:ext uri="{FF2B5EF4-FFF2-40B4-BE49-F238E27FC236}">
                <a16:creationId xmlns:a16="http://schemas.microsoft.com/office/drawing/2014/main" id="{6B93B8C5-D8A7-40AE-87AC-4E90B4AC3F9E}"/>
              </a:ext>
            </a:extLst>
          </p:cNvPr>
          <p:cNvSpPr txBox="1"/>
          <p:nvPr/>
        </p:nvSpPr>
        <p:spPr>
          <a:xfrm>
            <a:off x="24719256" y="6129021"/>
            <a:ext cx="25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2" name="TextBox 106">
            <a:extLst>
              <a:ext uri="{FF2B5EF4-FFF2-40B4-BE49-F238E27FC236}">
                <a16:creationId xmlns:a16="http://schemas.microsoft.com/office/drawing/2014/main" id="{FF0E1F5B-5BC7-4452-97DE-1B5655D343CF}"/>
              </a:ext>
            </a:extLst>
          </p:cNvPr>
          <p:cNvSpPr txBox="1"/>
          <p:nvPr/>
        </p:nvSpPr>
        <p:spPr>
          <a:xfrm>
            <a:off x="22995856" y="6129021"/>
            <a:ext cx="2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86" name="Chart 2">
            <a:extLst>
              <a:ext uri="{FF2B5EF4-FFF2-40B4-BE49-F238E27FC236}">
                <a16:creationId xmlns:a16="http://schemas.microsoft.com/office/drawing/2014/main" id="{9CC3999F-8CB0-4B89-8B72-655FDEDA1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218230"/>
              </p:ext>
            </p:extLst>
          </p:nvPr>
        </p:nvGraphicFramePr>
        <p:xfrm>
          <a:off x="10361398" y="12696229"/>
          <a:ext cx="3010442" cy="203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7" name="Rectangle 112">
            <a:extLst>
              <a:ext uri="{FF2B5EF4-FFF2-40B4-BE49-F238E27FC236}">
                <a16:creationId xmlns:a16="http://schemas.microsoft.com/office/drawing/2014/main" id="{73C153F3-035C-4B70-A4DC-E9A8BE5D744D}"/>
              </a:ext>
            </a:extLst>
          </p:cNvPr>
          <p:cNvSpPr/>
          <p:nvPr/>
        </p:nvSpPr>
        <p:spPr>
          <a:xfrm>
            <a:off x="21405099" y="6176384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8" name="Rectangle 112">
            <a:extLst>
              <a:ext uri="{FF2B5EF4-FFF2-40B4-BE49-F238E27FC236}">
                <a16:creationId xmlns:a16="http://schemas.microsoft.com/office/drawing/2014/main" id="{73C153F3-035C-4B70-A4DC-E9A8BE5D744D}"/>
              </a:ext>
            </a:extLst>
          </p:cNvPr>
          <p:cNvSpPr/>
          <p:nvPr/>
        </p:nvSpPr>
        <p:spPr>
          <a:xfrm>
            <a:off x="21965273" y="6180500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9" name="Rectangle 112">
            <a:extLst>
              <a:ext uri="{FF2B5EF4-FFF2-40B4-BE49-F238E27FC236}">
                <a16:creationId xmlns:a16="http://schemas.microsoft.com/office/drawing/2014/main" id="{73C153F3-035C-4B70-A4DC-E9A8BE5D744D}"/>
              </a:ext>
            </a:extLst>
          </p:cNvPr>
          <p:cNvSpPr/>
          <p:nvPr/>
        </p:nvSpPr>
        <p:spPr>
          <a:xfrm>
            <a:off x="22533680" y="6328784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graphicFrame>
        <p:nvGraphicFramePr>
          <p:cNvPr id="103" name="Chart 2">
            <a:extLst>
              <a:ext uri="{FF2B5EF4-FFF2-40B4-BE49-F238E27FC236}">
                <a16:creationId xmlns:a16="http://schemas.microsoft.com/office/drawing/2014/main" id="{C0EFB99E-52EA-48AA-BF60-F8B4A62D1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2570"/>
              </p:ext>
            </p:extLst>
          </p:nvPr>
        </p:nvGraphicFramePr>
        <p:xfrm>
          <a:off x="17118571" y="11785375"/>
          <a:ext cx="2871889" cy="240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AC569A12501449A932E0628F64885" ma:contentTypeVersion="11" ma:contentTypeDescription="Create a new document." ma:contentTypeScope="" ma:versionID="b2ebe087b6b88e75fe064eb98667bd1a">
  <xsd:schema xmlns:xsd="http://www.w3.org/2001/XMLSchema" xmlns:xs="http://www.w3.org/2001/XMLSchema" xmlns:p="http://schemas.microsoft.com/office/2006/metadata/properties" xmlns:ns3="3ba9b3cb-d361-4f12-a059-d064bb4acbdd" xmlns:ns4="1aea4ccb-41ab-4383-a9d9-d70f52bcde34" targetNamespace="http://schemas.microsoft.com/office/2006/metadata/properties" ma:root="true" ma:fieldsID="543547ca754fb0eca0695fbf0090ef7b" ns3:_="" ns4:_="">
    <xsd:import namespace="3ba9b3cb-d361-4f12-a059-d064bb4acbdd"/>
    <xsd:import namespace="1aea4ccb-41ab-4383-a9d9-d70f52bcde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9b3cb-d361-4f12-a059-d064bb4ac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a4ccb-41ab-4383-a9d9-d70f52bcd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57FE34-1266-4111-90C8-591387F8A7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31372A-DF6F-4D1A-AD2D-5A7D9BA49B8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1aea4ccb-41ab-4383-a9d9-d70f52bcde34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ba9b3cb-d361-4f12-a059-d064bb4acbd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B333B6-E5EC-4915-9819-4E565B1D6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a9b3cb-d361-4f12-a059-d064bb4acbdd"/>
    <ds:schemaRef ds:uri="1aea4ccb-41ab-4383-a9d9-d70f52bcd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1101</Words>
  <Application>Microsoft Office PowerPoint</Application>
  <PresentationFormat>Custom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Times New Roman</vt:lpstr>
      <vt:lpstr>Breeze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井尻学見</dc:creator>
  <cp:lastModifiedBy>Masami Ijiri</cp:lastModifiedBy>
  <cp:revision>472</cp:revision>
  <dcterms:modified xsi:type="dcterms:W3CDTF">2020-02-18T18:57:59Z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0x010100C45AC569A12501449A932E0628F64885</vt:lpwstr>
  </property>
</Properties>
</file>