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5" autoAdjust="0"/>
    <p:restoredTop sz="92251" autoAdjust="0"/>
  </p:normalViewPr>
  <p:slideViewPr>
    <p:cSldViewPr snapToGrid="0" snapToObjects="1" showGuides="1">
      <p:cViewPr>
        <p:scale>
          <a:sx n="50" d="100"/>
          <a:sy n="50" d="100"/>
        </p:scale>
        <p:origin x="822" y="42"/>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2/14/2020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a:t>(click to edit) INTRODUCTION or ABSTRACT</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LOO</a:t>
            </a:r>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REFERENCES</a:t>
            </a:r>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a:t>(click to edit)  ACKNOWLEDGEMENTS  or  CONTACT</a:t>
            </a:r>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Relationship Id="rId7"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tif"/><Relationship Id="rId5" Type="http://schemas.openxmlformats.org/officeDocument/2006/relationships/image" Target="../media/image7.tif"/><Relationship Id="rId10" Type="http://schemas.openxmlformats.org/officeDocument/2006/relationships/image" Target="../media/image12.tiff"/><Relationship Id="rId4" Type="http://schemas.openxmlformats.org/officeDocument/2006/relationships/image" Target="../media/image6.tif"/><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9737" y="3293991"/>
            <a:ext cx="6274921" cy="6745570"/>
          </a:xfrm>
        </p:spPr>
        <p:txBody>
          <a:bodyPr/>
          <a:lstStyle/>
          <a:p>
            <a:r>
              <a:rPr lang="en-US" sz="1800" dirty="0">
                <a:latin typeface="Times New Roman" panose="02020603050405020304" pitchFamily="18" charset="0"/>
                <a:cs typeface="Times New Roman" panose="02020603050405020304" pitchFamily="18" charset="0"/>
              </a:rPr>
              <a:t>The </a:t>
            </a:r>
            <a:r>
              <a:rPr lang="en-US" sz="1800" dirty="0" err="1">
                <a:latin typeface="Times New Roman" panose="02020603050405020304" pitchFamily="18" charset="0"/>
                <a:cs typeface="Times New Roman" panose="02020603050405020304" pitchFamily="18" charset="0"/>
              </a:rPr>
              <a:t>dural</a:t>
            </a:r>
            <a:r>
              <a:rPr lang="en-US" sz="1800" dirty="0">
                <a:latin typeface="Times New Roman" panose="02020603050405020304" pitchFamily="18" charset="0"/>
                <a:cs typeface="Times New Roman" panose="02020603050405020304" pitchFamily="18" charset="0"/>
              </a:rPr>
              <a:t> or cerebral venous sinuses are structures that drain blood from the brain and return it to the heart via the internal jugular veins. Thrombosis can occur in these structures from hemostasis or direct endothelial cell injury</a:t>
            </a:r>
          </a:p>
          <a:p>
            <a:endParaRPr lang="en-US" sz="1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Overall annual incidence of CVST of 0.2-1.3 per 100,000 people.</a:t>
            </a:r>
            <a:r>
              <a:rPr lang="en-US" sz="1800" baseline="30000" dirty="0">
                <a:latin typeface="Times New Roman" panose="02020603050405020304" pitchFamily="18" charset="0"/>
                <a:cs typeface="Times New Roman" panose="02020603050405020304" pitchFamily="18" charset="0"/>
              </a:rPr>
              <a:t>2</a:t>
            </a:r>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CVST prevalence of 29.2% among 140 cases with a skull fracture that crossed a cerebral venous sinus.</a:t>
            </a:r>
            <a:r>
              <a:rPr lang="en-US" sz="1800" baseline="30000" dirty="0">
                <a:latin typeface="Times New Roman" panose="02020603050405020304" pitchFamily="18" charset="0"/>
                <a:cs typeface="Times New Roman" panose="02020603050405020304" pitchFamily="18" charset="0"/>
              </a:rPr>
              <a:t>2, 11</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Higher incidence among females and neonates.</a:t>
            </a:r>
            <a:r>
              <a:rPr lang="en-US" sz="1800" baseline="30000" dirty="0">
                <a:latin typeface="Times New Roman" panose="02020603050405020304" pitchFamily="18" charset="0"/>
                <a:cs typeface="Times New Roman" panose="02020603050405020304" pitchFamily="18" charset="0"/>
              </a:rPr>
              <a:t>2-10</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objective of this research is to add to the current body of knowledge regarding the prevalence and risk of CVST in the setting of acute, blunt trauma to aid in clinical decision-making and management of TBI patients.</a:t>
            </a:r>
          </a:p>
        </p:txBody>
      </p:sp>
      <p:sp>
        <p:nvSpPr>
          <p:cNvPr id="3" name="Text Placeholder 2"/>
          <p:cNvSpPr>
            <a:spLocks noGrp="1"/>
          </p:cNvSpPr>
          <p:nvPr>
            <p:ph type="body" sz="quarter" idx="11"/>
          </p:nvPr>
        </p:nvSpPr>
        <p:spPr/>
        <p:txBody>
          <a:bodyPr/>
          <a:lstStyle/>
          <a:p>
            <a:r>
              <a:rPr lang="en-US" dirty="0">
                <a:latin typeface="Times New Roman" panose="02020603050405020304" pitchFamily="18" charset="0"/>
                <a:cs typeface="Times New Roman" panose="02020603050405020304" pitchFamily="18" charset="0"/>
              </a:rPr>
              <a:t>BACKGROUND</a:t>
            </a:r>
          </a:p>
        </p:txBody>
      </p:sp>
      <p:pic>
        <p:nvPicPr>
          <p:cNvPr id="56" name="Picture Placeholder 55" descr="A picture containing photo, sitting, man, white&#10;&#10;Description automatically generated">
            <a:extLst>
              <a:ext uri="{FF2B5EF4-FFF2-40B4-BE49-F238E27FC236}">
                <a16:creationId xmlns:a16="http://schemas.microsoft.com/office/drawing/2014/main" id="{37412E9B-577D-4350-A544-288913BE4473}"/>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27241" b="27241"/>
          <a:stretch>
            <a:fillRect/>
          </a:stretch>
        </p:blipFill>
        <p:spPr/>
      </p:pic>
      <p:sp>
        <p:nvSpPr>
          <p:cNvPr id="5" name="Text Placeholder 4"/>
          <p:cNvSpPr>
            <a:spLocks noGrp="1"/>
          </p:cNvSpPr>
          <p:nvPr>
            <p:ph type="body" sz="quarter" idx="20"/>
          </p:nvPr>
        </p:nvSpPr>
        <p:spPr>
          <a:xfrm>
            <a:off x="583847" y="10221631"/>
            <a:ext cx="6281539" cy="382517"/>
          </a:xfrm>
        </p:spPr>
        <p:txBody>
          <a:bodyPr/>
          <a:lstStyle/>
          <a:p>
            <a:r>
              <a:rPr lang="en-US" dirty="0">
                <a:latin typeface="Times New Roman" panose="02020603050405020304" pitchFamily="18" charset="0"/>
                <a:cs typeface="Times New Roman" panose="02020603050405020304" pitchFamily="18" charset="0"/>
              </a:rPr>
              <a:t>METHODS</a:t>
            </a:r>
          </a:p>
        </p:txBody>
      </p:sp>
      <p:sp>
        <p:nvSpPr>
          <p:cNvPr id="6" name="Text Placeholder 5" descr="sdfs"/>
          <p:cNvSpPr>
            <a:spLocks noGrp="1"/>
          </p:cNvSpPr>
          <p:nvPr>
            <p:ph type="body" sz="quarter" idx="21"/>
          </p:nvPr>
        </p:nvSpPr>
        <p:spPr>
          <a:xfrm>
            <a:off x="11509829" y="3494759"/>
            <a:ext cx="2001939" cy="1494901"/>
          </a:xfrm>
        </p:spPr>
        <p:txBody>
          <a:bodyPr/>
          <a:lstStyle/>
          <a:p>
            <a:r>
              <a:rPr lang="en-US" sz="1600" b="1" dirty="0">
                <a:latin typeface="Times New Roman" panose="02020603050405020304" pitchFamily="18" charset="0"/>
                <a:cs typeface="Times New Roman" panose="02020603050405020304" pitchFamily="18" charset="0"/>
              </a:rPr>
              <a:t>Figure 2</a:t>
            </a:r>
            <a:r>
              <a:rPr lang="en-US" sz="1600" dirty="0">
                <a:latin typeface="Times New Roman" panose="02020603050405020304" pitchFamily="18" charset="0"/>
                <a:cs typeface="Times New Roman" panose="02020603050405020304" pitchFamily="18" charset="0"/>
              </a:rPr>
              <a:t>. Example of thrombosis identified in superior sagittal sinus (black arrow) on CTA.</a:t>
            </a:r>
          </a:p>
        </p:txBody>
      </p:sp>
      <p:sp>
        <p:nvSpPr>
          <p:cNvPr id="7" name="Text Placeholder 6"/>
          <p:cNvSpPr>
            <a:spLocks noGrp="1"/>
          </p:cNvSpPr>
          <p:nvPr>
            <p:ph type="body" sz="quarter" idx="22"/>
          </p:nvPr>
        </p:nvSpPr>
        <p:spPr/>
        <p:txBody>
          <a:bodyPr/>
          <a:lstStyle/>
          <a:p>
            <a:r>
              <a:rPr lang="en-US" dirty="0">
                <a:latin typeface="Times New Roman" panose="02020603050405020304" pitchFamily="18" charset="0"/>
                <a:cs typeface="Times New Roman" panose="02020603050405020304" pitchFamily="18" charset="0"/>
              </a:rPr>
              <a:t>METHODS (CONT.)</a:t>
            </a:r>
          </a:p>
        </p:txBody>
      </p:sp>
      <p:sp>
        <p:nvSpPr>
          <p:cNvPr id="9" name="Text Placeholder 8"/>
          <p:cNvSpPr>
            <a:spLocks noGrp="1"/>
          </p:cNvSpPr>
          <p:nvPr>
            <p:ph type="body" sz="quarter" idx="24"/>
          </p:nvPr>
        </p:nvSpPr>
        <p:spPr/>
        <p:txBody>
          <a:bodyPr/>
          <a:lstStyle/>
          <a:p>
            <a:r>
              <a:rPr lang="en-US" dirty="0">
                <a:latin typeface="Times New Roman" panose="02020603050405020304" pitchFamily="18" charset="0"/>
                <a:cs typeface="Times New Roman" panose="02020603050405020304" pitchFamily="18" charset="0"/>
              </a:rPr>
              <a:t>RESULTS</a:t>
            </a:r>
          </a:p>
        </p:txBody>
      </p:sp>
      <p:sp>
        <p:nvSpPr>
          <p:cNvPr id="10" name="Text Placeholder 9"/>
          <p:cNvSpPr>
            <a:spLocks noGrp="1"/>
          </p:cNvSpPr>
          <p:nvPr>
            <p:ph type="body" sz="quarter" idx="25"/>
          </p:nvPr>
        </p:nvSpPr>
        <p:spPr/>
        <p:txBody>
          <a:bodyPr/>
          <a:lstStyle/>
          <a:p>
            <a:r>
              <a:rPr lang="en-US" dirty="0">
                <a:latin typeface="Times New Roman" panose="02020603050405020304" pitchFamily="18" charset="0"/>
                <a:cs typeface="Times New Roman" panose="02020603050405020304" pitchFamily="18" charset="0"/>
              </a:rPr>
              <a:t>CONCLUSIONS</a:t>
            </a:r>
          </a:p>
        </p:txBody>
      </p:sp>
      <p:sp>
        <p:nvSpPr>
          <p:cNvPr id="11" name="Text Placeholder 10"/>
          <p:cNvSpPr>
            <a:spLocks noGrp="1"/>
          </p:cNvSpPr>
          <p:nvPr>
            <p:ph type="body" sz="quarter" idx="26"/>
          </p:nvPr>
        </p:nvSpPr>
        <p:spPr>
          <a:xfrm>
            <a:off x="20572839" y="9309573"/>
            <a:ext cx="6279386" cy="6985635"/>
          </a:xfrm>
        </p:spPr>
        <p:txBody>
          <a:bodyPr/>
          <a:lstStyle/>
          <a:p>
            <a:pPr marL="342900" indent="-342900" fontAlgn="base">
              <a:buFont typeface="+mj-lt"/>
              <a:buAutoNum type="arabicPeriod"/>
            </a:pPr>
            <a:r>
              <a:rPr lang="en-US" dirty="0" err="1">
                <a:latin typeface="Times New Roman" panose="02020603050405020304" pitchFamily="18" charset="0"/>
                <a:cs typeface="Times New Roman" panose="02020603050405020304" pitchFamily="18" charset="0"/>
              </a:rPr>
              <a:t>Kristoffersen</a:t>
            </a:r>
            <a:r>
              <a:rPr lang="en-US" dirty="0">
                <a:latin typeface="Times New Roman" panose="02020603050405020304" pitchFamily="18" charset="0"/>
                <a:cs typeface="Times New Roman" panose="02020603050405020304" pitchFamily="18" charset="0"/>
              </a:rPr>
              <a:t>, ES, Harper, C., </a:t>
            </a:r>
            <a:r>
              <a:rPr lang="en-US" dirty="0" err="1">
                <a:latin typeface="Times New Roman" panose="02020603050405020304" pitchFamily="18" charset="0"/>
                <a:cs typeface="Times New Roman" panose="02020603050405020304" pitchFamily="18" charset="0"/>
              </a:rPr>
              <a:t>Vetvik</a:t>
            </a:r>
            <a:r>
              <a:rPr lang="en-US" dirty="0">
                <a:latin typeface="Times New Roman" panose="02020603050405020304" pitchFamily="18" charset="0"/>
                <a:cs typeface="Times New Roman" panose="02020603050405020304" pitchFamily="18" charset="0"/>
              </a:rPr>
              <a:t>, KG, </a:t>
            </a:r>
            <a:r>
              <a:rPr lang="en-US" dirty="0" err="1">
                <a:latin typeface="Times New Roman" panose="02020603050405020304" pitchFamily="18" charset="0"/>
                <a:cs typeface="Times New Roman" panose="02020603050405020304" pitchFamily="18" charset="0"/>
              </a:rPr>
              <a:t>Faiz</a:t>
            </a:r>
            <a:r>
              <a:rPr lang="en-US" dirty="0">
                <a:latin typeface="Times New Roman" panose="02020603050405020304" pitchFamily="18" charset="0"/>
                <a:cs typeface="Times New Roman" panose="02020603050405020304" pitchFamily="18" charset="0"/>
              </a:rPr>
              <a:t>, KW. (2018). Cerebral </a:t>
            </a:r>
            <a:r>
              <a:rPr lang="en-US" dirty="0" err="1">
                <a:latin typeface="Times New Roman" panose="02020603050405020304" pitchFamily="18" charset="0"/>
                <a:cs typeface="Times New Roman" panose="02020603050405020304" pitchFamily="18" charset="0"/>
              </a:rPr>
              <a:t>venetrombose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forekomst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diagnostikk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behandling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Tidsskrift</a:t>
            </a:r>
            <a:r>
              <a:rPr lang="en-US" i="1" dirty="0">
                <a:latin typeface="Times New Roman" panose="02020603050405020304" pitchFamily="18" charset="0"/>
                <a:cs typeface="Times New Roman" panose="02020603050405020304" pitchFamily="18" charset="0"/>
              </a:rPr>
              <a:t> for Den Norske </a:t>
            </a:r>
            <a:r>
              <a:rPr lang="en-US" i="1" dirty="0" err="1">
                <a:latin typeface="Times New Roman" panose="02020603050405020304" pitchFamily="18" charset="0"/>
                <a:cs typeface="Times New Roman" panose="02020603050405020304" pitchFamily="18" charset="0"/>
              </a:rPr>
              <a:t>Legeforening</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doi</a:t>
            </a:r>
            <a:r>
              <a:rPr lang="en-US" dirty="0">
                <a:latin typeface="Times New Roman" panose="02020603050405020304" pitchFamily="18" charset="0"/>
                <a:cs typeface="Times New Roman" panose="02020603050405020304" pitchFamily="18" charset="0"/>
              </a:rPr>
              <a:t>: 10.4045/tidsskr.17.1047</a:t>
            </a:r>
          </a:p>
          <a:p>
            <a:pPr marL="342900" lvl="0" indent="-342900" fontAlgn="base">
              <a:buFont typeface="+mj-lt"/>
              <a:buAutoNum type="arabicPeriod"/>
            </a:pPr>
            <a:r>
              <a:rPr lang="en-US" dirty="0">
                <a:latin typeface="Times New Roman" panose="02020603050405020304" pitchFamily="18" charset="0"/>
                <a:cs typeface="Times New Roman" panose="02020603050405020304" pitchFamily="18" charset="0"/>
              </a:rPr>
              <a:t>Ferro JM, </a:t>
            </a:r>
            <a:r>
              <a:rPr lang="en-US" dirty="0" err="1">
                <a:latin typeface="Times New Roman" panose="02020603050405020304" pitchFamily="18" charset="0"/>
                <a:cs typeface="Times New Roman" panose="02020603050405020304" pitchFamily="18" charset="0"/>
              </a:rPr>
              <a:t>Canhao</a:t>
            </a:r>
            <a:r>
              <a:rPr lang="en-US" dirty="0">
                <a:latin typeface="Times New Roman" panose="02020603050405020304" pitchFamily="18" charset="0"/>
                <a:cs typeface="Times New Roman" panose="02020603050405020304" pitchFamily="18" charset="0"/>
              </a:rPr>
              <a:t> P. Cerebral venous sinus thrombosis: update on diagnosis and management. </a:t>
            </a:r>
            <a:r>
              <a:rPr lang="en-US" i="1" dirty="0">
                <a:latin typeface="Times New Roman" panose="02020603050405020304" pitchFamily="18" charset="0"/>
                <a:cs typeface="Times New Roman" panose="02020603050405020304" pitchFamily="18" charset="0"/>
              </a:rPr>
              <a:t>Stroke</a:t>
            </a:r>
            <a:r>
              <a:rPr lang="en-US" dirty="0">
                <a:latin typeface="Times New Roman" panose="02020603050405020304" pitchFamily="18" charset="0"/>
                <a:cs typeface="Times New Roman" panose="02020603050405020304" pitchFamily="18" charset="0"/>
              </a:rPr>
              <a:t>. 2014;16(523). </a:t>
            </a:r>
          </a:p>
          <a:p>
            <a:pPr marL="342900" lvl="0" indent="-342900" fontAlgn="base">
              <a:buFont typeface="+mj-lt"/>
              <a:buAutoNum type="arabicPeriod"/>
            </a:pPr>
            <a:r>
              <a:rPr lang="en-US" dirty="0" err="1">
                <a:latin typeface="Times New Roman" panose="02020603050405020304" pitchFamily="18" charset="0"/>
                <a:cs typeface="Times New Roman" panose="02020603050405020304" pitchFamily="18" charset="0"/>
              </a:rPr>
              <a:t>Bousser</a:t>
            </a:r>
            <a:r>
              <a:rPr lang="en-US" dirty="0">
                <a:latin typeface="Times New Roman" panose="02020603050405020304" pitchFamily="18" charset="0"/>
                <a:cs typeface="Times New Roman" panose="02020603050405020304" pitchFamily="18" charset="0"/>
              </a:rPr>
              <a:t> M, Ferro JM. Cerebral venous thrombosis: an update. </a:t>
            </a:r>
            <a:r>
              <a:rPr lang="en-US" i="1" dirty="0">
                <a:latin typeface="Times New Roman" panose="02020603050405020304" pitchFamily="18" charset="0"/>
                <a:cs typeface="Times New Roman" panose="02020603050405020304" pitchFamily="18" charset="0"/>
              </a:rPr>
              <a:t>The Lancet Neurology</a:t>
            </a:r>
            <a:r>
              <a:rPr lang="en-US" dirty="0">
                <a:latin typeface="Times New Roman" panose="02020603050405020304" pitchFamily="18" charset="0"/>
                <a:cs typeface="Times New Roman" panose="02020603050405020304" pitchFamily="18" charset="0"/>
              </a:rPr>
              <a:t>. 2007;6(2): 162-170.</a:t>
            </a:r>
          </a:p>
          <a:p>
            <a:pPr marL="342900" lvl="0" indent="-342900" fontAlgn="base">
              <a:buFont typeface="+mj-lt"/>
              <a:buAutoNum type="arabicPeriod"/>
            </a:pPr>
            <a:r>
              <a:rPr lang="en-US" dirty="0">
                <a:latin typeface="Times New Roman" panose="02020603050405020304" pitchFamily="18" charset="0"/>
                <a:cs typeface="Times New Roman" panose="02020603050405020304" pitchFamily="18" charset="0"/>
              </a:rPr>
              <a:t>Ferro JM, </a:t>
            </a:r>
            <a:r>
              <a:rPr lang="en-US" dirty="0" err="1">
                <a:latin typeface="Times New Roman" panose="02020603050405020304" pitchFamily="18" charset="0"/>
                <a:cs typeface="Times New Roman" panose="02020603050405020304" pitchFamily="18" charset="0"/>
              </a:rPr>
              <a:t>Canhao</a:t>
            </a:r>
            <a:r>
              <a:rPr lang="en-US" dirty="0">
                <a:latin typeface="Times New Roman" panose="02020603050405020304" pitchFamily="18" charset="0"/>
                <a:cs typeface="Times New Roman" panose="02020603050405020304" pitchFamily="18" charset="0"/>
              </a:rPr>
              <a:t> P, Stam J, </a:t>
            </a:r>
            <a:r>
              <a:rPr lang="en-US" dirty="0" err="1">
                <a:latin typeface="Times New Roman" panose="02020603050405020304" pitchFamily="18" charset="0"/>
                <a:cs typeface="Times New Roman" panose="02020603050405020304" pitchFamily="18" charset="0"/>
              </a:rPr>
              <a:t>Bousser</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Barinagarrementeria</a:t>
            </a:r>
            <a:r>
              <a:rPr lang="en-US" dirty="0">
                <a:latin typeface="Times New Roman" panose="02020603050405020304" pitchFamily="18" charset="0"/>
                <a:cs typeface="Times New Roman" panose="02020603050405020304" pitchFamily="18" charset="0"/>
              </a:rPr>
              <a:t> F. Prognosis of cerebral vein and </a:t>
            </a:r>
            <a:r>
              <a:rPr lang="en-US" dirty="0" err="1">
                <a:latin typeface="Times New Roman" panose="02020603050405020304" pitchFamily="18" charset="0"/>
                <a:cs typeface="Times New Roman" panose="02020603050405020304" pitchFamily="18" charset="0"/>
              </a:rPr>
              <a:t>dural</a:t>
            </a:r>
            <a:r>
              <a:rPr lang="en-US" dirty="0">
                <a:latin typeface="Times New Roman" panose="02020603050405020304" pitchFamily="18" charset="0"/>
                <a:cs typeface="Times New Roman" panose="02020603050405020304" pitchFamily="18" charset="0"/>
              </a:rPr>
              <a:t> sinus thrombosis. </a:t>
            </a:r>
            <a:r>
              <a:rPr lang="en-US" i="1" dirty="0">
                <a:latin typeface="Times New Roman" panose="02020603050405020304" pitchFamily="18" charset="0"/>
                <a:cs typeface="Times New Roman" panose="02020603050405020304" pitchFamily="18" charset="0"/>
              </a:rPr>
              <a:t>Stroke.</a:t>
            </a:r>
            <a:r>
              <a:rPr lang="en-US" dirty="0">
                <a:latin typeface="Times New Roman" panose="02020603050405020304" pitchFamily="18" charset="0"/>
                <a:cs typeface="Times New Roman" panose="02020603050405020304" pitchFamily="18" charset="0"/>
              </a:rPr>
              <a:t> 2004;35: 664-670. </a:t>
            </a:r>
          </a:p>
          <a:p>
            <a:pPr marL="342900" lvl="0" indent="-342900" fontAlgn="base">
              <a:buFont typeface="+mj-lt"/>
              <a:buAutoNum type="arabicPeriod"/>
            </a:pPr>
            <a:r>
              <a:rPr lang="en-US" dirty="0" err="1">
                <a:latin typeface="Times New Roman" panose="02020603050405020304" pitchFamily="18" charset="0"/>
                <a:cs typeface="Times New Roman" panose="02020603050405020304" pitchFamily="18" charset="0"/>
              </a:rPr>
              <a:t>Filippidis</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Kapsalaki</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Patramani</a:t>
            </a:r>
            <a:r>
              <a:rPr lang="en-US" dirty="0">
                <a:latin typeface="Times New Roman" panose="02020603050405020304" pitchFamily="18" charset="0"/>
                <a:cs typeface="Times New Roman" panose="02020603050405020304" pitchFamily="18" charset="0"/>
              </a:rPr>
              <a:t> G, Fountas KN. Cerebral venous sinus thrombosis: review of the demographics, pathophysiology, current diagnosis, and treatment. </a:t>
            </a:r>
            <a:r>
              <a:rPr lang="en-US" i="1" dirty="0">
                <a:latin typeface="Times New Roman" panose="02020603050405020304" pitchFamily="18" charset="0"/>
                <a:cs typeface="Times New Roman" panose="02020603050405020304" pitchFamily="18" charset="0"/>
              </a:rPr>
              <a:t>Journal of Neurosurgery</a:t>
            </a:r>
            <a:r>
              <a:rPr lang="en-US" dirty="0">
                <a:latin typeface="Times New Roman" panose="02020603050405020304" pitchFamily="18" charset="0"/>
                <a:cs typeface="Times New Roman" panose="02020603050405020304" pitchFamily="18" charset="0"/>
              </a:rPr>
              <a:t>. 2009;27(5): E3. </a:t>
            </a:r>
          </a:p>
          <a:p>
            <a:pPr marL="342900" lvl="0" indent="-342900" fontAlgn="base">
              <a:buFont typeface="+mj-lt"/>
              <a:buAutoNum type="arabicPeriod"/>
            </a:pPr>
            <a:r>
              <a:rPr lang="en-US" dirty="0">
                <a:latin typeface="Times New Roman" panose="02020603050405020304" pitchFamily="18" charset="0"/>
                <a:cs typeface="Times New Roman" panose="02020603050405020304" pitchFamily="18" charset="0"/>
              </a:rPr>
              <a:t>Stam J. Thrombosis of the cerebral veins and sinuses. </a:t>
            </a:r>
            <a:r>
              <a:rPr lang="en-US" i="1" dirty="0">
                <a:latin typeface="Times New Roman" panose="02020603050405020304" pitchFamily="18" charset="0"/>
                <a:cs typeface="Times New Roman" panose="02020603050405020304" pitchFamily="18" charset="0"/>
              </a:rPr>
              <a:t>NEJM.</a:t>
            </a:r>
            <a:r>
              <a:rPr lang="en-US" dirty="0">
                <a:latin typeface="Times New Roman" panose="02020603050405020304" pitchFamily="18" charset="0"/>
                <a:cs typeface="Times New Roman" panose="02020603050405020304" pitchFamily="18" charset="0"/>
              </a:rPr>
              <a:t> 2005;352: 1791-1798.</a:t>
            </a:r>
          </a:p>
          <a:p>
            <a:pPr marL="342900" lvl="0" indent="-342900" fontAlgn="base">
              <a:buFont typeface="+mj-lt"/>
              <a:buAutoNum type="arabicPeriod"/>
            </a:pPr>
            <a:r>
              <a:rPr lang="en-US" dirty="0" err="1">
                <a:latin typeface="Times New Roman" panose="02020603050405020304" pitchFamily="18" charset="0"/>
                <a:cs typeface="Times New Roman" panose="02020603050405020304" pitchFamily="18" charset="0"/>
              </a:rPr>
              <a:t>Saposnik</a:t>
            </a:r>
            <a:r>
              <a:rPr lang="en-US" dirty="0">
                <a:latin typeface="Times New Roman" panose="02020603050405020304" pitchFamily="18" charset="0"/>
                <a:cs typeface="Times New Roman" panose="02020603050405020304" pitchFamily="18" charset="0"/>
              </a:rPr>
              <a:t> G, </a:t>
            </a:r>
            <a:r>
              <a:rPr lang="en-US" dirty="0" err="1">
                <a:latin typeface="Times New Roman" panose="02020603050405020304" pitchFamily="18" charset="0"/>
                <a:cs typeface="Times New Roman" panose="02020603050405020304" pitchFamily="18" charset="0"/>
              </a:rPr>
              <a:t>Barinagarrementeria</a:t>
            </a:r>
            <a:r>
              <a:rPr lang="en-US" dirty="0">
                <a:latin typeface="Times New Roman" panose="02020603050405020304" pitchFamily="18" charset="0"/>
                <a:cs typeface="Times New Roman" panose="02020603050405020304" pitchFamily="18" charset="0"/>
              </a:rPr>
              <a:t> F, Brown RD, Bushnell CD, </a:t>
            </a:r>
            <a:r>
              <a:rPr lang="en-US" dirty="0" err="1">
                <a:latin typeface="Times New Roman" panose="02020603050405020304" pitchFamily="18" charset="0"/>
                <a:cs typeface="Times New Roman" panose="02020603050405020304" pitchFamily="18" charset="0"/>
              </a:rPr>
              <a:t>Cucchiara</a:t>
            </a:r>
            <a:r>
              <a:rPr lang="en-US" dirty="0">
                <a:latin typeface="Times New Roman" panose="02020603050405020304" pitchFamily="18" charset="0"/>
                <a:cs typeface="Times New Roman" panose="02020603050405020304" pitchFamily="18" charset="0"/>
              </a:rPr>
              <a:t> B, Cushman M, </a:t>
            </a:r>
            <a:r>
              <a:rPr lang="en-US" dirty="0" err="1">
                <a:latin typeface="Times New Roman" panose="02020603050405020304" pitchFamily="18" charset="0"/>
                <a:cs typeface="Times New Roman" panose="02020603050405020304" pitchFamily="18" charset="0"/>
              </a:rPr>
              <a:t>deVeber</a:t>
            </a:r>
            <a:r>
              <a:rPr lang="en-US" dirty="0">
                <a:latin typeface="Times New Roman" panose="02020603050405020304" pitchFamily="18" charset="0"/>
                <a:cs typeface="Times New Roman" panose="02020603050405020304" pitchFamily="18" charset="0"/>
              </a:rPr>
              <a:t> G, Ferro JM, Tsai FY. Diagnosis and management of cerebral venous thrombosis. </a:t>
            </a:r>
            <a:r>
              <a:rPr lang="en-US" i="1" dirty="0">
                <a:latin typeface="Times New Roman" panose="02020603050405020304" pitchFamily="18" charset="0"/>
                <a:cs typeface="Times New Roman" panose="02020603050405020304" pitchFamily="18" charset="0"/>
              </a:rPr>
              <a:t>Stroke</a:t>
            </a:r>
            <a:r>
              <a:rPr lang="en-US" dirty="0">
                <a:latin typeface="Times New Roman" panose="02020603050405020304" pitchFamily="18" charset="0"/>
                <a:cs typeface="Times New Roman" panose="02020603050405020304" pitchFamily="18" charset="0"/>
              </a:rPr>
              <a:t>. 2011;42: 1158-1192.</a:t>
            </a:r>
          </a:p>
          <a:p>
            <a:pPr marL="342900" lvl="0" indent="-342900" fontAlgn="base">
              <a:buFont typeface="+mj-lt"/>
              <a:buAutoNum type="arabicPeriod"/>
            </a:pPr>
            <a:r>
              <a:rPr lang="en-US" dirty="0" err="1">
                <a:latin typeface="Times New Roman" panose="02020603050405020304" pitchFamily="18" charset="0"/>
                <a:cs typeface="Times New Roman" panose="02020603050405020304" pitchFamily="18" charset="0"/>
              </a:rPr>
              <a:t>Wasay</a:t>
            </a:r>
            <a:r>
              <a:rPr lang="en-US" dirty="0">
                <a:latin typeface="Times New Roman" panose="02020603050405020304" pitchFamily="18" charset="0"/>
                <a:cs typeface="Times New Roman" panose="02020603050405020304" pitchFamily="18" charset="0"/>
              </a:rPr>
              <a:t> M, Dai AI, Ansari M. Cerebral venous sinus thrombosis in children: a multicenter cohort from the United States. </a:t>
            </a:r>
            <a:r>
              <a:rPr lang="en-US" i="1" dirty="0">
                <a:latin typeface="Times New Roman" panose="02020603050405020304" pitchFamily="18" charset="0"/>
                <a:cs typeface="Times New Roman" panose="02020603050405020304" pitchFamily="18" charset="0"/>
              </a:rPr>
              <a:t>Journal of Child Neurology</a:t>
            </a:r>
            <a:r>
              <a:rPr lang="en-US" dirty="0">
                <a:latin typeface="Times New Roman" panose="02020603050405020304" pitchFamily="18" charset="0"/>
                <a:cs typeface="Times New Roman" panose="02020603050405020304" pitchFamily="18" charset="0"/>
              </a:rPr>
              <a:t>. 2007;23(1).</a:t>
            </a:r>
          </a:p>
          <a:p>
            <a:pPr marL="342900" lvl="0" indent="-342900" fontAlgn="base">
              <a:buFont typeface="+mj-lt"/>
              <a:buAutoNum type="arabicPeriod"/>
            </a:pPr>
            <a:r>
              <a:rPr lang="en-US" dirty="0">
                <a:latin typeface="Times New Roman" panose="02020603050405020304" pitchFamily="18" charset="0"/>
                <a:cs typeface="Times New Roman" panose="02020603050405020304" pitchFamily="18" charset="0"/>
              </a:rPr>
              <a:t>Moll S, Waldron B. Cerebral and sinus vein thrombosis. </a:t>
            </a:r>
            <a:r>
              <a:rPr lang="en-US" i="1" dirty="0">
                <a:latin typeface="Times New Roman" panose="02020603050405020304" pitchFamily="18" charset="0"/>
                <a:cs typeface="Times New Roman" panose="02020603050405020304" pitchFamily="18" charset="0"/>
              </a:rPr>
              <a:t>Circulation</a:t>
            </a:r>
            <a:r>
              <a:rPr lang="en-US" dirty="0">
                <a:latin typeface="Times New Roman" panose="02020603050405020304" pitchFamily="18" charset="0"/>
                <a:cs typeface="Times New Roman" panose="02020603050405020304" pitchFamily="18" charset="0"/>
              </a:rPr>
              <a:t>. 2014;130: e68-e70.</a:t>
            </a:r>
          </a:p>
          <a:p>
            <a:pPr marL="342900" lvl="0" indent="-342900" fontAlgn="base">
              <a:buFont typeface="+mj-lt"/>
              <a:buAutoNum type="arabicPeriod"/>
            </a:pPr>
            <a:r>
              <a:rPr lang="en-US" dirty="0" err="1">
                <a:latin typeface="Times New Roman" panose="02020603050405020304" pitchFamily="18" charset="0"/>
                <a:cs typeface="Times New Roman" panose="02020603050405020304" pitchFamily="18" charset="0"/>
              </a:rPr>
              <a:t>Stiefel</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Eich</a:t>
            </a:r>
            <a:r>
              <a:rPr lang="en-US" dirty="0">
                <a:latin typeface="Times New Roman" panose="02020603050405020304" pitchFamily="18" charset="0"/>
                <a:cs typeface="Times New Roman" panose="02020603050405020304" pitchFamily="18" charset="0"/>
              </a:rPr>
              <a:t> G, Sacher P. Posttraumatic </a:t>
            </a:r>
            <a:r>
              <a:rPr lang="en-US" dirty="0" err="1">
                <a:latin typeface="Times New Roman" panose="02020603050405020304" pitchFamily="18" charset="0"/>
                <a:cs typeface="Times New Roman" panose="02020603050405020304" pitchFamily="18" charset="0"/>
              </a:rPr>
              <a:t>dural</a:t>
            </a:r>
            <a:r>
              <a:rPr lang="en-US" dirty="0">
                <a:latin typeface="Times New Roman" panose="02020603050405020304" pitchFamily="18" charset="0"/>
                <a:cs typeface="Times New Roman" panose="02020603050405020304" pitchFamily="18" charset="0"/>
              </a:rPr>
              <a:t> sinus thrombosis in children. </a:t>
            </a:r>
            <a:r>
              <a:rPr lang="en-US" i="1" dirty="0">
                <a:latin typeface="Times New Roman" panose="02020603050405020304" pitchFamily="18" charset="0"/>
                <a:cs typeface="Times New Roman" panose="02020603050405020304" pitchFamily="18" charset="0"/>
              </a:rPr>
              <a:t>European Journal of Pediatric Surgery.</a:t>
            </a:r>
            <a:r>
              <a:rPr lang="en-US" dirty="0">
                <a:latin typeface="Times New Roman" panose="02020603050405020304" pitchFamily="18" charset="0"/>
                <a:cs typeface="Times New Roman" panose="02020603050405020304" pitchFamily="18" charset="0"/>
              </a:rPr>
              <a:t> 2000;10(1): 41-44.</a:t>
            </a:r>
          </a:p>
          <a:p>
            <a:pPr marL="342900" lvl="0" indent="-342900" fontAlgn="base">
              <a:buFont typeface="+mj-lt"/>
              <a:buAutoNum type="arabicPeriod"/>
            </a:pPr>
            <a:r>
              <a:rPr lang="en-US" dirty="0">
                <a:latin typeface="Times New Roman" panose="02020603050405020304" pitchFamily="18" charset="0"/>
                <a:cs typeface="Times New Roman" panose="02020603050405020304" pitchFamily="18" charset="0"/>
              </a:rPr>
              <a:t>Delgado </a:t>
            </a:r>
            <a:r>
              <a:rPr lang="en-US" dirty="0" err="1">
                <a:latin typeface="Times New Roman" panose="02020603050405020304" pitchFamily="18" charset="0"/>
                <a:cs typeface="Times New Roman" panose="02020603050405020304" pitchFamily="18" charset="0"/>
              </a:rPr>
              <a:t>Almandoz</a:t>
            </a:r>
            <a:r>
              <a:rPr lang="en-US" dirty="0">
                <a:latin typeface="Times New Roman" panose="02020603050405020304" pitchFamily="18" charset="0"/>
                <a:cs typeface="Times New Roman" panose="02020603050405020304" pitchFamily="18" charset="0"/>
              </a:rPr>
              <a:t> JE, Kelly HR, Schaefer PW, Lev MH, Gonzalez RG, Romero JM. Prevalence of traumatic </a:t>
            </a:r>
            <a:r>
              <a:rPr lang="en-US" dirty="0" err="1">
                <a:latin typeface="Times New Roman" panose="02020603050405020304" pitchFamily="18" charset="0"/>
                <a:cs typeface="Times New Roman" panose="02020603050405020304" pitchFamily="18" charset="0"/>
              </a:rPr>
              <a:t>dural</a:t>
            </a:r>
            <a:r>
              <a:rPr lang="en-US" dirty="0">
                <a:latin typeface="Times New Roman" panose="02020603050405020304" pitchFamily="18" charset="0"/>
                <a:cs typeface="Times New Roman" panose="02020603050405020304" pitchFamily="18" charset="0"/>
              </a:rPr>
              <a:t> venous sinus thrombosis in high-risk acute blunt head trauma patients evaluated with multidetector CT venography. </a:t>
            </a:r>
            <a:r>
              <a:rPr lang="en-US" i="1" dirty="0">
                <a:latin typeface="Times New Roman" panose="02020603050405020304" pitchFamily="18" charset="0"/>
                <a:cs typeface="Times New Roman" panose="02020603050405020304" pitchFamily="18" charset="0"/>
              </a:rPr>
              <a:t>Radiology</a:t>
            </a:r>
            <a:r>
              <a:rPr lang="en-US" dirty="0">
                <a:latin typeface="Times New Roman" panose="02020603050405020304" pitchFamily="18" charset="0"/>
                <a:cs typeface="Times New Roman" panose="02020603050405020304" pitchFamily="18" charset="0"/>
              </a:rPr>
              <a:t>. 2010;255(2).</a:t>
            </a:r>
          </a:p>
          <a:p>
            <a:endParaRPr lang="en-US" dirty="0"/>
          </a:p>
        </p:txBody>
      </p:sp>
      <p:sp>
        <p:nvSpPr>
          <p:cNvPr id="12" name="Text Placeholder 11"/>
          <p:cNvSpPr>
            <a:spLocks noGrp="1"/>
          </p:cNvSpPr>
          <p:nvPr>
            <p:ph type="body" sz="quarter" idx="27"/>
          </p:nvPr>
        </p:nvSpPr>
        <p:spPr>
          <a:xfrm>
            <a:off x="20572839" y="9019004"/>
            <a:ext cx="6287661" cy="371330"/>
          </a:xfrm>
        </p:spPr>
        <p:txBody>
          <a:bodyPr/>
          <a:lstStyle/>
          <a:p>
            <a:r>
              <a:rPr lang="en-US" dirty="0">
                <a:latin typeface="Times New Roman" panose="02020603050405020304" pitchFamily="18" charset="0"/>
                <a:cs typeface="Times New Roman" panose="02020603050405020304" pitchFamily="18" charset="0"/>
              </a:rPr>
              <a:t>REFERENCES</a:t>
            </a:r>
          </a:p>
        </p:txBody>
      </p:sp>
      <p:sp>
        <p:nvSpPr>
          <p:cNvPr id="14" name="Text Placeholder 13"/>
          <p:cNvSpPr>
            <a:spLocks noGrp="1"/>
          </p:cNvSpPr>
          <p:nvPr>
            <p:ph type="body" sz="quarter" idx="96"/>
          </p:nvPr>
        </p:nvSpPr>
        <p:spPr>
          <a:xfrm>
            <a:off x="589737" y="10598353"/>
            <a:ext cx="6274921" cy="5138976"/>
          </a:xfrm>
        </p:spPr>
        <p:txBody>
          <a:bodyPr/>
          <a:lstStyle/>
          <a:p>
            <a:r>
              <a:rPr lang="en-US" sz="1800" dirty="0">
                <a:latin typeface="Times New Roman" panose="02020603050405020304" pitchFamily="18" charset="0"/>
                <a:cs typeface="Times New Roman" panose="02020603050405020304" pitchFamily="18" charset="0"/>
              </a:rPr>
              <a:t>Data were taken from the UC Davis TBI Registry between October 2008 and June 2017 and 4,886 total cases were identified.</a:t>
            </a:r>
          </a:p>
          <a:p>
            <a:pPr marL="285750" indent="-285750">
              <a:buSzPct val="10000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4,886 total cases in registry</a:t>
            </a:r>
          </a:p>
          <a:p>
            <a:pPr marL="285750" indent="-285750">
              <a:buSzPct val="10000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1,748 cases identified with skull fractures</a:t>
            </a:r>
          </a:p>
          <a:p>
            <a:pPr marL="285750" indent="-285750">
              <a:buSzPct val="10000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144 cases met inclusion criteria</a:t>
            </a:r>
          </a:p>
          <a:p>
            <a:pPr marL="285750" indent="-285750">
              <a:buSzPct val="10000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9 cases are pending evaluation and were not included in current analysis</a:t>
            </a:r>
          </a:p>
          <a:p>
            <a:r>
              <a:rPr lang="en-US" sz="1800" b="1" dirty="0">
                <a:latin typeface="Times New Roman" panose="02020603050405020304" pitchFamily="18" charset="0"/>
                <a:cs typeface="Times New Roman" panose="02020603050405020304" pitchFamily="18" charset="0"/>
              </a:rPr>
              <a:t>Analysis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CT Angiograms and MR Venograms used to identify intraluminal occlusions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Fractures characterized by bone and crossing of sinus or suture</a:t>
            </a:r>
          </a:p>
          <a:p>
            <a:r>
              <a:rPr lang="en-US" sz="1800" dirty="0">
                <a:latin typeface="Times New Roman" panose="02020603050405020304" pitchFamily="18" charset="0"/>
                <a:cs typeface="Times New Roman" panose="02020603050405020304" pitchFamily="18" charset="0"/>
              </a:rPr>
              <a:t>Final data analysis was conducted using SPSS to characterize prevalence of CVST by fracture location and correlate with demographics and risk factors.</a:t>
            </a:r>
          </a:p>
        </p:txBody>
      </p:sp>
      <p:sp>
        <p:nvSpPr>
          <p:cNvPr id="15" name="Text Placeholder 14"/>
          <p:cNvSpPr>
            <a:spLocks noGrp="1"/>
          </p:cNvSpPr>
          <p:nvPr>
            <p:ph type="body" sz="quarter" idx="107"/>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Text Placeholder 16"/>
          <p:cNvSpPr>
            <a:spLocks noGrp="1"/>
          </p:cNvSpPr>
          <p:nvPr>
            <p:ph type="body" sz="quarter" idx="117"/>
          </p:nvPr>
        </p:nvSpPr>
        <p:spPr/>
        <p:txBody>
          <a:bodyPr/>
          <a:lstStyle/>
          <a:p>
            <a:endParaRPr lang="en-US"/>
          </a:p>
        </p:txBody>
      </p:sp>
      <p:sp>
        <p:nvSpPr>
          <p:cNvPr id="18" name="Text Placeholder 17"/>
          <p:cNvSpPr>
            <a:spLocks noGrp="1"/>
          </p:cNvSpPr>
          <p:nvPr>
            <p:ph type="body" sz="quarter" idx="118"/>
          </p:nvPr>
        </p:nvSpPr>
        <p:spPr/>
        <p:txBody>
          <a:bodyPr/>
          <a:lstStyle/>
          <a:p>
            <a:endParaRPr lang="en-US"/>
          </a:p>
        </p:txBody>
      </p:sp>
      <p:sp>
        <p:nvSpPr>
          <p:cNvPr id="19" name="Text Placeholder 18"/>
          <p:cNvSpPr>
            <a:spLocks noGrp="1"/>
          </p:cNvSpPr>
          <p:nvPr>
            <p:ph type="body" sz="quarter" idx="119"/>
          </p:nvPr>
        </p:nvSpPr>
        <p:spPr/>
        <p:txBody>
          <a:bodyPr/>
          <a:lstStyle/>
          <a:p>
            <a:endParaRPr lang="en-US"/>
          </a:p>
        </p:txBody>
      </p:sp>
      <p:sp>
        <p:nvSpPr>
          <p:cNvPr id="20" name="Text Placeholder 19"/>
          <p:cNvSpPr>
            <a:spLocks noGrp="1"/>
          </p:cNvSpPr>
          <p:nvPr>
            <p:ph type="body" sz="quarter" idx="120"/>
          </p:nvPr>
        </p:nvSpPr>
        <p:spPr/>
        <p:txBody>
          <a:bodyPr/>
          <a:lstStyle/>
          <a:p>
            <a:endParaRPr lang="en-US"/>
          </a:p>
        </p:txBody>
      </p:sp>
      <p:sp>
        <p:nvSpPr>
          <p:cNvPr id="21" name="Text Placeholder 20"/>
          <p:cNvSpPr>
            <a:spLocks noGrp="1"/>
          </p:cNvSpPr>
          <p:nvPr>
            <p:ph type="body" sz="quarter" idx="121"/>
          </p:nvPr>
        </p:nvSpPr>
        <p:spPr/>
        <p:txBody>
          <a:bodyPr/>
          <a:lstStyle/>
          <a:p>
            <a:endParaRPr lang="en-US"/>
          </a:p>
        </p:txBody>
      </p:sp>
      <p:sp>
        <p:nvSpPr>
          <p:cNvPr id="22" name="Text Placeholder 21"/>
          <p:cNvSpPr>
            <a:spLocks noGrp="1"/>
          </p:cNvSpPr>
          <p:nvPr>
            <p:ph type="body" sz="quarter" idx="122"/>
          </p:nvPr>
        </p:nvSpPr>
        <p:spPr/>
        <p:txBody>
          <a:bodyPr/>
          <a:lstStyle/>
          <a:p>
            <a:endParaRPr lang="en-US"/>
          </a:p>
        </p:txBody>
      </p:sp>
      <p:sp>
        <p:nvSpPr>
          <p:cNvPr id="23" name="Text Placeholder 22"/>
          <p:cNvSpPr>
            <a:spLocks noGrp="1"/>
          </p:cNvSpPr>
          <p:nvPr>
            <p:ph type="body" sz="quarter" idx="123"/>
          </p:nvPr>
        </p:nvSpPr>
        <p:spPr/>
        <p:txBody>
          <a:bodyPr/>
          <a:lstStyle/>
          <a:p>
            <a:endParaRPr lang="en-US"/>
          </a:p>
        </p:txBody>
      </p:sp>
      <p:sp>
        <p:nvSpPr>
          <p:cNvPr id="24" name="Text Placeholder 23"/>
          <p:cNvSpPr>
            <a:spLocks noGrp="1"/>
          </p:cNvSpPr>
          <p:nvPr>
            <p:ph type="body" sz="quarter" idx="124"/>
          </p:nvPr>
        </p:nvSpPr>
        <p:spPr/>
        <p:txBody>
          <a:bodyPr/>
          <a:lstStyle/>
          <a:p>
            <a:endParaRPr lang="en-US"/>
          </a:p>
        </p:txBody>
      </p:sp>
      <p:sp>
        <p:nvSpPr>
          <p:cNvPr id="25" name="Text Placeholder 24"/>
          <p:cNvSpPr>
            <a:spLocks noGrp="1"/>
          </p:cNvSpPr>
          <p:nvPr>
            <p:ph type="body" sz="quarter" idx="125"/>
          </p:nvPr>
        </p:nvSpPr>
        <p:spPr/>
        <p:txBody>
          <a:bodyPr/>
          <a:lstStyle/>
          <a:p>
            <a:endParaRPr lang="en-US"/>
          </a:p>
        </p:txBody>
      </p:sp>
      <p:sp>
        <p:nvSpPr>
          <p:cNvPr id="28" name="Picture Placeholder 27"/>
          <p:cNvSpPr>
            <a:spLocks noGrp="1"/>
          </p:cNvSpPr>
          <p:nvPr>
            <p:ph type="pic" sz="quarter" idx="127"/>
          </p:nvPr>
        </p:nvSpPr>
        <p:spPr/>
      </p:sp>
      <p:sp>
        <p:nvSpPr>
          <p:cNvPr id="29" name="Picture Placeholder 28"/>
          <p:cNvSpPr>
            <a:spLocks noGrp="1"/>
          </p:cNvSpPr>
          <p:nvPr>
            <p:ph type="pic" sz="quarter" idx="128"/>
          </p:nvPr>
        </p:nvSpPr>
        <p:spPr/>
      </p:sp>
      <p:pic>
        <p:nvPicPr>
          <p:cNvPr id="81" name="Picture Placeholder 80" descr="A picture containing photo, black, white, sitting&#10;&#10;Description automatically generated">
            <a:extLst>
              <a:ext uri="{FF2B5EF4-FFF2-40B4-BE49-F238E27FC236}">
                <a16:creationId xmlns:a16="http://schemas.microsoft.com/office/drawing/2014/main" id="{66EB2F3B-0111-4279-9511-4500ED6C41D3}"/>
              </a:ext>
            </a:extLst>
          </p:cNvPr>
          <p:cNvPicPr>
            <a:picLocks noGrp="1" noChangeAspect="1"/>
          </p:cNvPicPr>
          <p:nvPr>
            <p:ph type="pic" sz="quarter" idx="129"/>
          </p:nvPr>
        </p:nvPicPr>
        <p:blipFill rotWithShape="1">
          <a:blip r:embed="rId4">
            <a:extLst>
              <a:ext uri="{28A0092B-C50C-407E-A947-70E740481C1C}">
                <a14:useLocalDpi xmlns:a14="http://schemas.microsoft.com/office/drawing/2010/main" val="0"/>
              </a:ext>
            </a:extLst>
          </a:blip>
          <a:srcRect t="21290" b="5308"/>
          <a:stretch/>
        </p:blipFill>
        <p:spPr>
          <a:xfrm>
            <a:off x="10447338" y="11268075"/>
            <a:ext cx="3055937" cy="2243138"/>
          </a:xfrm>
        </p:spPr>
      </p:pic>
      <p:pic>
        <p:nvPicPr>
          <p:cNvPr id="79" name="Picture Placeholder 78" descr="A picture containing headdress, helmet, black, dark&#10;&#10;Description automatically generated">
            <a:extLst>
              <a:ext uri="{FF2B5EF4-FFF2-40B4-BE49-F238E27FC236}">
                <a16:creationId xmlns:a16="http://schemas.microsoft.com/office/drawing/2014/main" id="{A5B87474-9B42-4F86-BBFA-2644B49A7ED0}"/>
              </a:ext>
            </a:extLst>
          </p:cNvPr>
          <p:cNvPicPr>
            <a:picLocks noGrp="1" noChangeAspect="1"/>
          </p:cNvPicPr>
          <p:nvPr>
            <p:ph type="pic" sz="quarter" idx="130"/>
          </p:nvPr>
        </p:nvPicPr>
        <p:blipFill rotWithShape="1">
          <a:blip r:embed="rId5">
            <a:extLst>
              <a:ext uri="{28A0092B-C50C-407E-A947-70E740481C1C}">
                <a14:useLocalDpi xmlns:a14="http://schemas.microsoft.com/office/drawing/2010/main" val="0"/>
              </a:ext>
            </a:extLst>
          </a:blip>
          <a:srcRect l="-8" t="22552" r="8" b="4085"/>
          <a:stretch/>
        </p:blipFill>
        <p:spPr>
          <a:xfrm>
            <a:off x="7285264" y="11268075"/>
            <a:ext cx="3057525" cy="2243138"/>
          </a:xfrm>
        </p:spPr>
      </p:pic>
      <p:pic>
        <p:nvPicPr>
          <p:cNvPr id="70" name="Picture Placeholder 69" descr="A picture containing sitting, black, dark, sign&#10;&#10;Description automatically generated">
            <a:extLst>
              <a:ext uri="{FF2B5EF4-FFF2-40B4-BE49-F238E27FC236}">
                <a16:creationId xmlns:a16="http://schemas.microsoft.com/office/drawing/2014/main" id="{8FC1628F-FAA2-4CE8-AF58-E6489C6C9C41}"/>
              </a:ext>
            </a:extLst>
          </p:cNvPr>
          <p:cNvPicPr>
            <a:picLocks noGrp="1" noChangeAspect="1"/>
          </p:cNvPicPr>
          <p:nvPr>
            <p:ph type="pic" sz="quarter" idx="133"/>
          </p:nvPr>
        </p:nvPicPr>
        <p:blipFill>
          <a:blip r:embed="rId6">
            <a:extLst>
              <a:ext uri="{28A0092B-C50C-407E-A947-70E740481C1C}">
                <a14:useLocalDpi xmlns:a14="http://schemas.microsoft.com/office/drawing/2010/main" val="0"/>
              </a:ext>
            </a:extLst>
          </a:blip>
          <a:srcRect t="8277" b="8277"/>
          <a:stretch>
            <a:fillRect/>
          </a:stretch>
        </p:blipFill>
        <p:spPr>
          <a:xfrm>
            <a:off x="9224180" y="7289696"/>
            <a:ext cx="4275555" cy="3567793"/>
          </a:xfrm>
        </p:spPr>
      </p:pic>
      <p:sp>
        <p:nvSpPr>
          <p:cNvPr id="36" name="Text Placeholder 35"/>
          <p:cNvSpPr>
            <a:spLocks noGrp="1"/>
          </p:cNvSpPr>
          <p:nvPr>
            <p:ph type="body" sz="quarter" idx="136"/>
          </p:nvPr>
        </p:nvSpPr>
        <p:spPr/>
        <p:txBody>
          <a:bodyPr/>
          <a:lstStyle/>
          <a:p>
            <a:endParaRPr lang="en-US"/>
          </a:p>
        </p:txBody>
      </p:sp>
      <p:sp>
        <p:nvSpPr>
          <p:cNvPr id="37" name="Text Placeholder 36"/>
          <p:cNvSpPr>
            <a:spLocks noGrp="1"/>
          </p:cNvSpPr>
          <p:nvPr>
            <p:ph type="body" sz="quarter" idx="137"/>
          </p:nvPr>
        </p:nvSpPr>
        <p:spPr/>
        <p:txBody>
          <a:bodyPr/>
          <a:lstStyle/>
          <a:p>
            <a:endParaRPr lang="en-US"/>
          </a:p>
        </p:txBody>
      </p:sp>
      <p:sp>
        <p:nvSpPr>
          <p:cNvPr id="38" name="Text Placeholder 37"/>
          <p:cNvSpPr>
            <a:spLocks noGrp="1"/>
          </p:cNvSpPr>
          <p:nvPr>
            <p:ph type="body" sz="quarter" idx="138"/>
          </p:nvPr>
        </p:nvSpPr>
        <p:spPr/>
        <p:txBody>
          <a:bodyPr/>
          <a:lstStyle/>
          <a:p>
            <a:endParaRPr lang="en-US"/>
          </a:p>
        </p:txBody>
      </p:sp>
      <p:sp>
        <p:nvSpPr>
          <p:cNvPr id="39" name="Text Placeholder 38"/>
          <p:cNvSpPr>
            <a:spLocks noGrp="1"/>
          </p:cNvSpPr>
          <p:nvPr>
            <p:ph type="body" sz="quarter" idx="139"/>
          </p:nvPr>
        </p:nvSpPr>
        <p:spPr/>
        <p:txBody>
          <a:bodyPr/>
          <a:lstStyle/>
          <a:p>
            <a:endParaRPr lang="en-US"/>
          </a:p>
        </p:txBody>
      </p:sp>
      <p:sp>
        <p:nvSpPr>
          <p:cNvPr id="40" name="Text Placeholder 39"/>
          <p:cNvSpPr>
            <a:spLocks noGrp="1"/>
          </p:cNvSpPr>
          <p:nvPr>
            <p:ph type="body" sz="quarter" idx="140"/>
          </p:nvPr>
        </p:nvSpPr>
        <p:spPr/>
        <p:txBody>
          <a:bodyPr/>
          <a:lstStyle/>
          <a:p>
            <a:endParaRPr lang="en-US"/>
          </a:p>
        </p:txBody>
      </p:sp>
      <p:sp>
        <p:nvSpPr>
          <p:cNvPr id="41" name="Text Placeholder 40"/>
          <p:cNvSpPr>
            <a:spLocks noGrp="1"/>
          </p:cNvSpPr>
          <p:nvPr>
            <p:ph type="body" sz="quarter" idx="141"/>
          </p:nvPr>
        </p:nvSpPr>
        <p:spPr/>
        <p:txBody>
          <a:bodyPr/>
          <a:lstStyle/>
          <a:p>
            <a:endParaRPr lang="en-US"/>
          </a:p>
        </p:txBody>
      </p:sp>
      <p:sp>
        <p:nvSpPr>
          <p:cNvPr id="42" name="Text Placeholder 41"/>
          <p:cNvSpPr>
            <a:spLocks noGrp="1"/>
          </p:cNvSpPr>
          <p:nvPr>
            <p:ph type="body" sz="quarter" idx="142"/>
          </p:nvPr>
        </p:nvSpPr>
        <p:spPr/>
        <p:txBody>
          <a:bodyPr/>
          <a:lstStyle/>
          <a:p>
            <a:endParaRPr lang="en-US"/>
          </a:p>
        </p:txBody>
      </p:sp>
      <p:sp>
        <p:nvSpPr>
          <p:cNvPr id="43" name="Text Placeholder 42"/>
          <p:cNvSpPr>
            <a:spLocks noGrp="1"/>
          </p:cNvSpPr>
          <p:nvPr>
            <p:ph type="body" sz="quarter" idx="143"/>
          </p:nvPr>
        </p:nvSpPr>
        <p:spPr/>
        <p:txBody>
          <a:bodyPr/>
          <a:lstStyle/>
          <a:p>
            <a:endParaRPr lang="en-US"/>
          </a:p>
        </p:txBody>
      </p:sp>
      <p:sp>
        <p:nvSpPr>
          <p:cNvPr id="44" name="Text Placeholder 43"/>
          <p:cNvSpPr>
            <a:spLocks noGrp="1"/>
          </p:cNvSpPr>
          <p:nvPr>
            <p:ph type="body" sz="quarter" idx="144"/>
          </p:nvPr>
        </p:nvSpPr>
        <p:spPr/>
        <p:txBody>
          <a:bodyPr/>
          <a:lstStyle/>
          <a:p>
            <a:endParaRPr lang="en-US"/>
          </a:p>
        </p:txBody>
      </p:sp>
      <p:sp>
        <p:nvSpPr>
          <p:cNvPr id="45" name="Text Placeholder 44"/>
          <p:cNvSpPr>
            <a:spLocks noGrp="1"/>
          </p:cNvSpPr>
          <p:nvPr>
            <p:ph type="body" sz="quarter" idx="145"/>
          </p:nvPr>
        </p:nvSpPr>
        <p:spPr/>
        <p:txBody>
          <a:bodyPr/>
          <a:lstStyle/>
          <a:p>
            <a:endParaRPr lang="en-US"/>
          </a:p>
        </p:txBody>
      </p:sp>
      <p:sp>
        <p:nvSpPr>
          <p:cNvPr id="46" name="Text Placeholder 45"/>
          <p:cNvSpPr>
            <a:spLocks noGrp="1"/>
          </p:cNvSpPr>
          <p:nvPr>
            <p:ph type="body" sz="quarter" idx="146"/>
          </p:nvPr>
        </p:nvSpPr>
        <p:spPr/>
        <p:txBody>
          <a:bodyPr/>
          <a:lstStyle/>
          <a:p>
            <a:endParaRPr lang="en-US"/>
          </a:p>
        </p:txBody>
      </p:sp>
      <p:sp>
        <p:nvSpPr>
          <p:cNvPr id="47" name="Text Placeholder 46"/>
          <p:cNvSpPr>
            <a:spLocks noGrp="1"/>
          </p:cNvSpPr>
          <p:nvPr>
            <p:ph type="body" sz="quarter" idx="147"/>
          </p:nvPr>
        </p:nvSpPr>
        <p:spPr/>
        <p:txBody>
          <a:bodyPr/>
          <a:lstStyle/>
          <a:p>
            <a:endParaRPr lang="en-US"/>
          </a:p>
        </p:txBody>
      </p:sp>
      <p:sp>
        <p:nvSpPr>
          <p:cNvPr id="48" name="Text Placeholder 47"/>
          <p:cNvSpPr>
            <a:spLocks noGrp="1"/>
          </p:cNvSpPr>
          <p:nvPr>
            <p:ph type="body" sz="quarter" idx="148"/>
          </p:nvPr>
        </p:nvSpPr>
        <p:spPr/>
        <p:txBody>
          <a:bodyPr/>
          <a:lstStyle/>
          <a:p>
            <a:endParaRPr lang="en-US"/>
          </a:p>
        </p:txBody>
      </p:sp>
      <p:sp>
        <p:nvSpPr>
          <p:cNvPr id="49" name="Text Placeholder 48"/>
          <p:cNvSpPr>
            <a:spLocks noGrp="1"/>
          </p:cNvSpPr>
          <p:nvPr>
            <p:ph type="body" sz="quarter" idx="149"/>
          </p:nvPr>
        </p:nvSpPr>
        <p:spPr/>
        <p:txBody>
          <a:bodyPr/>
          <a:lstStyle/>
          <a:p>
            <a:endParaRPr lang="en-US"/>
          </a:p>
        </p:txBody>
      </p:sp>
      <p:sp>
        <p:nvSpPr>
          <p:cNvPr id="50" name="Text Placeholder 49"/>
          <p:cNvSpPr>
            <a:spLocks noGrp="1"/>
          </p:cNvSpPr>
          <p:nvPr>
            <p:ph type="body" sz="quarter" idx="150"/>
          </p:nvPr>
        </p:nvSpPr>
        <p:spPr>
          <a:xfrm>
            <a:off x="3662362" y="1573745"/>
            <a:ext cx="20107276" cy="598230"/>
          </a:xfrm>
        </p:spPr>
        <p:txBody>
          <a:bodyPr>
            <a:normAutofit/>
          </a:bodyPr>
          <a:lstStyle/>
          <a:p>
            <a:r>
              <a:rPr lang="en-US" sz="3200" b="1" dirty="0"/>
              <a:t>Harjot Virk, M.P.H., </a:t>
            </a:r>
            <a:r>
              <a:rPr lang="en-US" sz="3200" dirty="0"/>
              <a:t>Tamar Binyamin, M.D., Darrin Lee, M.D., &amp; </a:t>
            </a:r>
            <a:r>
              <a:rPr lang="en-US" sz="3200" dirty="0" err="1"/>
              <a:t>Kiarash</a:t>
            </a:r>
            <a:r>
              <a:rPr lang="en-US" sz="3200" dirty="0"/>
              <a:t> </a:t>
            </a:r>
            <a:r>
              <a:rPr lang="en-US" sz="3200" dirty="0" err="1"/>
              <a:t>Shahlaie</a:t>
            </a:r>
            <a:r>
              <a:rPr lang="en-US" sz="3200" dirty="0"/>
              <a:t>, M.D., Ph.D.</a:t>
            </a:r>
          </a:p>
        </p:txBody>
      </p:sp>
      <p:sp>
        <p:nvSpPr>
          <p:cNvPr id="52" name="Text Placeholder 51"/>
          <p:cNvSpPr>
            <a:spLocks noGrp="1"/>
          </p:cNvSpPr>
          <p:nvPr>
            <p:ph type="body" sz="quarter" idx="185"/>
          </p:nvPr>
        </p:nvSpPr>
        <p:spPr>
          <a:xfrm>
            <a:off x="3662362" y="232386"/>
            <a:ext cx="20107276" cy="806300"/>
          </a:xfrm>
        </p:spPr>
        <p:txBody>
          <a:bodyPr>
            <a:noAutofit/>
          </a:bodyPr>
          <a:lstStyle/>
          <a:p>
            <a:r>
              <a:rPr lang="en-US" sz="4000" dirty="0"/>
              <a:t>Post-traumatic Cerebral Venous Sinus Thrombosis: Prevalence and Risk Factors</a:t>
            </a:r>
          </a:p>
        </p:txBody>
      </p:sp>
      <p:sp>
        <p:nvSpPr>
          <p:cNvPr id="53" name="Text Placeholder 52"/>
          <p:cNvSpPr>
            <a:spLocks noGrp="1"/>
          </p:cNvSpPr>
          <p:nvPr>
            <p:ph type="body" sz="quarter" idx="186"/>
          </p:nvPr>
        </p:nvSpPr>
        <p:spPr>
          <a:xfrm>
            <a:off x="20572840" y="3341566"/>
            <a:ext cx="6282530" cy="5803773"/>
          </a:xfrm>
        </p:spPr>
        <p:txBody>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Total prevalence of CVST among cases with fracture crossing sinus is 57.7% which is much higher than previously reported prevalence.</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No difference in prevalence of CVST among males vs. females.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No statistically significant difference among age groups.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Highest prevalence of thrombosis found in transverse sinuses versus previously research showing higher prevalence in superior sagittal sinus.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Additional research needed with larger sample sizes to find true prevalence and statistically significant risk factors.</a:t>
            </a:r>
          </a:p>
          <a:p>
            <a:r>
              <a:rPr lang="en-US" sz="1800" b="1" dirty="0">
                <a:latin typeface="Times New Roman" panose="02020603050405020304" pitchFamily="18" charset="0"/>
                <a:cs typeface="Times New Roman" panose="02020603050405020304" pitchFamily="18" charset="0"/>
              </a:rPr>
              <a:t>Limitations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Small sample size</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Missing imaging</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Researcher expertise</a:t>
            </a:r>
          </a:p>
          <a:p>
            <a:r>
              <a:rPr lang="en-US" sz="1800" b="1" dirty="0">
                <a:latin typeface="Times New Roman" panose="02020603050405020304" pitchFamily="18" charset="0"/>
                <a:cs typeface="Times New Roman" panose="02020603050405020304" pitchFamily="18" charset="0"/>
              </a:rPr>
              <a:t>Next steps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Study clinical management and outcomes of patients with CVST in the setting of acute head trauma.</a:t>
            </a:r>
          </a:p>
        </p:txBody>
      </p:sp>
      <p:pic>
        <p:nvPicPr>
          <p:cNvPr id="68" name="Picture Placeholder 67" descr="Example of thrombosis identified in superior sagittal sinus (black arrow).&#10;&#10;Description automatically generated">
            <a:extLst>
              <a:ext uri="{FF2B5EF4-FFF2-40B4-BE49-F238E27FC236}">
                <a16:creationId xmlns:a16="http://schemas.microsoft.com/office/drawing/2014/main" id="{EDE64B72-03B5-4ADA-BC0D-7C7C0676A544}"/>
              </a:ext>
            </a:extLst>
          </p:cNvPr>
          <p:cNvPicPr>
            <a:picLocks noGrp="1" noChangeAspect="1"/>
          </p:cNvPicPr>
          <p:nvPr>
            <p:ph type="pic" sz="quarter" idx="134"/>
          </p:nvPr>
        </p:nvPicPr>
        <p:blipFill>
          <a:blip r:embed="rId3">
            <a:extLst>
              <a:ext uri="{28A0092B-C50C-407E-A947-70E740481C1C}">
                <a14:useLocalDpi xmlns:a14="http://schemas.microsoft.com/office/drawing/2010/main" val="0"/>
              </a:ext>
            </a:extLst>
          </a:blip>
          <a:srcRect t="9665" b="9665"/>
          <a:stretch>
            <a:fillRect/>
          </a:stretch>
        </p:blipFill>
        <p:spPr>
          <a:xfrm>
            <a:off x="7285520" y="3494759"/>
            <a:ext cx="4267851" cy="3442860"/>
          </a:xfrm>
        </p:spPr>
      </p:pic>
      <p:sp>
        <p:nvSpPr>
          <p:cNvPr id="71" name="Text Placeholder 5" descr="sdfs">
            <a:extLst>
              <a:ext uri="{FF2B5EF4-FFF2-40B4-BE49-F238E27FC236}">
                <a16:creationId xmlns:a16="http://schemas.microsoft.com/office/drawing/2014/main" id="{E7875605-EA2B-4F39-B5AD-45BEA1A55839}"/>
              </a:ext>
            </a:extLst>
          </p:cNvPr>
          <p:cNvSpPr txBox="1">
            <a:spLocks/>
          </p:cNvSpPr>
          <p:nvPr/>
        </p:nvSpPr>
        <p:spPr>
          <a:xfrm>
            <a:off x="7222241" y="7278484"/>
            <a:ext cx="2001939" cy="1987344"/>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kern="1200" baseline="0">
                <a:solidFill>
                  <a:schemeClr val="tx1"/>
                </a:solidFill>
                <a:latin typeface="+mn-lt"/>
                <a:ea typeface="+mn-ea"/>
                <a:cs typeface="+mn-cs"/>
              </a:defRPr>
            </a:lvl1pPr>
            <a:lvl2pPr marL="1304925" indent="0"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rPr>
              <a:t>Figure 3</a:t>
            </a:r>
            <a:r>
              <a:rPr lang="en-US" sz="1600" dirty="0">
                <a:latin typeface="Times New Roman" panose="02020603050405020304" pitchFamily="18" charset="0"/>
                <a:cs typeface="Times New Roman" panose="02020603050405020304" pitchFamily="18" charset="0"/>
              </a:rPr>
              <a:t>. Example of thrombosis causing complete occlusion of left transverse sinus (black arrows) on CTA.</a:t>
            </a:r>
          </a:p>
        </p:txBody>
      </p:sp>
      <p:sp>
        <p:nvSpPr>
          <p:cNvPr id="82" name="Text Placeholder 5" descr="sdfs">
            <a:extLst>
              <a:ext uri="{FF2B5EF4-FFF2-40B4-BE49-F238E27FC236}">
                <a16:creationId xmlns:a16="http://schemas.microsoft.com/office/drawing/2014/main" id="{46AD4C32-23AF-4854-AD15-7351E19524B9}"/>
              </a:ext>
            </a:extLst>
          </p:cNvPr>
          <p:cNvSpPr txBox="1">
            <a:spLocks/>
          </p:cNvSpPr>
          <p:nvPr/>
        </p:nvSpPr>
        <p:spPr>
          <a:xfrm>
            <a:off x="7271006" y="13543569"/>
            <a:ext cx="6228729" cy="1741123"/>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kern="1200" baseline="0">
                <a:solidFill>
                  <a:schemeClr val="tx1"/>
                </a:solidFill>
                <a:latin typeface="+mn-lt"/>
                <a:ea typeface="+mn-ea"/>
                <a:cs typeface="+mn-cs"/>
              </a:defRPr>
            </a:lvl1pPr>
            <a:lvl2pPr marL="1304925" indent="0"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rPr>
              <a:t>Figures 4 &amp; 5</a:t>
            </a:r>
            <a:r>
              <a:rPr lang="en-US" sz="1600" dirty="0">
                <a:latin typeface="Times New Roman" panose="02020603050405020304" pitchFamily="18" charset="0"/>
                <a:cs typeface="Times New Roman" panose="02020603050405020304" pitchFamily="18" charset="0"/>
              </a:rPr>
              <a:t>. Example of identification of extraluminal vs. thrombotic occlusion of right transverse sinus (white arrows) on CTA by an epidural hematoma (black arrows) on CT. These cases were not included in final count of thromboses. Also pictured is fracture of right temporal bone (green arrow) overlying right transverse sinus and associated diastasis of right </a:t>
            </a:r>
            <a:r>
              <a:rPr lang="en-US" sz="1600" dirty="0" err="1">
                <a:latin typeface="Times New Roman" panose="02020603050405020304" pitchFamily="18" charset="0"/>
                <a:cs typeface="Times New Roman" panose="02020603050405020304" pitchFamily="18" charset="0"/>
              </a:rPr>
              <a:t>occipito</a:t>
            </a:r>
            <a:r>
              <a:rPr lang="en-US" sz="1600" dirty="0">
                <a:latin typeface="Times New Roman" panose="02020603050405020304" pitchFamily="18" charset="0"/>
                <a:cs typeface="Times New Roman" panose="02020603050405020304" pitchFamily="18" charset="0"/>
              </a:rPr>
              <a:t>-mastoid suture.</a:t>
            </a:r>
          </a:p>
        </p:txBody>
      </p:sp>
      <p:pic>
        <p:nvPicPr>
          <p:cNvPr id="104" name="Picture Placeholder 103" descr="A picture containing clock&#10;&#10;Description automatically generated">
            <a:extLst>
              <a:ext uri="{FF2B5EF4-FFF2-40B4-BE49-F238E27FC236}">
                <a16:creationId xmlns:a16="http://schemas.microsoft.com/office/drawing/2014/main" id="{9FE49AFD-247F-434A-948E-0E7985B8A022}"/>
              </a:ext>
            </a:extLst>
          </p:cNvPr>
          <p:cNvPicPr>
            <a:picLocks noGrp="1" noChangeAspect="1"/>
          </p:cNvPicPr>
          <p:nvPr>
            <p:ph type="pic" sz="quarter" idx="115"/>
          </p:nvPr>
        </p:nvPicPr>
        <p:blipFill rotWithShape="1">
          <a:blip r:embed="rId7" cstate="print">
            <a:extLst>
              <a:ext uri="{28A0092B-C50C-407E-A947-70E740481C1C}">
                <a14:useLocalDpi xmlns:a14="http://schemas.microsoft.com/office/drawing/2010/main" val="0"/>
              </a:ext>
            </a:extLst>
          </a:blip>
          <a:srcRect l="2185" t="-13531" r="823" b="-5159"/>
          <a:stretch/>
        </p:blipFill>
        <p:spPr>
          <a:xfrm>
            <a:off x="14168213" y="11504911"/>
            <a:ext cx="5791200" cy="3568700"/>
          </a:xfrm>
        </p:spPr>
      </p:pic>
      <p:pic>
        <p:nvPicPr>
          <p:cNvPr id="102" name="Picture Placeholder 101" descr="A close up of a logo&#10;&#10;Description automatically generated">
            <a:extLst>
              <a:ext uri="{FF2B5EF4-FFF2-40B4-BE49-F238E27FC236}">
                <a16:creationId xmlns:a16="http://schemas.microsoft.com/office/drawing/2014/main" id="{8EB3D34C-091F-475B-BDBF-D0C74446DA23}"/>
              </a:ext>
            </a:extLst>
          </p:cNvPr>
          <p:cNvPicPr>
            <a:picLocks noGrp="1" noChangeAspect="1"/>
          </p:cNvPicPr>
          <p:nvPr>
            <p:ph type="pic" sz="quarter" idx="132"/>
          </p:nvPr>
        </p:nvPicPr>
        <p:blipFill rotWithShape="1">
          <a:blip r:embed="rId8" cstate="print">
            <a:extLst>
              <a:ext uri="{28A0092B-C50C-407E-A947-70E740481C1C}">
                <a14:useLocalDpi xmlns:a14="http://schemas.microsoft.com/office/drawing/2010/main" val="0"/>
              </a:ext>
            </a:extLst>
          </a:blip>
          <a:srcRect l="-22727" t="2781" r="-24705" b="2377"/>
          <a:stretch/>
        </p:blipFill>
        <p:spPr>
          <a:xfrm>
            <a:off x="14168213" y="7497675"/>
            <a:ext cx="5791200" cy="3568700"/>
          </a:xfrm>
        </p:spPr>
      </p:pic>
      <p:pic>
        <p:nvPicPr>
          <p:cNvPr id="90" name="Picture Placeholder 89" descr="A picture containing game&#10;&#10;Description automatically generated">
            <a:extLst>
              <a:ext uri="{FF2B5EF4-FFF2-40B4-BE49-F238E27FC236}">
                <a16:creationId xmlns:a16="http://schemas.microsoft.com/office/drawing/2014/main" id="{7EDF7A30-4C4B-42EB-B64C-9B18D82A518F}"/>
              </a:ext>
            </a:extLst>
          </p:cNvPr>
          <p:cNvPicPr>
            <a:picLocks noGrp="1" noChangeAspect="1"/>
          </p:cNvPicPr>
          <p:nvPr>
            <p:ph type="pic" sz="quarter" idx="131"/>
          </p:nvPr>
        </p:nvPicPr>
        <p:blipFill rotWithShape="1">
          <a:blip r:embed="rId9" cstate="print">
            <a:extLst>
              <a:ext uri="{28A0092B-C50C-407E-A947-70E740481C1C}">
                <a14:useLocalDpi xmlns:a14="http://schemas.microsoft.com/office/drawing/2010/main" val="0"/>
              </a:ext>
            </a:extLst>
          </a:blip>
          <a:srcRect l="18032" t="467" r="540" b="-467"/>
          <a:stretch/>
        </p:blipFill>
        <p:spPr>
          <a:xfrm>
            <a:off x="2208640" y="4596309"/>
            <a:ext cx="2907443" cy="2208966"/>
          </a:xfrm>
        </p:spPr>
      </p:pic>
      <p:sp>
        <p:nvSpPr>
          <p:cNvPr id="91" name="Text Placeholder 5" descr="sdfs">
            <a:extLst>
              <a:ext uri="{FF2B5EF4-FFF2-40B4-BE49-F238E27FC236}">
                <a16:creationId xmlns:a16="http://schemas.microsoft.com/office/drawing/2014/main" id="{91790EC7-C82D-4035-9E84-FE012EA15EA2}"/>
              </a:ext>
            </a:extLst>
          </p:cNvPr>
          <p:cNvSpPr txBox="1">
            <a:spLocks/>
          </p:cNvSpPr>
          <p:nvPr/>
        </p:nvSpPr>
        <p:spPr>
          <a:xfrm>
            <a:off x="1927566" y="6725149"/>
            <a:ext cx="41783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kern="1200" baseline="0">
                <a:solidFill>
                  <a:schemeClr val="tx1"/>
                </a:solidFill>
                <a:latin typeface="+mn-lt"/>
                <a:ea typeface="+mn-ea"/>
                <a:cs typeface="+mn-cs"/>
              </a:defRPr>
            </a:lvl1pPr>
            <a:lvl2pPr marL="1304925" indent="0"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Figure 1</a:t>
            </a:r>
            <a:r>
              <a:rPr lang="en-US" dirty="0">
                <a:latin typeface="Times New Roman" panose="02020603050405020304" pitchFamily="18" charset="0"/>
                <a:cs typeface="Times New Roman" panose="02020603050405020304" pitchFamily="18" charset="0"/>
              </a:rPr>
              <a:t>. Cerebral Venous Sinus Anatomy</a:t>
            </a:r>
            <a:r>
              <a:rPr lang="en-US" baseline="30000" dirty="0">
                <a:latin typeface="Times New Roman" panose="02020603050405020304" pitchFamily="18" charset="0"/>
                <a:cs typeface="Times New Roman" panose="02020603050405020304" pitchFamily="18" charset="0"/>
              </a:rPr>
              <a:t>1</a:t>
            </a:r>
            <a:r>
              <a:rPr lang="en-US" dirty="0"/>
              <a:t>.</a:t>
            </a:r>
          </a:p>
        </p:txBody>
      </p:sp>
      <p:pic>
        <p:nvPicPr>
          <p:cNvPr id="96" name="Picture Placeholder 95" descr="A close up of a logo&#10;&#10;Description automatically generated">
            <a:extLst>
              <a:ext uri="{FF2B5EF4-FFF2-40B4-BE49-F238E27FC236}">
                <a16:creationId xmlns:a16="http://schemas.microsoft.com/office/drawing/2014/main" id="{E1339A67-1702-4063-9FAE-52B2D7C1A9A0}"/>
              </a:ext>
            </a:extLst>
          </p:cNvPr>
          <p:cNvPicPr>
            <a:picLocks noGrp="1" noChangeAspect="1"/>
          </p:cNvPicPr>
          <p:nvPr>
            <p:ph type="pic" sz="quarter" idx="126"/>
          </p:nvPr>
        </p:nvPicPr>
        <p:blipFill rotWithShape="1">
          <a:blip r:embed="rId10" cstate="print">
            <a:extLst>
              <a:ext uri="{28A0092B-C50C-407E-A947-70E740481C1C}">
                <a14:useLocalDpi xmlns:a14="http://schemas.microsoft.com/office/drawing/2010/main" val="0"/>
              </a:ext>
            </a:extLst>
          </a:blip>
          <a:srcRect l="-19184" t="2130" r="-26820" b="2195"/>
          <a:stretch/>
        </p:blipFill>
        <p:spPr>
          <a:xfrm>
            <a:off x="14168213" y="3490378"/>
            <a:ext cx="5842000" cy="3568700"/>
          </a:xfrm>
        </p:spPr>
      </p:pic>
      <p:sp>
        <p:nvSpPr>
          <p:cNvPr id="105" name="TextBox 104">
            <a:extLst>
              <a:ext uri="{FF2B5EF4-FFF2-40B4-BE49-F238E27FC236}">
                <a16:creationId xmlns:a16="http://schemas.microsoft.com/office/drawing/2014/main" id="{C3F39BEF-3E63-47CD-AC33-F92C8ADDE481}"/>
              </a:ext>
            </a:extLst>
          </p:cNvPr>
          <p:cNvSpPr txBox="1"/>
          <p:nvPr/>
        </p:nvSpPr>
        <p:spPr>
          <a:xfrm>
            <a:off x="14242322" y="7109207"/>
            <a:ext cx="542290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Figure 6. Prevalence of CVST by sex and total sample</a:t>
            </a:r>
            <a:r>
              <a:rPr lang="en-US" sz="1600" dirty="0"/>
              <a:t>.</a:t>
            </a:r>
          </a:p>
        </p:txBody>
      </p:sp>
      <p:sp>
        <p:nvSpPr>
          <p:cNvPr id="106" name="TextBox 105">
            <a:extLst>
              <a:ext uri="{FF2B5EF4-FFF2-40B4-BE49-F238E27FC236}">
                <a16:creationId xmlns:a16="http://schemas.microsoft.com/office/drawing/2014/main" id="{7CCD5C7A-1350-4F94-BA69-08C2A391220D}"/>
              </a:ext>
            </a:extLst>
          </p:cNvPr>
          <p:cNvSpPr txBox="1"/>
          <p:nvPr/>
        </p:nvSpPr>
        <p:spPr>
          <a:xfrm>
            <a:off x="14168213" y="11116366"/>
            <a:ext cx="542290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Figure 7. Prevalence of CVST by age group</a:t>
            </a:r>
            <a:r>
              <a:rPr lang="en-US" sz="1400" dirty="0">
                <a:latin typeface="Times New Roman" panose="02020603050405020304" pitchFamily="18" charset="0"/>
                <a:cs typeface="Times New Roman" panose="02020603050405020304" pitchFamily="18" charset="0"/>
              </a:rPr>
              <a:t>. “X” denotes 0 cases.</a:t>
            </a:r>
          </a:p>
        </p:txBody>
      </p:sp>
      <p:sp>
        <p:nvSpPr>
          <p:cNvPr id="107" name="TextBox 106">
            <a:extLst>
              <a:ext uri="{FF2B5EF4-FFF2-40B4-BE49-F238E27FC236}">
                <a16:creationId xmlns:a16="http://schemas.microsoft.com/office/drawing/2014/main" id="{8F420670-FC25-420B-BE56-FC1DB1736DD4}"/>
              </a:ext>
            </a:extLst>
          </p:cNvPr>
          <p:cNvSpPr txBox="1"/>
          <p:nvPr/>
        </p:nvSpPr>
        <p:spPr>
          <a:xfrm>
            <a:off x="14168213" y="15178235"/>
            <a:ext cx="542290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Figure 8. Prevalence of CVST by thrombus location and fracture location. Some cases were counted twice if multiple fractures or thrombi were present.</a:t>
            </a:r>
          </a:p>
        </p:txBody>
      </p:sp>
    </p:spTree>
    <p:extLst>
      <p:ext uri="{BB962C8B-B14F-4D97-AF65-F5344CB8AC3E}">
        <p14:creationId xmlns:p14="http://schemas.microsoft.com/office/powerpoint/2010/main" val="913239451"/>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1774</TotalTime>
  <Words>873</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Times New Roman</vt:lpstr>
      <vt:lpstr>Trebuchet MS</vt:lpstr>
      <vt:lpstr>Wingdings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Harjot Virk</cp:lastModifiedBy>
  <cp:revision>67</cp:revision>
  <dcterms:created xsi:type="dcterms:W3CDTF">2012-02-06T18:46:22Z</dcterms:created>
  <dcterms:modified xsi:type="dcterms:W3CDTF">2020-02-14T20:23:29Z</dcterms:modified>
</cp:coreProperties>
</file>