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7" r:id="rId2"/>
    <p:sldMasterId id="2147483653" r:id="rId3"/>
  </p:sldMasterIdLst>
  <p:notesMasterIdLst>
    <p:notesMasterId r:id="rId5"/>
  </p:notesMasterIdLst>
  <p:handoutMasterIdLst>
    <p:handoutMasterId r:id="rId6"/>
  </p:handoutMasterIdLst>
  <p:sldIdLst>
    <p:sldId id="256" r:id="rId4"/>
  </p:sldIdLst>
  <p:sldSz cx="27432000" cy="16459200"/>
  <p:notesSz cx="6858000" cy="9144000"/>
  <p:defaultText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9">
          <p15:clr>
            <a:srgbClr val="A4A3A4"/>
          </p15:clr>
        </p15:guide>
        <p15:guide id="2" orient="horz" pos="144">
          <p15:clr>
            <a:srgbClr val="A4A3A4"/>
          </p15:clr>
        </p15:guide>
        <p15:guide id="3" orient="horz" pos="10080">
          <p15:clr>
            <a:srgbClr val="A4A3A4"/>
          </p15:clr>
        </p15:guide>
        <p15:guide id="4" orient="horz">
          <p15:clr>
            <a:srgbClr val="A4A3A4"/>
          </p15:clr>
        </p15:guide>
        <p15:guide id="5" pos="363">
          <p15:clr>
            <a:srgbClr val="A4A3A4"/>
          </p15:clr>
        </p15:guide>
        <p15:guide id="6" pos="16918">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9BD5"/>
    <a:srgbClr val="B2D1F8"/>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13A8A71-75BB-4239-A0B2-7A05A81F0682}" v="58" dt="2020-02-10T17:37:20.54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2574" autoAdjust="0"/>
    <p:restoredTop sz="94706" autoAdjust="0"/>
  </p:normalViewPr>
  <p:slideViewPr>
    <p:cSldViewPr snapToGrid="0" snapToObjects="1" showGuides="1">
      <p:cViewPr>
        <p:scale>
          <a:sx n="55" d="100"/>
          <a:sy n="55" d="100"/>
        </p:scale>
        <p:origin x="-60" y="-1716"/>
      </p:cViewPr>
      <p:guideLst>
        <p:guide orient="horz" pos="1659"/>
        <p:guide orient="horz" pos="144"/>
        <p:guide orient="horz" pos="10080"/>
        <p:guide orient="horz"/>
        <p:guide pos="363"/>
        <p:guide pos="1691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5" d="100"/>
          <a:sy n="75" d="100"/>
        </p:scale>
        <p:origin x="226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commentAuthors" Target="commentAuthors.xml"/><Relationship Id="rId12" Type="http://schemas.microsoft.com/office/2015/10/relationships/revisionInfo" Target="revisionInfo.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7B717E-17DC-4276-BCDC-C73550588E55}" type="slidenum">
              <a:rPr lang="en-US" smtClean="0"/>
              <a:t>‹#›</a:t>
            </a:fld>
            <a:endParaRPr lang="en-US"/>
          </a:p>
        </p:txBody>
      </p:sp>
    </p:spTree>
    <p:extLst>
      <p:ext uri="{BB962C8B-B14F-4D97-AF65-F5344CB8AC3E}">
        <p14:creationId xmlns:p14="http://schemas.microsoft.com/office/powerpoint/2010/main" val="170805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2/13/2020</a:t>
            </a:fld>
            <a:endParaRPr lang="en-US" dirty="0"/>
          </a:p>
        </p:txBody>
      </p:sp>
      <p:sp>
        <p:nvSpPr>
          <p:cNvPr id="4" name="Slide Image Placeholder 3"/>
          <p:cNvSpPr>
            <a:spLocks noGrp="1" noRot="1" noChangeAspect="1"/>
          </p:cNvSpPr>
          <p:nvPr>
            <p:ph type="sldImg" idx="2"/>
          </p:nvPr>
        </p:nvSpPr>
        <p:spPr>
          <a:xfrm>
            <a:off x="571500" y="685800"/>
            <a:ext cx="5715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2507943" rtl="0" eaLnBrk="1" latinLnBrk="0" hangingPunct="1">
      <a:defRPr sz="3300" kern="1200">
        <a:solidFill>
          <a:schemeClr val="tx1"/>
        </a:solidFill>
        <a:latin typeface="+mn-lt"/>
        <a:ea typeface="+mn-ea"/>
        <a:cs typeface="+mn-cs"/>
      </a:defRPr>
    </a:lvl1pPr>
    <a:lvl2pPr marL="1253972" algn="l" defTabSz="2507943" rtl="0" eaLnBrk="1" latinLnBrk="0" hangingPunct="1">
      <a:defRPr sz="3300" kern="1200">
        <a:solidFill>
          <a:schemeClr val="tx1"/>
        </a:solidFill>
        <a:latin typeface="+mn-lt"/>
        <a:ea typeface="+mn-ea"/>
        <a:cs typeface="+mn-cs"/>
      </a:defRPr>
    </a:lvl2pPr>
    <a:lvl3pPr marL="2507943" algn="l" defTabSz="2507943" rtl="0" eaLnBrk="1" latinLnBrk="0" hangingPunct="1">
      <a:defRPr sz="3300" kern="1200">
        <a:solidFill>
          <a:schemeClr val="tx1"/>
        </a:solidFill>
        <a:latin typeface="+mn-lt"/>
        <a:ea typeface="+mn-ea"/>
        <a:cs typeface="+mn-cs"/>
      </a:defRPr>
    </a:lvl3pPr>
    <a:lvl4pPr marL="3761915" algn="l" defTabSz="2507943" rtl="0" eaLnBrk="1" latinLnBrk="0" hangingPunct="1">
      <a:defRPr sz="3300" kern="1200">
        <a:solidFill>
          <a:schemeClr val="tx1"/>
        </a:solidFill>
        <a:latin typeface="+mn-lt"/>
        <a:ea typeface="+mn-ea"/>
        <a:cs typeface="+mn-cs"/>
      </a:defRPr>
    </a:lvl4pPr>
    <a:lvl5pPr marL="5015886" algn="l" defTabSz="2507943" rtl="0" eaLnBrk="1" latinLnBrk="0" hangingPunct="1">
      <a:defRPr sz="3300" kern="1200">
        <a:solidFill>
          <a:schemeClr val="tx1"/>
        </a:solidFill>
        <a:latin typeface="+mn-lt"/>
        <a:ea typeface="+mn-ea"/>
        <a:cs typeface="+mn-cs"/>
      </a:defRPr>
    </a:lvl5pPr>
    <a:lvl6pPr marL="6269858" algn="l" defTabSz="2507943" rtl="0" eaLnBrk="1" latinLnBrk="0" hangingPunct="1">
      <a:defRPr sz="3300" kern="1200">
        <a:solidFill>
          <a:schemeClr val="tx1"/>
        </a:solidFill>
        <a:latin typeface="+mn-lt"/>
        <a:ea typeface="+mn-ea"/>
        <a:cs typeface="+mn-cs"/>
      </a:defRPr>
    </a:lvl6pPr>
    <a:lvl7pPr marL="7523830" algn="l" defTabSz="2507943" rtl="0" eaLnBrk="1" latinLnBrk="0" hangingPunct="1">
      <a:defRPr sz="3300" kern="1200">
        <a:solidFill>
          <a:schemeClr val="tx1"/>
        </a:solidFill>
        <a:latin typeface="+mn-lt"/>
        <a:ea typeface="+mn-ea"/>
        <a:cs typeface="+mn-cs"/>
      </a:defRPr>
    </a:lvl7pPr>
    <a:lvl8pPr marL="8777801" algn="l" defTabSz="2507943" rtl="0" eaLnBrk="1" latinLnBrk="0" hangingPunct="1">
      <a:defRPr sz="3300" kern="1200">
        <a:solidFill>
          <a:schemeClr val="tx1"/>
        </a:solidFill>
        <a:latin typeface="+mn-lt"/>
        <a:ea typeface="+mn-ea"/>
        <a:cs typeface="+mn-cs"/>
      </a:defRPr>
    </a:lvl8pPr>
    <a:lvl9pPr marL="10031773" algn="l" defTabSz="2507943" rtl="0" eaLnBrk="1" latinLnBrk="0" hangingPunct="1">
      <a:defRPr sz="3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4222024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49220"/>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edit) INTRODUCTION or ABSTRACT</a:t>
            </a:r>
          </a:p>
        </p:txBody>
      </p:sp>
      <p:sp>
        <p:nvSpPr>
          <p:cNvPr id="20" name="Text Placeholder 5"/>
          <p:cNvSpPr>
            <a:spLocks noGrp="1"/>
          </p:cNvSpPr>
          <p:nvPr>
            <p:ph type="body" sz="quarter" idx="20" hasCustomPrompt="1"/>
          </p:nvPr>
        </p:nvSpPr>
        <p:spPr>
          <a:xfrm>
            <a:off x="576461" y="7268816"/>
            <a:ext cx="628153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edit)  OBJECTIVES</a:t>
            </a:r>
          </a:p>
        </p:txBody>
      </p:sp>
      <p:sp>
        <p:nvSpPr>
          <p:cNvPr id="21" name="Text Placeholder 3"/>
          <p:cNvSpPr>
            <a:spLocks noGrp="1"/>
          </p:cNvSpPr>
          <p:nvPr>
            <p:ph type="body" sz="quarter" idx="21" hasCustomPrompt="1"/>
          </p:nvPr>
        </p:nvSpPr>
        <p:spPr>
          <a:xfrm>
            <a:off x="7241978" y="3063161"/>
            <a:ext cx="628054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7241977" y="2649220"/>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edit)  MATERIALS &amp; METHODS</a:t>
            </a:r>
          </a:p>
        </p:txBody>
      </p:sp>
      <p:sp>
        <p:nvSpPr>
          <p:cNvPr id="23" name="Text Placeholder 3"/>
          <p:cNvSpPr>
            <a:spLocks noGrp="1"/>
          </p:cNvSpPr>
          <p:nvPr>
            <p:ph type="body" sz="quarter" idx="23" hasCustomPrompt="1"/>
          </p:nvPr>
        </p:nvSpPr>
        <p:spPr>
          <a:xfrm>
            <a:off x="13911462" y="3063161"/>
            <a:ext cx="628054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13906500" y="2649220"/>
            <a:ext cx="6286500"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edit)  RESULTS</a:t>
            </a:r>
          </a:p>
        </p:txBody>
      </p:sp>
      <p:sp>
        <p:nvSpPr>
          <p:cNvPr id="25" name="Text Placeholder 5"/>
          <p:cNvSpPr>
            <a:spLocks noGrp="1"/>
          </p:cNvSpPr>
          <p:nvPr>
            <p:ph type="body" sz="quarter" idx="25" hasCustomPrompt="1"/>
          </p:nvPr>
        </p:nvSpPr>
        <p:spPr>
          <a:xfrm>
            <a:off x="20575984" y="264922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edit)  CONCLUSIONS</a:t>
            </a:r>
          </a:p>
        </p:txBody>
      </p:sp>
      <p:sp>
        <p:nvSpPr>
          <p:cNvPr id="26" name="Text Placeholder 3"/>
          <p:cNvSpPr>
            <a:spLocks noGrp="1"/>
          </p:cNvSpPr>
          <p:nvPr>
            <p:ph type="body" sz="quarter" idx="26" hasCustomPrompt="1"/>
          </p:nvPr>
        </p:nvSpPr>
        <p:spPr>
          <a:xfrm>
            <a:off x="20575984" y="3063161"/>
            <a:ext cx="627938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20575984" y="7298928"/>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edit)  REFERENCES</a:t>
            </a:r>
          </a:p>
        </p:txBody>
      </p:sp>
      <p:sp>
        <p:nvSpPr>
          <p:cNvPr id="28" name="Text Placeholder 3"/>
          <p:cNvSpPr>
            <a:spLocks noGrp="1"/>
          </p:cNvSpPr>
          <p:nvPr>
            <p:ph type="body" sz="quarter" idx="28" hasCustomPrompt="1"/>
          </p:nvPr>
        </p:nvSpPr>
        <p:spPr>
          <a:xfrm>
            <a:off x="20574412" y="7749540"/>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20575984" y="1300226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edit)  ACKNOWLEDGEMENTS  or  CONTACT</a:t>
            </a:r>
          </a:p>
        </p:txBody>
      </p:sp>
      <p:sp>
        <p:nvSpPr>
          <p:cNvPr id="30" name="Text Placeholder 3"/>
          <p:cNvSpPr>
            <a:spLocks noGrp="1"/>
          </p:cNvSpPr>
          <p:nvPr>
            <p:ph type="body" sz="quarter" idx="30" hasCustomPrompt="1"/>
          </p:nvPr>
        </p:nvSpPr>
        <p:spPr>
          <a:xfrm>
            <a:off x="20574412" y="13432552"/>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0" name="Text Placeholder 3"/>
          <p:cNvSpPr>
            <a:spLocks noGrp="1"/>
          </p:cNvSpPr>
          <p:nvPr>
            <p:ph type="body" sz="quarter" idx="96" hasCustomPrompt="1"/>
          </p:nvPr>
        </p:nvSpPr>
        <p:spPr>
          <a:xfrm>
            <a:off x="565116" y="7699295"/>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6"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marL="0" indent="0" algn="ctr">
              <a:buFontTx/>
              <a:buNone/>
              <a:defRPr sz="36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7"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marL="0" indent="0" algn="ctr">
              <a:buFontTx/>
              <a:buNone/>
              <a:defRPr sz="28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8"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marL="0" indent="0" algn="ctr">
              <a:buFontTx/>
              <a:buNone/>
              <a:defRPr sz="48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3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5116" y="3063161"/>
            <a:ext cx="849454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6" name="Text Placeholder 5"/>
          <p:cNvSpPr>
            <a:spLocks noGrp="1"/>
          </p:cNvSpPr>
          <p:nvPr>
            <p:ph type="body" sz="quarter" idx="11" hasCustomPrompt="1"/>
          </p:nvPr>
        </p:nvSpPr>
        <p:spPr>
          <a:xfrm>
            <a:off x="576461" y="2632869"/>
            <a:ext cx="8483204"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76461" y="9035724"/>
            <a:ext cx="8495540"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0" name="Text Placeholder 5"/>
          <p:cNvSpPr>
            <a:spLocks noGrp="1"/>
          </p:cNvSpPr>
          <p:nvPr>
            <p:ph type="body" sz="quarter" idx="20" hasCustomPrompt="1"/>
          </p:nvPr>
        </p:nvSpPr>
        <p:spPr>
          <a:xfrm>
            <a:off x="588799" y="8621486"/>
            <a:ext cx="8483203"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9471422" y="10733346"/>
            <a:ext cx="8482209"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2" name="Text Placeholder 5"/>
          <p:cNvSpPr>
            <a:spLocks noGrp="1"/>
          </p:cNvSpPr>
          <p:nvPr>
            <p:ph type="body" sz="quarter" idx="22" hasCustomPrompt="1"/>
          </p:nvPr>
        </p:nvSpPr>
        <p:spPr>
          <a:xfrm>
            <a:off x="9471422" y="10286703"/>
            <a:ext cx="848220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MATERIALS &amp; METHODS</a:t>
            </a:r>
          </a:p>
        </p:txBody>
      </p:sp>
      <p:sp>
        <p:nvSpPr>
          <p:cNvPr id="23" name="Text Placeholder 3"/>
          <p:cNvSpPr>
            <a:spLocks noGrp="1"/>
          </p:cNvSpPr>
          <p:nvPr>
            <p:ph type="body" sz="quarter" idx="23" hasCustomPrompt="1"/>
          </p:nvPr>
        </p:nvSpPr>
        <p:spPr>
          <a:xfrm>
            <a:off x="9476384" y="3087450"/>
            <a:ext cx="8482209"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4" name="Text Placeholder 5"/>
          <p:cNvSpPr>
            <a:spLocks noGrp="1"/>
          </p:cNvSpPr>
          <p:nvPr>
            <p:ph type="body" sz="quarter" idx="24" hasCustomPrompt="1"/>
          </p:nvPr>
        </p:nvSpPr>
        <p:spPr>
          <a:xfrm>
            <a:off x="9471422" y="2632869"/>
            <a:ext cx="8487172"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18372337" y="2632869"/>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18372337" y="3063161"/>
            <a:ext cx="848501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7" name="Text Placeholder 5"/>
          <p:cNvSpPr>
            <a:spLocks noGrp="1"/>
          </p:cNvSpPr>
          <p:nvPr>
            <p:ph type="body" sz="quarter" idx="27" hasCustomPrompt="1"/>
          </p:nvPr>
        </p:nvSpPr>
        <p:spPr>
          <a:xfrm>
            <a:off x="18372337" y="8605432"/>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18369192" y="9056044"/>
            <a:ext cx="8488163"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29" name="Text Placeholder 5"/>
          <p:cNvSpPr>
            <a:spLocks noGrp="1"/>
          </p:cNvSpPr>
          <p:nvPr>
            <p:ph type="body" sz="quarter" idx="29" hasCustomPrompt="1"/>
          </p:nvPr>
        </p:nvSpPr>
        <p:spPr>
          <a:xfrm>
            <a:off x="18372337" y="12839700"/>
            <a:ext cx="8485018"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18372337" y="13290312"/>
            <a:ext cx="8488163"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Type in or paste your text here</a:t>
            </a:r>
          </a:p>
        </p:txBody>
      </p:sp>
      <p:sp>
        <p:nvSpPr>
          <p:cNvPr id="72"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marL="0" indent="0" algn="ctr">
              <a:buFontTx/>
              <a:buNone/>
              <a:defRPr sz="36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75"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marL="0" indent="0" algn="ctr">
              <a:buFontTx/>
              <a:buNone/>
              <a:defRPr sz="28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77"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marL="0" indent="0" algn="ctr">
              <a:buFontTx/>
              <a:buNone/>
              <a:defRPr sz="48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568308" y="3063161"/>
            <a:ext cx="6285508"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6" name="Text Placeholder 5"/>
          <p:cNvSpPr>
            <a:spLocks noGrp="1"/>
          </p:cNvSpPr>
          <p:nvPr>
            <p:ph type="body" sz="quarter" idx="11" hasCustomPrompt="1"/>
          </p:nvPr>
        </p:nvSpPr>
        <p:spPr>
          <a:xfrm>
            <a:off x="570789" y="2632869"/>
            <a:ext cx="6280547" cy="428684"/>
          </a:xfrm>
          <a:prstGeom prst="rect">
            <a:avLst/>
          </a:prstGeom>
          <a:noFill/>
        </p:spPr>
        <p:txBody>
          <a:bodyPr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INTRODUCTION or ABSTRACT</a:t>
            </a:r>
          </a:p>
        </p:txBody>
      </p:sp>
      <p:sp>
        <p:nvSpPr>
          <p:cNvPr id="19" name="Text Placeholder 3"/>
          <p:cNvSpPr>
            <a:spLocks noGrp="1"/>
          </p:cNvSpPr>
          <p:nvPr>
            <p:ph type="body" sz="quarter" idx="19" hasCustomPrompt="1"/>
          </p:nvPr>
        </p:nvSpPr>
        <p:spPr>
          <a:xfrm>
            <a:off x="567812" y="7540814"/>
            <a:ext cx="6286500"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0" name="Text Placeholder 5"/>
          <p:cNvSpPr>
            <a:spLocks noGrp="1"/>
          </p:cNvSpPr>
          <p:nvPr>
            <p:ph type="body" sz="quarter" idx="20" hasCustomPrompt="1"/>
          </p:nvPr>
        </p:nvSpPr>
        <p:spPr>
          <a:xfrm>
            <a:off x="570293" y="7106256"/>
            <a:ext cx="6281539"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OBJECTIVES</a:t>
            </a:r>
          </a:p>
        </p:txBody>
      </p:sp>
      <p:sp>
        <p:nvSpPr>
          <p:cNvPr id="21" name="Text Placeholder 3"/>
          <p:cNvSpPr>
            <a:spLocks noGrp="1"/>
          </p:cNvSpPr>
          <p:nvPr>
            <p:ph type="body" sz="quarter" idx="21" hasCustomPrompt="1"/>
          </p:nvPr>
        </p:nvSpPr>
        <p:spPr>
          <a:xfrm>
            <a:off x="7241977" y="3079512"/>
            <a:ext cx="12950030"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2" name="Text Placeholder 5"/>
          <p:cNvSpPr>
            <a:spLocks noGrp="1"/>
          </p:cNvSpPr>
          <p:nvPr>
            <p:ph type="body" sz="quarter" idx="22" hasCustomPrompt="1"/>
          </p:nvPr>
        </p:nvSpPr>
        <p:spPr>
          <a:xfrm>
            <a:off x="7241977" y="2632869"/>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(header)  MATERIALS &amp; METHODS</a:t>
            </a:r>
          </a:p>
        </p:txBody>
      </p:sp>
      <p:sp>
        <p:nvSpPr>
          <p:cNvPr id="23" name="Text Placeholder 3"/>
          <p:cNvSpPr>
            <a:spLocks noGrp="1"/>
          </p:cNvSpPr>
          <p:nvPr>
            <p:ph type="body" sz="quarter" idx="23" hasCustomPrompt="1"/>
          </p:nvPr>
        </p:nvSpPr>
        <p:spPr>
          <a:xfrm>
            <a:off x="7241977" y="10987984"/>
            <a:ext cx="129500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4" name="Text Placeholder 5"/>
          <p:cNvSpPr>
            <a:spLocks noGrp="1"/>
          </p:cNvSpPr>
          <p:nvPr>
            <p:ph type="body" sz="quarter" idx="24" hasCustomPrompt="1"/>
          </p:nvPr>
        </p:nvSpPr>
        <p:spPr>
          <a:xfrm>
            <a:off x="7241977" y="10537372"/>
            <a:ext cx="12950031"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RESULTS</a:t>
            </a:r>
          </a:p>
        </p:txBody>
      </p:sp>
      <p:sp>
        <p:nvSpPr>
          <p:cNvPr id="25" name="Text Placeholder 5"/>
          <p:cNvSpPr>
            <a:spLocks noGrp="1"/>
          </p:cNvSpPr>
          <p:nvPr>
            <p:ph type="body" sz="quarter" idx="25" hasCustomPrompt="1"/>
          </p:nvPr>
        </p:nvSpPr>
        <p:spPr>
          <a:xfrm>
            <a:off x="20600583" y="2632869"/>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CONCLUSIONS</a:t>
            </a:r>
          </a:p>
        </p:txBody>
      </p:sp>
      <p:sp>
        <p:nvSpPr>
          <p:cNvPr id="26" name="Text Placeholder 3"/>
          <p:cNvSpPr>
            <a:spLocks noGrp="1"/>
          </p:cNvSpPr>
          <p:nvPr>
            <p:ph type="body" sz="quarter" idx="26" hasCustomPrompt="1"/>
          </p:nvPr>
        </p:nvSpPr>
        <p:spPr>
          <a:xfrm>
            <a:off x="20600583" y="3083481"/>
            <a:ext cx="6279386"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7" name="Text Placeholder 5"/>
          <p:cNvSpPr>
            <a:spLocks noGrp="1"/>
          </p:cNvSpPr>
          <p:nvPr>
            <p:ph type="body" sz="quarter" idx="27" hasCustomPrompt="1"/>
          </p:nvPr>
        </p:nvSpPr>
        <p:spPr>
          <a:xfrm>
            <a:off x="20600583" y="7136368"/>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REFERENCES</a:t>
            </a:r>
          </a:p>
        </p:txBody>
      </p:sp>
      <p:sp>
        <p:nvSpPr>
          <p:cNvPr id="28" name="Text Placeholder 3"/>
          <p:cNvSpPr>
            <a:spLocks noGrp="1"/>
          </p:cNvSpPr>
          <p:nvPr>
            <p:ph type="body" sz="quarter" idx="28" hasCustomPrompt="1"/>
          </p:nvPr>
        </p:nvSpPr>
        <p:spPr>
          <a:xfrm>
            <a:off x="20599011" y="7586980"/>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29" name="Text Placeholder 5"/>
          <p:cNvSpPr>
            <a:spLocks noGrp="1"/>
          </p:cNvSpPr>
          <p:nvPr>
            <p:ph type="body" sz="quarter" idx="29" hasCustomPrompt="1"/>
          </p:nvPr>
        </p:nvSpPr>
        <p:spPr>
          <a:xfrm>
            <a:off x="20600583" y="12839700"/>
            <a:ext cx="6279386" cy="428684"/>
          </a:xfrm>
          <a:prstGeom prst="rect">
            <a:avLst/>
          </a:prstGeom>
          <a:noFill/>
        </p:spPr>
        <p:txBody>
          <a:bodyPr wrap="square" lIns="52249" tIns="52249" rIns="52249" bIns="52249" anchor="ctr" anchorCtr="0">
            <a:spAutoFit/>
          </a:bodyPr>
          <a:lstStyle>
            <a:lvl1pPr marL="0" indent="0" algn="ctr">
              <a:buNone/>
              <a:defRPr sz="2100" b="1" u="sng" baseline="0">
                <a:solidFill>
                  <a:schemeClr val="accent5">
                    <a:lumMod val="50000"/>
                  </a:schemeClr>
                </a:solidFill>
              </a:defRPr>
            </a:lvl1pPr>
          </a:lstStyle>
          <a:p>
            <a:pPr lvl="0"/>
            <a:r>
              <a:rPr lang="en-US" dirty="0"/>
              <a:t>(click to add)  ACKNOWLEDGEMENTS  or  CONTACT</a:t>
            </a:r>
          </a:p>
        </p:txBody>
      </p:sp>
      <p:sp>
        <p:nvSpPr>
          <p:cNvPr id="30" name="Text Placeholder 3"/>
          <p:cNvSpPr>
            <a:spLocks noGrp="1"/>
          </p:cNvSpPr>
          <p:nvPr>
            <p:ph type="body" sz="quarter" idx="30" hasCustomPrompt="1"/>
          </p:nvPr>
        </p:nvSpPr>
        <p:spPr>
          <a:xfrm>
            <a:off x="20599011" y="13290312"/>
            <a:ext cx="6282531" cy="479239"/>
          </a:xfrm>
          <a:prstGeom prst="rect">
            <a:avLst/>
          </a:prstGeom>
        </p:spPr>
        <p:txBody>
          <a:bodyPr wrap="square" lIns="130622" tIns="130622" rIns="130622" bIns="130622">
            <a:spAutoFit/>
          </a:bodyPr>
          <a:lstStyle>
            <a:lvl1pPr marL="0" indent="0">
              <a:buNone/>
              <a:defRPr sz="1400">
                <a:solidFill>
                  <a:schemeClr val="accent5">
                    <a:lumMod val="50000"/>
                  </a:schemeClr>
                </a:solidFill>
                <a:latin typeface="Times New Roman" panose="02020603050405020304" pitchFamily="18" charset="0"/>
                <a:cs typeface="Times New Roman" panose="02020603050405020304" pitchFamily="18" charset="0"/>
              </a:defRPr>
            </a:lvl1pPr>
            <a:lvl2pPr marL="849043" indent="-326555">
              <a:defRPr sz="1400">
                <a:latin typeface="Trebuchet MS" pitchFamily="34" charset="0"/>
              </a:defRPr>
            </a:lvl2pPr>
            <a:lvl3pPr marL="1175598" indent="-326555">
              <a:defRPr sz="1400">
                <a:latin typeface="Trebuchet MS" pitchFamily="34" charset="0"/>
              </a:defRPr>
            </a:lvl3pPr>
            <a:lvl4pPr marL="1534809" indent="-359211">
              <a:defRPr sz="1400">
                <a:latin typeface="Trebuchet MS" pitchFamily="34" charset="0"/>
              </a:defRPr>
            </a:lvl4pPr>
            <a:lvl5pPr marL="1796053" indent="-261244">
              <a:defRPr sz="1400">
                <a:latin typeface="Trebuchet MS" pitchFamily="34" charset="0"/>
              </a:defRPr>
            </a:lvl5pPr>
          </a:lstStyle>
          <a:p>
            <a:pPr lvl="0"/>
            <a:r>
              <a:rPr lang="en-US" dirty="0"/>
              <a:t>Enter your text here</a:t>
            </a:r>
          </a:p>
        </p:txBody>
      </p:sp>
      <p:sp>
        <p:nvSpPr>
          <p:cNvPr id="83" name="Text Placeholder 76"/>
          <p:cNvSpPr>
            <a:spLocks noGrp="1"/>
          </p:cNvSpPr>
          <p:nvPr>
            <p:ph type="body" sz="quarter" idx="150" hasCustomPrompt="1"/>
          </p:nvPr>
        </p:nvSpPr>
        <p:spPr>
          <a:xfrm>
            <a:off x="3662362" y="1078170"/>
            <a:ext cx="20107276" cy="598230"/>
          </a:xfrm>
          <a:prstGeom prst="rect">
            <a:avLst/>
          </a:prstGeom>
        </p:spPr>
        <p:txBody>
          <a:bodyPr>
            <a:normAutofit/>
          </a:bodyPr>
          <a:lstStyle>
            <a:lvl1pPr marL="0" indent="0" algn="ctr">
              <a:buFontTx/>
              <a:buNone/>
              <a:defRPr sz="36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authors</a:t>
            </a:r>
          </a:p>
        </p:txBody>
      </p:sp>
      <p:sp>
        <p:nvSpPr>
          <p:cNvPr id="84" name="Text Placeholder 76"/>
          <p:cNvSpPr>
            <a:spLocks noGrp="1"/>
          </p:cNvSpPr>
          <p:nvPr>
            <p:ph type="body" sz="quarter" idx="184" hasCustomPrompt="1"/>
          </p:nvPr>
        </p:nvSpPr>
        <p:spPr>
          <a:xfrm>
            <a:off x="3662362" y="1676399"/>
            <a:ext cx="20107276" cy="634555"/>
          </a:xfrm>
          <a:prstGeom prst="rect">
            <a:avLst/>
          </a:prstGeom>
        </p:spPr>
        <p:txBody>
          <a:bodyPr>
            <a:normAutofit/>
          </a:bodyPr>
          <a:lstStyle>
            <a:lvl1pPr marL="0" indent="0" algn="ctr">
              <a:buFontTx/>
              <a:buNone/>
              <a:defRPr sz="2800">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affiliations</a:t>
            </a:r>
          </a:p>
        </p:txBody>
      </p:sp>
      <p:sp>
        <p:nvSpPr>
          <p:cNvPr id="85" name="Text Placeholder 76"/>
          <p:cNvSpPr>
            <a:spLocks noGrp="1"/>
          </p:cNvSpPr>
          <p:nvPr>
            <p:ph type="body" sz="quarter" idx="185" hasCustomPrompt="1"/>
          </p:nvPr>
        </p:nvSpPr>
        <p:spPr>
          <a:xfrm>
            <a:off x="3662362" y="232386"/>
            <a:ext cx="20107276" cy="834414"/>
          </a:xfrm>
          <a:prstGeom prst="rect">
            <a:avLst/>
          </a:prstGeom>
        </p:spPr>
        <p:txBody>
          <a:bodyPr>
            <a:normAutofit/>
          </a:bodyPr>
          <a:lstStyle>
            <a:lvl1pPr marL="0" indent="0" algn="ctr">
              <a:buFontTx/>
              <a:buNone/>
              <a:defRPr sz="4800" b="1">
                <a:solidFill>
                  <a:schemeClr val="accent5">
                    <a:lumMod val="50000"/>
                  </a:schemeClr>
                </a:solidFill>
              </a:defRPr>
            </a:lvl1pPr>
            <a:lvl2pPr>
              <a:buFontTx/>
              <a:buNone/>
              <a:defRPr sz="7200"/>
            </a:lvl2pPr>
            <a:lvl3pPr>
              <a:buFontTx/>
              <a:buNone/>
              <a:defRPr sz="7200"/>
            </a:lvl3pPr>
            <a:lvl4pPr>
              <a:buFontTx/>
              <a:buNone/>
              <a:defRPr sz="7200"/>
            </a:lvl4pPr>
            <a:lvl5pPr>
              <a:buFontTx/>
              <a:buNone/>
              <a:defRPr sz="7200"/>
            </a:lvl5pPr>
          </a:lstStyle>
          <a:p>
            <a:pPr lvl="0"/>
            <a:r>
              <a:rPr lang="en-US" dirty="0"/>
              <a:t>Click here to add title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13" Type="http://schemas.openxmlformats.org/officeDocument/2006/relationships/image" Target="../media/image3.wmf"/><Relationship Id="rId18" Type="http://schemas.openxmlformats.org/officeDocument/2006/relationships/image" Target="../media/image10.jpeg"/><Relationship Id="rId3" Type="http://schemas.openxmlformats.org/officeDocument/2006/relationships/vmlDrawing" Target="../drawings/vmlDrawing1.vml"/><Relationship Id="rId7" Type="http://schemas.openxmlformats.org/officeDocument/2006/relationships/image" Target="../media/image8.png"/><Relationship Id="rId12" Type="http://schemas.openxmlformats.org/officeDocument/2006/relationships/oleObject" Target="../embeddings/oleObject3.bin"/><Relationship Id="rId17" Type="http://schemas.openxmlformats.org/officeDocument/2006/relationships/hyperlink" Target="http://www.facebook.com/pages/PosterPresentationscom/217914411419?v=app_4949752878&amp;ref=ts" TargetMode="External"/><Relationship Id="rId2" Type="http://schemas.openxmlformats.org/officeDocument/2006/relationships/theme" Target="../theme/theme1.xml"/><Relationship Id="rId16" Type="http://schemas.openxmlformats.org/officeDocument/2006/relationships/image" Target="../media/image4.wmf"/><Relationship Id="rId1" Type="http://schemas.openxmlformats.org/officeDocument/2006/relationships/slideLayout" Target="../slideLayouts/slideLayout1.xml"/><Relationship Id="rId6" Type="http://schemas.openxmlformats.org/officeDocument/2006/relationships/image" Target="../media/image7.png"/><Relationship Id="rId11" Type="http://schemas.openxmlformats.org/officeDocument/2006/relationships/image" Target="../media/image2.wmf"/><Relationship Id="rId5" Type="http://schemas.openxmlformats.org/officeDocument/2006/relationships/image" Target="../media/image6.png"/><Relationship Id="rId15" Type="http://schemas.openxmlformats.org/officeDocument/2006/relationships/oleObject" Target="../embeddings/oleObject4.bin"/><Relationship Id="rId10" Type="http://schemas.openxmlformats.org/officeDocument/2006/relationships/oleObject" Target="../embeddings/oleObject2.bin"/><Relationship Id="rId4" Type="http://schemas.openxmlformats.org/officeDocument/2006/relationships/image" Target="../media/image5.png"/><Relationship Id="rId9" Type="http://schemas.openxmlformats.org/officeDocument/2006/relationships/image" Target="../media/image1.wmf"/><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2.vml"/><Relationship Id="rId7" Type="http://schemas.openxmlformats.org/officeDocument/2006/relationships/oleObject" Target="../embeddings/oleObject6.bin"/><Relationship Id="rId12" Type="http://schemas.openxmlformats.org/officeDocument/2006/relationships/image" Target="../media/image6.png"/><Relationship Id="rId17" Type="http://schemas.openxmlformats.org/officeDocument/2006/relationships/oleObject" Target="../embeddings/oleObject8.bin"/><Relationship Id="rId2" Type="http://schemas.openxmlformats.org/officeDocument/2006/relationships/theme" Target="../theme/theme2.xml"/><Relationship Id="rId16" Type="http://schemas.openxmlformats.org/officeDocument/2006/relationships/image" Target="../media/image1.wmf"/><Relationship Id="rId1" Type="http://schemas.openxmlformats.org/officeDocument/2006/relationships/slideLayout" Target="../slideLayouts/slideLayout2.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7.bin"/><Relationship Id="rId10" Type="http://schemas.openxmlformats.org/officeDocument/2006/relationships/image" Target="../media/image10.jpeg"/><Relationship Id="rId4" Type="http://schemas.openxmlformats.org/officeDocument/2006/relationships/oleObject" Target="../embeddings/oleObject5.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4.wmf"/><Relationship Id="rId13" Type="http://schemas.openxmlformats.org/officeDocument/2006/relationships/image" Target="../media/image7.png"/><Relationship Id="rId18" Type="http://schemas.openxmlformats.org/officeDocument/2006/relationships/image" Target="../media/image2.wmf"/><Relationship Id="rId3" Type="http://schemas.openxmlformats.org/officeDocument/2006/relationships/vmlDrawing" Target="../drawings/vmlDrawing3.vml"/><Relationship Id="rId7" Type="http://schemas.openxmlformats.org/officeDocument/2006/relationships/oleObject" Target="../embeddings/oleObject10.bin"/><Relationship Id="rId12" Type="http://schemas.openxmlformats.org/officeDocument/2006/relationships/image" Target="../media/image6.png"/><Relationship Id="rId17" Type="http://schemas.openxmlformats.org/officeDocument/2006/relationships/oleObject" Target="../embeddings/oleObject12.bin"/><Relationship Id="rId2" Type="http://schemas.openxmlformats.org/officeDocument/2006/relationships/theme" Target="../theme/theme3.xml"/><Relationship Id="rId16" Type="http://schemas.openxmlformats.org/officeDocument/2006/relationships/image" Target="../media/image1.wmf"/><Relationship Id="rId1" Type="http://schemas.openxmlformats.org/officeDocument/2006/relationships/slideLayout" Target="../slideLayouts/slideLayout3.xml"/><Relationship Id="rId6" Type="http://schemas.openxmlformats.org/officeDocument/2006/relationships/image" Target="../media/image9.png"/><Relationship Id="rId11" Type="http://schemas.openxmlformats.org/officeDocument/2006/relationships/image" Target="../media/image5.png"/><Relationship Id="rId5" Type="http://schemas.openxmlformats.org/officeDocument/2006/relationships/image" Target="../media/image3.wmf"/><Relationship Id="rId15" Type="http://schemas.openxmlformats.org/officeDocument/2006/relationships/oleObject" Target="../embeddings/oleObject11.bin"/><Relationship Id="rId10" Type="http://schemas.openxmlformats.org/officeDocument/2006/relationships/image" Target="../media/image10.jpeg"/><Relationship Id="rId4" Type="http://schemas.openxmlformats.org/officeDocument/2006/relationships/oleObject" Target="../embeddings/oleObject9.bin"/><Relationship Id="rId9" Type="http://schemas.openxmlformats.org/officeDocument/2006/relationships/hyperlink" Target="http://www.facebook.com/pages/PosterPresentationscom/217914411419?v=app_4949752878&amp;ref=ts" TargetMode="External"/><Relationship Id="rId14" Type="http://schemas.openxmlformats.org/officeDocument/2006/relationships/image" Target="../media/image8.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8" name="Rectangle 67"/>
          <p:cNvSpPr/>
          <p:nvPr userDrawn="1"/>
        </p:nvSpPr>
        <p:spPr>
          <a:xfrm rot="10800000">
            <a:off x="-2" y="15922872"/>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918370" y="1615694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31" name="Group 30"/>
          <p:cNvGrpSpPr>
            <a:grpSpLocks noChangeAspect="1"/>
          </p:cNvGrpSpPr>
          <p:nvPr userDrawn="1"/>
        </p:nvGrpSpPr>
        <p:grpSpPr>
          <a:xfrm>
            <a:off x="-7233765" y="3"/>
            <a:ext cx="6608534" cy="16459197"/>
            <a:chOff x="-11220550" y="-1"/>
            <a:chExt cx="11014226" cy="27432000"/>
          </a:xfrm>
        </p:grpSpPr>
        <p:sp>
          <p:nvSpPr>
            <p:cNvPr id="32" name="Rectangle 31"/>
            <p:cNvSpPr/>
            <p:nvPr/>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36”x60”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r>
                <a:rPr lang="en-US" sz="1000" b="1" dirty="0">
                  <a:solidFill>
                    <a:srgbClr val="FFFF00"/>
                  </a:solidFill>
                  <a:latin typeface="Trebuchet MS" pitchFamily="34" charset="0"/>
                </a:rPr>
                <a:t> </a:t>
              </a:r>
            </a:p>
            <a:p>
              <a:pPr algn="ctr"/>
              <a:endParaRPr lang="en-US" sz="14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37" name="Straight Connector 36"/>
            <p:cNvCxnSpPr/>
            <p:nvPr/>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38" name="Picture 37"/>
            <p:cNvPicPr>
              <a:picLocks noChangeAspect="1"/>
            </p:cNvPicPr>
            <p:nvPr userDrawn="1"/>
          </p:nvPicPr>
          <p:blipFill>
            <a:blip r:embed="rId4"/>
            <a:stretch>
              <a:fillRect/>
            </a:stretch>
          </p:blipFill>
          <p:spPr>
            <a:xfrm>
              <a:off x="-10736023" y="7928687"/>
              <a:ext cx="1597665" cy="1001614"/>
            </a:xfrm>
            <a:prstGeom prst="rect">
              <a:avLst/>
            </a:prstGeom>
          </p:spPr>
        </p:pic>
        <p:pic>
          <p:nvPicPr>
            <p:cNvPr id="39" name="Picture 38"/>
            <p:cNvPicPr>
              <a:picLocks noChangeAspect="1"/>
            </p:cNvPicPr>
            <p:nvPr userDrawn="1"/>
          </p:nvPicPr>
          <p:blipFill>
            <a:blip r:embed="rId5"/>
            <a:stretch>
              <a:fillRect/>
            </a:stretch>
          </p:blipFill>
          <p:spPr>
            <a:xfrm>
              <a:off x="-10736023" y="12354606"/>
              <a:ext cx="9986807" cy="877997"/>
            </a:xfrm>
            <a:prstGeom prst="rect">
              <a:avLst/>
            </a:prstGeom>
          </p:spPr>
        </p:pic>
        <p:grpSp>
          <p:nvGrpSpPr>
            <p:cNvPr id="40" name="Group 39"/>
            <p:cNvGrpSpPr/>
            <p:nvPr userDrawn="1"/>
          </p:nvGrpSpPr>
          <p:grpSpPr>
            <a:xfrm>
              <a:off x="-9844888" y="19920591"/>
              <a:ext cx="7631077" cy="1987421"/>
              <a:chOff x="-4516464" y="11354920"/>
              <a:chExt cx="3516822" cy="1095725"/>
            </a:xfrm>
          </p:grpSpPr>
          <p:grpSp>
            <p:nvGrpSpPr>
              <p:cNvPr id="50" name="Group 49"/>
              <p:cNvGrpSpPr/>
              <p:nvPr userDrawn="1"/>
            </p:nvGrpSpPr>
            <p:grpSpPr>
              <a:xfrm>
                <a:off x="-2783494" y="11354967"/>
                <a:ext cx="624373" cy="894738"/>
                <a:chOff x="-3958698" y="11538812"/>
                <a:chExt cx="779266" cy="1282149"/>
              </a:xfrm>
            </p:grpSpPr>
            <p:pic>
              <p:nvPicPr>
                <p:cNvPr id="56" name="Picture 55"/>
                <p:cNvPicPr>
                  <a:picLocks noChangeAspect="1"/>
                </p:cNvPicPr>
                <p:nvPr userDrawn="1"/>
              </p:nvPicPr>
              <p:blipFill>
                <a:blip r:embed="rId6"/>
                <a:stretch>
                  <a:fillRect/>
                </a:stretch>
              </p:blipFill>
              <p:spPr>
                <a:xfrm>
                  <a:off x="-3948160" y="11538812"/>
                  <a:ext cx="768728" cy="1090753"/>
                </a:xfrm>
                <a:prstGeom prst="rect">
                  <a:avLst/>
                </a:prstGeom>
              </p:spPr>
            </p:pic>
            <p:sp>
              <p:nvSpPr>
                <p:cNvPr id="57" name="TextBox 56"/>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p>
                  <a:pPr algn="ctr"/>
                  <a:r>
                    <a:rPr lang="en-US" sz="1200" b="1" dirty="0">
                      <a:solidFill>
                        <a:schemeClr val="tx1"/>
                      </a:solidFill>
                    </a:rPr>
                    <a:t>ORIGINAL</a:t>
                  </a:r>
                </a:p>
              </p:txBody>
            </p:sp>
          </p:grpSp>
          <p:grpSp>
            <p:nvGrpSpPr>
              <p:cNvPr id="51" name="Group 50"/>
              <p:cNvGrpSpPr/>
              <p:nvPr userDrawn="1"/>
            </p:nvGrpSpPr>
            <p:grpSpPr>
              <a:xfrm>
                <a:off x="-2033159" y="11354920"/>
                <a:ext cx="1033517" cy="907668"/>
                <a:chOff x="-2921738" y="11604219"/>
                <a:chExt cx="1420279" cy="1247338"/>
              </a:xfrm>
            </p:grpSpPr>
            <p:pic>
              <p:nvPicPr>
                <p:cNvPr id="54" name="Picture 53"/>
                <p:cNvPicPr>
                  <a:picLocks noChangeAspect="1"/>
                </p:cNvPicPr>
                <p:nvPr userDrawn="1"/>
              </p:nvPicPr>
              <p:blipFill>
                <a:blip r:embed="rId6"/>
                <a:stretch>
                  <a:fillRect/>
                </a:stretch>
              </p:blipFill>
              <p:spPr>
                <a:xfrm>
                  <a:off x="-2921738" y="11604219"/>
                  <a:ext cx="1420279" cy="1029695"/>
                </a:xfrm>
                <a:prstGeom prst="rect">
                  <a:avLst/>
                </a:prstGeom>
              </p:spPr>
            </p:pic>
            <p:sp>
              <p:nvSpPr>
                <p:cNvPr id="55" name="TextBox 54"/>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52" name="Picture 51"/>
              <p:cNvPicPr>
                <a:picLocks noChangeAspect="1"/>
              </p:cNvPicPr>
              <p:nvPr userDrawn="1"/>
            </p:nvPicPr>
            <p:blipFill>
              <a:blip r:embed="rId7"/>
              <a:stretch>
                <a:fillRect/>
              </a:stretch>
            </p:blipFill>
            <p:spPr>
              <a:xfrm>
                <a:off x="-4516464" y="11354941"/>
                <a:ext cx="1098742" cy="847761"/>
              </a:xfrm>
              <a:prstGeom prst="rect">
                <a:avLst/>
              </a:prstGeom>
            </p:spPr>
          </p:pic>
          <p:sp>
            <p:nvSpPr>
              <p:cNvPr id="53" name="TextBox 52"/>
              <p:cNvSpPr txBox="1"/>
              <p:nvPr userDrawn="1"/>
            </p:nvSpPr>
            <p:spPr>
              <a:xfrm>
                <a:off x="-4471893" y="12252677"/>
                <a:ext cx="1035685" cy="197968"/>
              </a:xfrm>
              <a:prstGeom prst="rect">
                <a:avLst/>
              </a:prstGeom>
              <a:noFill/>
            </p:spPr>
            <p:txBody>
              <a:bodyPr wrap="square" lIns="0" tIns="0" rIns="0" bIns="0" rtlCol="0">
                <a:spAutoFit/>
              </a:body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45" name="Group 44"/>
            <p:cNvGrpSpPr/>
            <p:nvPr userDrawn="1"/>
          </p:nvGrpSpPr>
          <p:grpSpPr>
            <a:xfrm>
              <a:off x="-10453959" y="23717523"/>
              <a:ext cx="9139095" cy="2061267"/>
              <a:chOff x="-4818881" y="13423406"/>
              <a:chExt cx="4211800" cy="1136440"/>
            </a:xfrm>
          </p:grpSpPr>
          <p:graphicFrame>
            <p:nvGraphicFramePr>
              <p:cNvPr id="46" name="Object 45"/>
              <p:cNvGraphicFramePr>
                <a:graphicFrameLocks noChangeAspect="1"/>
              </p:cNvGraphicFramePr>
              <p:nvPr userDrawn="1">
                <p:extLst>
                  <p:ext uri="{D42A27DB-BD31-4B8C-83A1-F6EECF244321}">
                    <p14:modId xmlns:p14="http://schemas.microsoft.com/office/powerpoint/2010/main" val="1264841653"/>
                  </p:ext>
                </p:extLst>
              </p:nvPr>
            </p:nvGraphicFramePr>
            <p:xfrm>
              <a:off x="-4610234" y="13433123"/>
              <a:ext cx="1828800" cy="1117600"/>
            </p:xfrm>
            <a:graphic>
              <a:graphicData uri="http://schemas.openxmlformats.org/presentationml/2006/ole">
                <mc:AlternateContent xmlns:mc="http://schemas.openxmlformats.org/markup-compatibility/2006">
                  <mc:Choice xmlns:v="urn:schemas-microsoft-com:vml" Requires="v">
                    <p:oleObj spid="_x0000_s1030" name="Image" r:id="rId8" imgW="1828440" imgH="1117440" progId="Photoshop.Image.13">
                      <p:embed/>
                    </p:oleObj>
                  </mc:Choice>
                  <mc:Fallback>
                    <p:oleObj name="Image" r:id="rId8" imgW="1828440" imgH="1117440" progId="Photoshop.Image.13">
                      <p:embed/>
                      <p:pic>
                        <p:nvPicPr>
                          <p:cNvPr id="46" name="Object 45"/>
                          <p:cNvPicPr/>
                          <p:nvPr/>
                        </p:nvPicPr>
                        <p:blipFill>
                          <a:blip r:embed="rId9"/>
                          <a:stretch>
                            <a:fillRect/>
                          </a:stretch>
                        </p:blipFill>
                        <p:spPr>
                          <a:xfrm>
                            <a:off x="-4610234" y="13433123"/>
                            <a:ext cx="1828800" cy="1117600"/>
                          </a:xfrm>
                          <a:prstGeom prst="rect">
                            <a:avLst/>
                          </a:prstGeom>
                        </p:spPr>
                      </p:pic>
                    </p:oleObj>
                  </mc:Fallback>
                </mc:AlternateContent>
              </a:graphicData>
            </a:graphic>
          </p:graphicFrame>
          <p:graphicFrame>
            <p:nvGraphicFramePr>
              <p:cNvPr id="47" name="Object 46"/>
              <p:cNvGraphicFramePr>
                <a:graphicFrameLocks noChangeAspect="1"/>
              </p:cNvGraphicFramePr>
              <p:nvPr userDrawn="1">
                <p:extLst>
                  <p:ext uri="{D42A27DB-BD31-4B8C-83A1-F6EECF244321}">
                    <p14:modId xmlns:p14="http://schemas.microsoft.com/office/powerpoint/2010/main" val="1848138043"/>
                  </p:ext>
                </p:extLst>
              </p:nvPr>
            </p:nvGraphicFramePr>
            <p:xfrm>
              <a:off x="-2637523" y="13442246"/>
              <a:ext cx="1828800" cy="1117600"/>
            </p:xfrm>
            <a:graphic>
              <a:graphicData uri="http://schemas.openxmlformats.org/presentationml/2006/ole">
                <mc:AlternateContent xmlns:mc="http://schemas.openxmlformats.org/markup-compatibility/2006">
                  <mc:Choice xmlns:v="urn:schemas-microsoft-com:vml" Requires="v">
                    <p:oleObj spid="_x0000_s1031" name="Image" r:id="rId10" imgW="1828440" imgH="1117440" progId="Photoshop.Image.13">
                      <p:embed/>
                    </p:oleObj>
                  </mc:Choice>
                  <mc:Fallback>
                    <p:oleObj name="Image" r:id="rId10" imgW="1828440" imgH="1117440" progId="Photoshop.Image.13">
                      <p:embed/>
                      <p:pic>
                        <p:nvPicPr>
                          <p:cNvPr id="47" name="Object 46"/>
                          <p:cNvPicPr/>
                          <p:nvPr/>
                        </p:nvPicPr>
                        <p:blipFill>
                          <a:blip r:embed="rId11"/>
                          <a:stretch>
                            <a:fillRect/>
                          </a:stretch>
                        </p:blipFill>
                        <p:spPr>
                          <a:xfrm>
                            <a:off x="-2637523" y="13442246"/>
                            <a:ext cx="1828800" cy="1117600"/>
                          </a:xfrm>
                          <a:prstGeom prst="rect">
                            <a:avLst/>
                          </a:prstGeom>
                        </p:spPr>
                      </p:pic>
                    </p:oleObj>
                  </mc:Fallback>
                </mc:AlternateContent>
              </a:graphicData>
            </a:graphic>
          </p:graphicFrame>
          <p:sp>
            <p:nvSpPr>
              <p:cNvPr id="48" name="TextBox 47"/>
              <p:cNvSpPr txBox="1"/>
              <p:nvPr userDrawn="1"/>
            </p:nvSpPr>
            <p:spPr>
              <a:xfrm rot="16200000">
                <a:off x="-5312672" y="13926909"/>
                <a:ext cx="1117601" cy="130020"/>
              </a:xfrm>
              <a:prstGeom prst="rect">
                <a:avLst/>
              </a:prstGeom>
              <a:noFill/>
            </p:spPr>
            <p:txBody>
              <a:bodyPr wrap="square" lIns="0" tIns="0" rIns="0" bIns="0" rtlCol="0">
                <a:spAutoFit/>
              </a:body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49" name="TextBox 48"/>
              <p:cNvSpPr txBox="1"/>
              <p:nvPr userDrawn="1"/>
            </p:nvSpPr>
            <p:spPr>
              <a:xfrm rot="16200000">
                <a:off x="-1236802" y="13911286"/>
                <a:ext cx="1117601" cy="141841"/>
              </a:xfrm>
              <a:prstGeom prst="rect">
                <a:avLst/>
              </a:prstGeom>
              <a:noFill/>
            </p:spPr>
            <p:txBody>
              <a:bodyPr wrap="square" lIns="0" tIns="0" rIns="0" bIns="0" rtlCol="0">
                <a:spAutoFit/>
              </a:bodyPr>
              <a:lstStyle/>
              <a:p>
                <a:pPr algn="ctr"/>
                <a:r>
                  <a:rPr lang="en-US" sz="1200" dirty="0">
                    <a:solidFill>
                      <a:srgbClr val="FF0000"/>
                    </a:solidFill>
                  </a:rPr>
                  <a:t>Bad </a:t>
                </a:r>
                <a:r>
                  <a:rPr lang="en-US" sz="1200" dirty="0">
                    <a:solidFill>
                      <a:schemeClr val="bg1"/>
                    </a:solidFill>
                  </a:rPr>
                  <a:t>printing quality</a:t>
                </a:r>
              </a:p>
            </p:txBody>
          </p:sp>
        </p:grpSp>
      </p:grpSp>
      <p:grpSp>
        <p:nvGrpSpPr>
          <p:cNvPr id="58" name="Group 57"/>
          <p:cNvGrpSpPr>
            <a:grpSpLocks noChangeAspect="1"/>
          </p:cNvGrpSpPr>
          <p:nvPr userDrawn="1"/>
        </p:nvGrpSpPr>
        <p:grpSpPr>
          <a:xfrm>
            <a:off x="27893171" y="11218"/>
            <a:ext cx="6632760" cy="16447982"/>
            <a:chOff x="36782324" y="0"/>
            <a:chExt cx="11062139" cy="27432000"/>
          </a:xfrm>
        </p:grpSpPr>
        <p:sp>
          <p:nvSpPr>
            <p:cNvPr id="59" name="Rectangle 58"/>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60" name="Object 59"/>
            <p:cNvGraphicFramePr>
              <a:graphicFrameLocks noChangeAspect="1"/>
            </p:cNvGraphicFramePr>
            <p:nvPr userDrawn="1">
              <p:extLst>
                <p:ext uri="{D42A27DB-BD31-4B8C-83A1-F6EECF244321}">
                  <p14:modId xmlns:p14="http://schemas.microsoft.com/office/powerpoint/2010/main" val="2202219233"/>
                </p:ext>
              </p:extLst>
            </p:nvPr>
          </p:nvGraphicFramePr>
          <p:xfrm>
            <a:off x="39540164" y="3976767"/>
            <a:ext cx="5586150" cy="1716939"/>
          </p:xfrm>
          <a:graphic>
            <a:graphicData uri="http://schemas.openxmlformats.org/presentationml/2006/ole">
              <mc:AlternateContent xmlns:mc="http://schemas.openxmlformats.org/markup-compatibility/2006">
                <mc:Choice xmlns:v="urn:schemas-microsoft-com:vml" Requires="v">
                  <p:oleObj spid="_x0000_s1032" name="Image" r:id="rId12" imgW="4571280" imgH="1688760" progId="Photoshop.Image.13">
                    <p:embed/>
                  </p:oleObj>
                </mc:Choice>
                <mc:Fallback>
                  <p:oleObj name="Image" r:id="rId12" imgW="4571280" imgH="1688760" progId="Photoshop.Image.13">
                    <p:embed/>
                    <p:pic>
                      <p:nvPicPr>
                        <p:cNvPr id="60" name="Object 59"/>
                        <p:cNvPicPr/>
                        <p:nvPr/>
                      </p:nvPicPr>
                      <p:blipFill>
                        <a:blip r:embed="rId13"/>
                        <a:stretch>
                          <a:fillRect/>
                        </a:stretch>
                      </p:blipFill>
                      <p:spPr>
                        <a:xfrm>
                          <a:off x="39540164" y="3976767"/>
                          <a:ext cx="5586150" cy="1716939"/>
                        </a:xfrm>
                        <a:prstGeom prst="rect">
                          <a:avLst/>
                        </a:prstGeom>
                      </p:spPr>
                    </p:pic>
                  </p:oleObj>
                </mc:Fallback>
              </mc:AlternateContent>
            </a:graphicData>
          </a:graphic>
        </p:graphicFrame>
        <p:pic>
          <p:nvPicPr>
            <p:cNvPr id="61" name="Picture 60"/>
            <p:cNvPicPr>
              <a:picLocks noChangeAspect="1"/>
            </p:cNvPicPr>
            <p:nvPr userDrawn="1"/>
          </p:nvPicPr>
          <p:blipFill>
            <a:blip r:embed="rId14"/>
            <a:stretch>
              <a:fillRect/>
            </a:stretch>
          </p:blipFill>
          <p:spPr>
            <a:xfrm>
              <a:off x="37296876" y="8347566"/>
              <a:ext cx="2969584" cy="1140240"/>
            </a:xfrm>
            <a:prstGeom prst="rect">
              <a:avLst/>
            </a:prstGeom>
            <a:ln>
              <a:noFill/>
            </a:ln>
          </p:spPr>
        </p:pic>
        <p:graphicFrame>
          <p:nvGraphicFramePr>
            <p:cNvPr id="62" name="Object 61"/>
            <p:cNvGraphicFramePr>
              <a:graphicFrameLocks noChangeAspect="1"/>
            </p:cNvGraphicFramePr>
            <p:nvPr userDrawn="1">
              <p:extLst>
                <p:ext uri="{D42A27DB-BD31-4B8C-83A1-F6EECF244321}">
                  <p14:modId xmlns:p14="http://schemas.microsoft.com/office/powerpoint/2010/main" val="1613568671"/>
                </p:ext>
              </p:extLst>
            </p:nvPr>
          </p:nvGraphicFramePr>
          <p:xfrm>
            <a:off x="37524683" y="12604371"/>
            <a:ext cx="1482265" cy="825421"/>
          </p:xfrm>
          <a:graphic>
            <a:graphicData uri="http://schemas.openxmlformats.org/presentationml/2006/ole">
              <mc:AlternateContent xmlns:mc="http://schemas.openxmlformats.org/markup-compatibility/2006">
                <mc:Choice xmlns:v="urn:schemas-microsoft-com:vml" Requires="v">
                  <p:oleObj spid="_x0000_s1033" name="Image" r:id="rId15" imgW="1574280" imgH="1053720" progId="Photoshop.Image.13">
                    <p:embed/>
                  </p:oleObj>
                </mc:Choice>
                <mc:Fallback>
                  <p:oleObj name="Image" r:id="rId15" imgW="1574280" imgH="1053720" progId="Photoshop.Image.13">
                    <p:embed/>
                    <p:pic>
                      <p:nvPicPr>
                        <p:cNvPr id="62" name="Object 61"/>
                        <p:cNvPicPr/>
                        <p:nvPr/>
                      </p:nvPicPr>
                      <p:blipFill>
                        <a:blip r:embed="rId16"/>
                        <a:stretch>
                          <a:fillRect/>
                        </a:stretch>
                      </p:blipFill>
                      <p:spPr>
                        <a:xfrm>
                          <a:off x="37524683" y="12604371"/>
                          <a:ext cx="1482265" cy="825421"/>
                        </a:xfrm>
                        <a:prstGeom prst="rect">
                          <a:avLst/>
                        </a:prstGeom>
                      </p:spPr>
                    </p:pic>
                  </p:oleObj>
                </mc:Fallback>
              </mc:AlternateContent>
            </a:graphicData>
          </a:graphic>
        </p:graphicFrame>
        <p:grpSp>
          <p:nvGrpSpPr>
            <p:cNvPr id="63" name="Group 62"/>
            <p:cNvGrpSpPr/>
            <p:nvPr userDrawn="1"/>
          </p:nvGrpSpPr>
          <p:grpSpPr>
            <a:xfrm>
              <a:off x="37163426" y="23152352"/>
              <a:ext cx="10354213" cy="1052915"/>
              <a:chOff x="31687960" y="29635357"/>
              <a:chExt cx="9771399" cy="1090622"/>
            </a:xfrm>
          </p:grpSpPr>
          <p:sp>
            <p:nvSpPr>
              <p:cNvPr id="65" name="Rounded Rectangle 64"/>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7" descr="http://t2.gstatic.com/images?q=tbn:ANd9GcR4APHC6TT9w54M2zn_pvCiBxUNcspYPoVxirLRphBoJabfSvu7zw">
                <a:hlinkClick r:id="rId17"/>
              </p:cNvPr>
              <p:cNvPicPr>
                <a:picLocks noChangeAspect="1" noChangeArrowheads="1"/>
              </p:cNvPicPr>
              <p:nvPr userDrawn="1"/>
            </p:nvPicPr>
            <p:blipFill>
              <a:blip r:embed="rId18" cstate="print"/>
              <a:srcRect/>
              <a:stretch>
                <a:fillRect/>
              </a:stretch>
            </p:blipFill>
            <p:spPr bwMode="auto">
              <a:xfrm>
                <a:off x="31813900" y="29733687"/>
                <a:ext cx="914401" cy="914399"/>
              </a:xfrm>
              <a:prstGeom prst="rect">
                <a:avLst/>
              </a:prstGeom>
              <a:noFill/>
              <a:ln>
                <a:noFill/>
              </a:ln>
            </p:spPr>
          </p:pic>
          <p:sp>
            <p:nvSpPr>
              <p:cNvPr id="67" name="TextBox 66"/>
              <p:cNvSpPr txBox="1"/>
              <p:nvPr userDrawn="1"/>
            </p:nvSpPr>
            <p:spPr>
              <a:xfrm>
                <a:off x="32788169" y="29700257"/>
                <a:ext cx="8671190" cy="903879"/>
              </a:xfrm>
              <a:prstGeom prst="rect">
                <a:avLst/>
              </a:prstGeom>
              <a:noFill/>
              <a:ln>
                <a:noFill/>
              </a:ln>
            </p:spPr>
            <p:txBody>
              <a:bodyPr wrap="square" rtlCol="0">
                <a:spAutoFit/>
              </a:body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sp>
        <p:nvSpPr>
          <p:cNvPr id="44" name="Rectangle 43"/>
          <p:cNvSpPr/>
          <p:nvPr userDrawn="1"/>
        </p:nvSpPr>
        <p:spPr>
          <a:xfrm>
            <a:off x="-1" y="-55064"/>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68"/>
          <p:cNvSpPr/>
          <p:nvPr userDrawn="1"/>
        </p:nvSpPr>
        <p:spPr>
          <a:xfrm>
            <a:off x="1" y="2212339"/>
            <a:ext cx="27432000"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ounded Rectangle 69"/>
          <p:cNvSpPr/>
          <p:nvPr userDrawn="1"/>
        </p:nvSpPr>
        <p:spPr>
          <a:xfrm>
            <a:off x="584473" y="2649220"/>
            <a:ext cx="6278488" cy="1337310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ounded Rectangle 70"/>
          <p:cNvSpPr/>
          <p:nvPr userDrawn="1"/>
        </p:nvSpPr>
        <p:spPr>
          <a:xfrm>
            <a:off x="7236030" y="2649220"/>
            <a:ext cx="6278488" cy="1337310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ounded Rectangle 71"/>
          <p:cNvSpPr/>
          <p:nvPr userDrawn="1"/>
        </p:nvSpPr>
        <p:spPr>
          <a:xfrm>
            <a:off x="13910043" y="2649220"/>
            <a:ext cx="6278488" cy="1337310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ounded Rectangle 72"/>
          <p:cNvSpPr/>
          <p:nvPr userDrawn="1"/>
        </p:nvSpPr>
        <p:spPr>
          <a:xfrm>
            <a:off x="20578837" y="2649220"/>
            <a:ext cx="6278488" cy="13373100"/>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p:cNvSpPr txBox="1"/>
          <p:nvPr userDrawn="1"/>
        </p:nvSpPr>
        <p:spPr>
          <a:xfrm>
            <a:off x="28121677" y="14964380"/>
            <a:ext cx="3787074" cy="958492"/>
          </a:xfrm>
          <a:prstGeom prst="rect">
            <a:avLst/>
          </a:prstGeom>
          <a:noFill/>
        </p:spPr>
        <p:txBody>
          <a:bodyPr wrap="square" lIns="65304" tIns="32651" rIns="65304" bIns="32651" rtlCol="0">
            <a:spAutoFit/>
          </a:bodyPr>
          <a:lstStyle/>
          <a:p>
            <a:pPr marL="400050" indent="-400050">
              <a:lnSpc>
                <a:spcPct val="100000"/>
              </a:lnSpc>
            </a:pPr>
            <a:r>
              <a:rPr lang="en-US" sz="1600" dirty="0">
                <a:solidFill>
                  <a:schemeClr val="bg1"/>
                </a:solidFill>
              </a:rPr>
              <a:t>© 2015</a:t>
            </a:r>
            <a:r>
              <a:rPr lang="en-US" sz="1600" baseline="0" dirty="0">
                <a:solidFill>
                  <a:schemeClr val="bg1"/>
                </a:solidFill>
              </a:rPr>
              <a:t> </a:t>
            </a:r>
            <a:r>
              <a:rPr lang="en-US" sz="1600" dirty="0">
                <a:solidFill>
                  <a:schemeClr val="bg1"/>
                </a:solidFill>
              </a:rPr>
              <a:t>PosterPresentations.com</a:t>
            </a:r>
          </a:p>
          <a:p>
            <a:pPr marL="228600" indent="0">
              <a:lnSpc>
                <a:spcPct val="100000"/>
              </a:lnSpc>
            </a:pPr>
            <a:r>
              <a:rPr lang="en-US" sz="1400" dirty="0">
                <a:solidFill>
                  <a:schemeClr val="bg1"/>
                </a:solidFill>
              </a:rPr>
              <a:t>2117 Fourth Street ,</a:t>
            </a:r>
            <a:r>
              <a:rPr lang="en-US" sz="1400" baseline="0" dirty="0">
                <a:solidFill>
                  <a:schemeClr val="bg1"/>
                </a:solidFill>
              </a:rPr>
              <a:t> Unit C</a:t>
            </a:r>
          </a:p>
          <a:p>
            <a:pPr marL="228600" indent="0">
              <a:lnSpc>
                <a:spcPct val="100000"/>
              </a:lnSpc>
            </a:pPr>
            <a:r>
              <a:rPr lang="en-US" sz="1400" baseline="0" dirty="0">
                <a:solidFill>
                  <a:schemeClr val="bg1"/>
                </a:solidFill>
              </a:rPr>
              <a:t>Berkeley CA </a:t>
            </a:r>
            <a:r>
              <a:rPr lang="en-US" sz="1200" baseline="0" dirty="0">
                <a:solidFill>
                  <a:schemeClr val="bg1"/>
                </a:solidFill>
              </a:rPr>
              <a:t>94710</a:t>
            </a:r>
            <a:endParaRPr lang="en-US" sz="1400" baseline="0" dirty="0">
              <a:solidFill>
                <a:schemeClr val="bg1"/>
              </a:solidFill>
            </a:endParaRPr>
          </a:p>
          <a:p>
            <a:pPr marL="228600" indent="0">
              <a:lnSpc>
                <a:spcPct val="100000"/>
              </a:lnSpc>
            </a:pPr>
            <a:r>
              <a:rPr lang="en-US" sz="1400" b="1" baseline="0" dirty="0">
                <a:solidFill>
                  <a:srgbClr val="FFFF00"/>
                </a:solidFill>
              </a:rPr>
              <a:t>posterpresenter@gmail.com</a:t>
            </a:r>
            <a:endParaRPr lang="en-US" sz="16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2"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9" name="Rectangle 38"/>
          <p:cNvSpPr/>
          <p:nvPr userDrawn="1"/>
        </p:nvSpPr>
        <p:spPr>
          <a:xfrm rot="10800000">
            <a:off x="-2" y="15922872"/>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93869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56" name="Group 55"/>
          <p:cNvGrpSpPr>
            <a:grpSpLocks noChangeAspect="1"/>
          </p:cNvGrpSpPr>
          <p:nvPr userDrawn="1"/>
        </p:nvGrpSpPr>
        <p:grpSpPr>
          <a:xfrm>
            <a:off x="27893171" y="11218"/>
            <a:ext cx="6632760" cy="16447982"/>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8" name="Object 57"/>
            <p:cNvGraphicFramePr>
              <a:graphicFrameLocks noChangeAspect="1"/>
            </p:cNvGraphicFramePr>
            <p:nvPr userDrawn="1">
              <p:extLst>
                <p:ext uri="{D42A27DB-BD31-4B8C-83A1-F6EECF244321}">
                  <p14:modId xmlns:p14="http://schemas.microsoft.com/office/powerpoint/2010/main" val="2202219233"/>
                </p:ext>
              </p:extLst>
            </p:nvPr>
          </p:nvGraphicFramePr>
          <p:xfrm>
            <a:off x="39540164" y="3976767"/>
            <a:ext cx="5586150" cy="1716939"/>
          </p:xfrm>
          <a:graphic>
            <a:graphicData uri="http://schemas.openxmlformats.org/presentationml/2006/ole">
              <mc:AlternateContent xmlns:mc="http://schemas.openxmlformats.org/markup-compatibility/2006">
                <mc:Choice xmlns:v="urn:schemas-microsoft-com:vml" Requires="v">
                  <p:oleObj spid="_x0000_s2054" name="Image" r:id="rId4" imgW="4571280" imgH="1688760" progId="Photoshop.Image.13">
                    <p:embed/>
                  </p:oleObj>
                </mc:Choice>
                <mc:Fallback>
                  <p:oleObj name="Image" r:id="rId4" imgW="4571280" imgH="1688760" progId="Photoshop.Image.13">
                    <p:embed/>
                    <p:pic>
                      <p:nvPicPr>
                        <p:cNvPr id="58" name="Object 57"/>
                        <p:cNvPicPr/>
                        <p:nvPr/>
                      </p:nvPicPr>
                      <p:blipFill>
                        <a:blip r:embed="rId5"/>
                        <a:stretch>
                          <a:fillRect/>
                        </a:stretch>
                      </p:blipFill>
                      <p:spPr>
                        <a:xfrm>
                          <a:off x="39540164" y="3976767"/>
                          <a:ext cx="5586150" cy="1716939"/>
                        </a:xfrm>
                        <a:prstGeom prst="rect">
                          <a:avLst/>
                        </a:prstGeom>
                      </p:spPr>
                    </p:pic>
                  </p:oleObj>
                </mc:Fallback>
              </mc:AlternateContent>
            </a:graphicData>
          </a:graphic>
        </p:graphicFrame>
        <p:pic>
          <p:nvPicPr>
            <p:cNvPr id="59" name="Picture 58"/>
            <p:cNvPicPr>
              <a:picLocks noChangeAspect="1"/>
            </p:cNvPicPr>
            <p:nvPr userDrawn="1"/>
          </p:nvPicPr>
          <p:blipFill>
            <a:blip r:embed="rId6"/>
            <a:stretch>
              <a:fillRect/>
            </a:stretch>
          </p:blipFill>
          <p:spPr>
            <a:xfrm>
              <a:off x="37296876" y="8347566"/>
              <a:ext cx="2969584" cy="1140240"/>
            </a:xfrm>
            <a:prstGeom prst="rect">
              <a:avLst/>
            </a:prstGeom>
            <a:ln>
              <a:noFill/>
            </a:ln>
          </p:spPr>
        </p:pic>
        <p:graphicFrame>
          <p:nvGraphicFramePr>
            <p:cNvPr id="60" name="Object 59"/>
            <p:cNvGraphicFramePr>
              <a:graphicFrameLocks noChangeAspect="1"/>
            </p:cNvGraphicFramePr>
            <p:nvPr userDrawn="1">
              <p:extLst>
                <p:ext uri="{D42A27DB-BD31-4B8C-83A1-F6EECF244321}">
                  <p14:modId xmlns:p14="http://schemas.microsoft.com/office/powerpoint/2010/main" val="1613568671"/>
                </p:ext>
              </p:extLst>
            </p:nvPr>
          </p:nvGraphicFramePr>
          <p:xfrm>
            <a:off x="37524683" y="12604371"/>
            <a:ext cx="1482265" cy="825421"/>
          </p:xfrm>
          <a:graphic>
            <a:graphicData uri="http://schemas.openxmlformats.org/presentationml/2006/ole">
              <mc:AlternateContent xmlns:mc="http://schemas.openxmlformats.org/markup-compatibility/2006">
                <mc:Choice xmlns:v="urn:schemas-microsoft-com:vml" Requires="v">
                  <p:oleObj spid="_x0000_s2055" name="Image" r:id="rId7" imgW="1574280" imgH="1053720" progId="Photoshop.Image.13">
                    <p:embed/>
                  </p:oleObj>
                </mc:Choice>
                <mc:Fallback>
                  <p:oleObj name="Image" r:id="rId7" imgW="1574280" imgH="1053720" progId="Photoshop.Image.13">
                    <p:embed/>
                    <p:pic>
                      <p:nvPicPr>
                        <p:cNvPr id="60" name="Object 59"/>
                        <p:cNvPicPr/>
                        <p:nvPr/>
                      </p:nvPicPr>
                      <p:blipFill>
                        <a:blip r:embed="rId8"/>
                        <a:stretch>
                          <a:fillRect/>
                        </a:stretch>
                      </p:blipFill>
                      <p:spPr>
                        <a:xfrm>
                          <a:off x="37524683" y="12604371"/>
                          <a:ext cx="1482265" cy="825421"/>
                        </a:xfrm>
                        <a:prstGeom prst="rect">
                          <a:avLst/>
                        </a:prstGeom>
                      </p:spPr>
                    </p:pic>
                  </p:oleObj>
                </mc:Fallback>
              </mc:AlternateContent>
            </a:graphicData>
          </a:graphic>
        </p:graphicFrame>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31813900" y="29733687"/>
                <a:ext cx="914401" cy="914399"/>
              </a:xfrm>
              <a:prstGeom prst="rect">
                <a:avLst/>
              </a:prstGeom>
              <a:noFill/>
              <a:ln>
                <a:noFill/>
              </a:ln>
            </p:spPr>
          </p:pic>
          <p:sp>
            <p:nvSpPr>
              <p:cNvPr id="65" name="TextBox 64"/>
              <p:cNvSpPr txBox="1"/>
              <p:nvPr userDrawn="1"/>
            </p:nvSpPr>
            <p:spPr>
              <a:xfrm>
                <a:off x="32788169" y="29700257"/>
                <a:ext cx="8671190" cy="903879"/>
              </a:xfrm>
              <a:prstGeom prst="rect">
                <a:avLst/>
              </a:prstGeom>
              <a:noFill/>
              <a:ln>
                <a:noFill/>
              </a:ln>
            </p:spPr>
            <p:txBody>
              <a:bodyPr wrap="square" rtlCol="0">
                <a:spAutoFit/>
              </a:body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grpSp>
        <p:nvGrpSpPr>
          <p:cNvPr id="38" name="Group 37"/>
          <p:cNvGrpSpPr>
            <a:grpSpLocks noChangeAspect="1"/>
          </p:cNvGrpSpPr>
          <p:nvPr userDrawn="1"/>
        </p:nvGrpSpPr>
        <p:grpSpPr>
          <a:xfrm>
            <a:off x="-7233765" y="3"/>
            <a:ext cx="6608534" cy="16459197"/>
            <a:chOff x="-11220550" y="-1"/>
            <a:chExt cx="11014226" cy="27432000"/>
          </a:xfrm>
        </p:grpSpPr>
        <p:sp>
          <p:nvSpPr>
            <p:cNvPr id="40" name="Rectangle 39"/>
            <p:cNvSpPr/>
            <p:nvPr/>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36”x60”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r>
                <a:rPr lang="en-US" sz="1000" b="1" dirty="0">
                  <a:solidFill>
                    <a:srgbClr val="FFFF00"/>
                  </a:solidFill>
                  <a:latin typeface="Trebuchet MS" pitchFamily="34" charset="0"/>
                </a:rPr>
                <a:t> </a:t>
              </a:r>
            </a:p>
            <a:p>
              <a:pPr algn="ctr"/>
              <a:endParaRPr lang="en-US" sz="14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41" name="Straight Connector 40"/>
            <p:cNvCxnSpPr/>
            <p:nvPr/>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2" name="Picture 41"/>
            <p:cNvPicPr>
              <a:picLocks noChangeAspect="1"/>
            </p:cNvPicPr>
            <p:nvPr userDrawn="1"/>
          </p:nvPicPr>
          <p:blipFill>
            <a:blip r:embed="rId11"/>
            <a:stretch>
              <a:fillRect/>
            </a:stretch>
          </p:blipFill>
          <p:spPr>
            <a:xfrm>
              <a:off x="-10736023" y="7928687"/>
              <a:ext cx="1597665" cy="1001614"/>
            </a:xfrm>
            <a:prstGeom prst="rect">
              <a:avLst/>
            </a:prstGeom>
          </p:spPr>
        </p:pic>
        <p:pic>
          <p:nvPicPr>
            <p:cNvPr id="44" name="Picture 43"/>
            <p:cNvPicPr>
              <a:picLocks noChangeAspect="1"/>
            </p:cNvPicPr>
            <p:nvPr userDrawn="1"/>
          </p:nvPicPr>
          <p:blipFill>
            <a:blip r:embed="rId12"/>
            <a:stretch>
              <a:fillRect/>
            </a:stretch>
          </p:blipFill>
          <p:spPr>
            <a:xfrm>
              <a:off x="-10736023" y="12354606"/>
              <a:ext cx="9986807" cy="877997"/>
            </a:xfrm>
            <a:prstGeom prst="rect">
              <a:avLst/>
            </a:prstGeom>
          </p:spPr>
        </p:pic>
        <p:grpSp>
          <p:nvGrpSpPr>
            <p:cNvPr id="45" name="Group 44"/>
            <p:cNvGrpSpPr/>
            <p:nvPr userDrawn="1"/>
          </p:nvGrpSpPr>
          <p:grpSpPr>
            <a:xfrm>
              <a:off x="-9844888" y="19920591"/>
              <a:ext cx="7631077" cy="1987421"/>
              <a:chOff x="-4516464" y="11354920"/>
              <a:chExt cx="3516822" cy="1095725"/>
            </a:xfrm>
          </p:grpSpPr>
          <p:grpSp>
            <p:nvGrpSpPr>
              <p:cNvPr id="66" name="Group 65"/>
              <p:cNvGrpSpPr/>
              <p:nvPr userDrawn="1"/>
            </p:nvGrpSpPr>
            <p:grpSpPr>
              <a:xfrm>
                <a:off x="-2783494" y="11354967"/>
                <a:ext cx="624373" cy="894738"/>
                <a:chOff x="-3958698" y="11538812"/>
                <a:chExt cx="779266" cy="1282149"/>
              </a:xfrm>
            </p:grpSpPr>
            <p:pic>
              <p:nvPicPr>
                <p:cNvPr id="72" name="Picture 71"/>
                <p:cNvPicPr>
                  <a:picLocks noChangeAspect="1"/>
                </p:cNvPicPr>
                <p:nvPr userDrawn="1"/>
              </p:nvPicPr>
              <p:blipFill>
                <a:blip r:embed="rId13"/>
                <a:stretch>
                  <a:fillRect/>
                </a:stretch>
              </p:blipFill>
              <p:spPr>
                <a:xfrm>
                  <a:off x="-3948160" y="11538812"/>
                  <a:ext cx="768728" cy="1090753"/>
                </a:xfrm>
                <a:prstGeom prst="rect">
                  <a:avLst/>
                </a:prstGeom>
              </p:spPr>
            </p:pic>
            <p:sp>
              <p:nvSpPr>
                <p:cNvPr id="73" name="TextBox 72"/>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p>
                  <a:pPr algn="ctr"/>
                  <a:r>
                    <a:rPr lang="en-US" sz="1200" b="1" dirty="0">
                      <a:solidFill>
                        <a:schemeClr val="tx1"/>
                      </a:solidFill>
                    </a:rPr>
                    <a:t>ORIGINAL</a:t>
                  </a:r>
                </a:p>
              </p:txBody>
            </p:sp>
          </p:grpSp>
          <p:grpSp>
            <p:nvGrpSpPr>
              <p:cNvPr id="67" name="Group 66"/>
              <p:cNvGrpSpPr/>
              <p:nvPr userDrawn="1"/>
            </p:nvGrpSpPr>
            <p:grpSpPr>
              <a:xfrm>
                <a:off x="-2033159" y="11354920"/>
                <a:ext cx="1033517" cy="907668"/>
                <a:chOff x="-2921738" y="11604219"/>
                <a:chExt cx="1420279" cy="1247338"/>
              </a:xfrm>
            </p:grpSpPr>
            <p:pic>
              <p:nvPicPr>
                <p:cNvPr id="70" name="Picture 69"/>
                <p:cNvPicPr>
                  <a:picLocks noChangeAspect="1"/>
                </p:cNvPicPr>
                <p:nvPr userDrawn="1"/>
              </p:nvPicPr>
              <p:blipFill>
                <a:blip r:embed="rId13"/>
                <a:stretch>
                  <a:fillRect/>
                </a:stretch>
              </p:blipFill>
              <p:spPr>
                <a:xfrm>
                  <a:off x="-2921738" y="11604219"/>
                  <a:ext cx="1420279" cy="1029695"/>
                </a:xfrm>
                <a:prstGeom prst="rect">
                  <a:avLst/>
                </a:prstGeom>
              </p:spPr>
            </p:pic>
            <p:sp>
              <p:nvSpPr>
                <p:cNvPr id="71" name="TextBox 70"/>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68" name="Picture 67"/>
              <p:cNvPicPr>
                <a:picLocks noChangeAspect="1"/>
              </p:cNvPicPr>
              <p:nvPr userDrawn="1"/>
            </p:nvPicPr>
            <p:blipFill>
              <a:blip r:embed="rId14"/>
              <a:stretch>
                <a:fillRect/>
              </a:stretch>
            </p:blipFill>
            <p:spPr>
              <a:xfrm>
                <a:off x="-4516464" y="11354941"/>
                <a:ext cx="1098742" cy="847761"/>
              </a:xfrm>
              <a:prstGeom prst="rect">
                <a:avLst/>
              </a:prstGeom>
            </p:spPr>
          </p:pic>
          <p:sp>
            <p:nvSpPr>
              <p:cNvPr id="69" name="TextBox 68"/>
              <p:cNvSpPr txBox="1"/>
              <p:nvPr userDrawn="1"/>
            </p:nvSpPr>
            <p:spPr>
              <a:xfrm>
                <a:off x="-4471893" y="12252677"/>
                <a:ext cx="1035685" cy="197968"/>
              </a:xfrm>
              <a:prstGeom prst="rect">
                <a:avLst/>
              </a:prstGeom>
              <a:noFill/>
            </p:spPr>
            <p:txBody>
              <a:bodyPr wrap="square" lIns="0" tIns="0" rIns="0" bIns="0" rtlCol="0">
                <a:spAutoFit/>
              </a:body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46" name="Group 45"/>
            <p:cNvGrpSpPr/>
            <p:nvPr userDrawn="1"/>
          </p:nvGrpSpPr>
          <p:grpSpPr>
            <a:xfrm>
              <a:off x="-10453959" y="23717523"/>
              <a:ext cx="9139095" cy="2061267"/>
              <a:chOff x="-4818881" y="13423406"/>
              <a:chExt cx="4211800" cy="1136440"/>
            </a:xfrm>
          </p:grpSpPr>
          <p:graphicFrame>
            <p:nvGraphicFramePr>
              <p:cNvPr id="47" name="Object 46"/>
              <p:cNvGraphicFramePr>
                <a:graphicFrameLocks noChangeAspect="1"/>
              </p:cNvGraphicFramePr>
              <p:nvPr userDrawn="1">
                <p:extLst>
                  <p:ext uri="{D42A27DB-BD31-4B8C-83A1-F6EECF244321}">
                    <p14:modId xmlns:p14="http://schemas.microsoft.com/office/powerpoint/2010/main" val="2097624869"/>
                  </p:ext>
                </p:extLst>
              </p:nvPr>
            </p:nvGraphicFramePr>
            <p:xfrm>
              <a:off x="-4610234" y="13433123"/>
              <a:ext cx="1828800" cy="1117600"/>
            </p:xfrm>
            <a:graphic>
              <a:graphicData uri="http://schemas.openxmlformats.org/presentationml/2006/ole">
                <mc:AlternateContent xmlns:mc="http://schemas.openxmlformats.org/markup-compatibility/2006">
                  <mc:Choice xmlns:v="urn:schemas-microsoft-com:vml" Requires="v">
                    <p:oleObj spid="_x0000_s2056" name="Image" r:id="rId15" imgW="1828440" imgH="1117440" progId="Photoshop.Image.13">
                      <p:embed/>
                    </p:oleObj>
                  </mc:Choice>
                  <mc:Fallback>
                    <p:oleObj name="Image" r:id="rId15" imgW="1828440" imgH="1117440" progId="Photoshop.Image.13">
                      <p:embed/>
                      <p:pic>
                        <p:nvPicPr>
                          <p:cNvPr id="47" name="Object 46"/>
                          <p:cNvPicPr/>
                          <p:nvPr/>
                        </p:nvPicPr>
                        <p:blipFill>
                          <a:blip r:embed="rId16"/>
                          <a:stretch>
                            <a:fillRect/>
                          </a:stretch>
                        </p:blipFill>
                        <p:spPr>
                          <a:xfrm>
                            <a:off x="-4610234" y="13433123"/>
                            <a:ext cx="1828800" cy="1117600"/>
                          </a:xfrm>
                          <a:prstGeom prst="rect">
                            <a:avLst/>
                          </a:prstGeom>
                        </p:spPr>
                      </p:pic>
                    </p:oleObj>
                  </mc:Fallback>
                </mc:AlternateContent>
              </a:graphicData>
            </a:graphic>
          </p:graphicFrame>
          <p:graphicFrame>
            <p:nvGraphicFramePr>
              <p:cNvPr id="48" name="Object 47"/>
              <p:cNvGraphicFramePr>
                <a:graphicFrameLocks noChangeAspect="1"/>
              </p:cNvGraphicFramePr>
              <p:nvPr userDrawn="1">
                <p:extLst>
                  <p:ext uri="{D42A27DB-BD31-4B8C-83A1-F6EECF244321}">
                    <p14:modId xmlns:p14="http://schemas.microsoft.com/office/powerpoint/2010/main" val="1491161796"/>
                  </p:ext>
                </p:extLst>
              </p:nvPr>
            </p:nvGraphicFramePr>
            <p:xfrm>
              <a:off x="-2637523" y="13442246"/>
              <a:ext cx="1828800" cy="1117600"/>
            </p:xfrm>
            <a:graphic>
              <a:graphicData uri="http://schemas.openxmlformats.org/presentationml/2006/ole">
                <mc:AlternateContent xmlns:mc="http://schemas.openxmlformats.org/markup-compatibility/2006">
                  <mc:Choice xmlns:v="urn:schemas-microsoft-com:vml" Requires="v">
                    <p:oleObj spid="_x0000_s2057" name="Image" r:id="rId17" imgW="1828440" imgH="1117440" progId="Photoshop.Image.13">
                      <p:embed/>
                    </p:oleObj>
                  </mc:Choice>
                  <mc:Fallback>
                    <p:oleObj name="Image" r:id="rId17" imgW="1828440" imgH="1117440" progId="Photoshop.Image.13">
                      <p:embed/>
                      <p:pic>
                        <p:nvPicPr>
                          <p:cNvPr id="48" name="Object 47"/>
                          <p:cNvPicPr/>
                          <p:nvPr/>
                        </p:nvPicPr>
                        <p:blipFill>
                          <a:blip r:embed="rId18"/>
                          <a:stretch>
                            <a:fillRect/>
                          </a:stretch>
                        </p:blipFill>
                        <p:spPr>
                          <a:xfrm>
                            <a:off x="-2637523" y="13442246"/>
                            <a:ext cx="1828800" cy="1117600"/>
                          </a:xfrm>
                          <a:prstGeom prst="rect">
                            <a:avLst/>
                          </a:prstGeom>
                        </p:spPr>
                      </p:pic>
                    </p:oleObj>
                  </mc:Fallback>
                </mc:AlternateContent>
              </a:graphicData>
            </a:graphic>
          </p:graphicFrame>
          <p:sp>
            <p:nvSpPr>
              <p:cNvPr id="49" name="TextBox 48"/>
              <p:cNvSpPr txBox="1"/>
              <p:nvPr userDrawn="1"/>
            </p:nvSpPr>
            <p:spPr>
              <a:xfrm rot="16200000">
                <a:off x="-5312672" y="13926909"/>
                <a:ext cx="1117601" cy="130020"/>
              </a:xfrm>
              <a:prstGeom prst="rect">
                <a:avLst/>
              </a:prstGeom>
              <a:noFill/>
            </p:spPr>
            <p:txBody>
              <a:bodyPr wrap="square" lIns="0" tIns="0" rIns="0" bIns="0" rtlCol="0">
                <a:spAutoFit/>
              </a:body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50" name="TextBox 49"/>
              <p:cNvSpPr txBox="1"/>
              <p:nvPr userDrawn="1"/>
            </p:nvSpPr>
            <p:spPr>
              <a:xfrm rot="16200000">
                <a:off x="-1236802" y="13911286"/>
                <a:ext cx="1117601" cy="141841"/>
              </a:xfrm>
              <a:prstGeom prst="rect">
                <a:avLst/>
              </a:prstGeom>
              <a:noFill/>
            </p:spPr>
            <p:txBody>
              <a:bodyPr wrap="square" lIns="0" tIns="0" rIns="0" bIns="0" rtlCol="0">
                <a:spAutoFit/>
              </a:bodyPr>
              <a:lstStyle/>
              <a:p>
                <a:pPr algn="ctr"/>
                <a:r>
                  <a:rPr lang="en-US" sz="1200" dirty="0">
                    <a:solidFill>
                      <a:srgbClr val="FF0000"/>
                    </a:solidFill>
                  </a:rPr>
                  <a:t>Bad </a:t>
                </a:r>
                <a:r>
                  <a:rPr lang="en-US" sz="1200" dirty="0">
                    <a:solidFill>
                      <a:schemeClr val="bg1"/>
                    </a:solidFill>
                  </a:rPr>
                  <a:t>printing quality</a:t>
                </a:r>
              </a:p>
            </p:txBody>
          </p:sp>
        </p:grpSp>
      </p:grpSp>
      <p:sp>
        <p:nvSpPr>
          <p:cNvPr id="43" name="Rectangle 42"/>
          <p:cNvSpPr/>
          <p:nvPr userDrawn="1"/>
        </p:nvSpPr>
        <p:spPr>
          <a:xfrm>
            <a:off x="-1" y="-55064"/>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p:cNvSpPr/>
          <p:nvPr userDrawn="1"/>
        </p:nvSpPr>
        <p:spPr>
          <a:xfrm>
            <a:off x="1" y="2212339"/>
            <a:ext cx="27432000"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ounded Rectangle 51"/>
          <p:cNvSpPr/>
          <p:nvPr userDrawn="1"/>
        </p:nvSpPr>
        <p:spPr>
          <a:xfrm>
            <a:off x="584473" y="2628900"/>
            <a:ext cx="8517410" cy="13273652"/>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ounded Rectangle 52"/>
          <p:cNvSpPr/>
          <p:nvPr userDrawn="1"/>
        </p:nvSpPr>
        <p:spPr>
          <a:xfrm>
            <a:off x="9479937" y="2628900"/>
            <a:ext cx="8490857" cy="13273652"/>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ounded Rectangle 53"/>
          <p:cNvSpPr/>
          <p:nvPr userDrawn="1"/>
        </p:nvSpPr>
        <p:spPr>
          <a:xfrm>
            <a:off x="18348847" y="2628900"/>
            <a:ext cx="8490857" cy="13273652"/>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userDrawn="1"/>
        </p:nvSpPr>
        <p:spPr>
          <a:xfrm>
            <a:off x="28121677" y="14964380"/>
            <a:ext cx="3907724" cy="958492"/>
          </a:xfrm>
          <a:prstGeom prst="rect">
            <a:avLst/>
          </a:prstGeom>
          <a:noFill/>
        </p:spPr>
        <p:txBody>
          <a:bodyPr wrap="square" lIns="65304" tIns="32651" rIns="65304" bIns="32651" rtlCol="0">
            <a:spAutoFit/>
          </a:bodyPr>
          <a:lstStyle/>
          <a:p>
            <a:pPr marL="400050" indent="-400050">
              <a:lnSpc>
                <a:spcPct val="100000"/>
              </a:lnSpc>
            </a:pPr>
            <a:r>
              <a:rPr lang="en-US" sz="1600" dirty="0">
                <a:solidFill>
                  <a:schemeClr val="bg1"/>
                </a:solidFill>
              </a:rPr>
              <a:t>© 2015</a:t>
            </a:r>
            <a:r>
              <a:rPr lang="en-US" sz="1600" baseline="0" dirty="0">
                <a:solidFill>
                  <a:schemeClr val="bg1"/>
                </a:solidFill>
              </a:rPr>
              <a:t> </a:t>
            </a:r>
            <a:r>
              <a:rPr lang="en-US" sz="1600" dirty="0">
                <a:solidFill>
                  <a:schemeClr val="bg1"/>
                </a:solidFill>
              </a:rPr>
              <a:t>PosterPresentations.com</a:t>
            </a:r>
          </a:p>
          <a:p>
            <a:pPr marL="228600" indent="0">
              <a:lnSpc>
                <a:spcPct val="100000"/>
              </a:lnSpc>
            </a:pPr>
            <a:r>
              <a:rPr lang="en-US" sz="1400" dirty="0">
                <a:solidFill>
                  <a:schemeClr val="bg1"/>
                </a:solidFill>
              </a:rPr>
              <a:t>2117 Fourth Street ,</a:t>
            </a:r>
            <a:r>
              <a:rPr lang="en-US" sz="1400" baseline="0" dirty="0">
                <a:solidFill>
                  <a:schemeClr val="bg1"/>
                </a:solidFill>
              </a:rPr>
              <a:t> Unit C</a:t>
            </a:r>
          </a:p>
          <a:p>
            <a:pPr marL="228600" indent="0">
              <a:lnSpc>
                <a:spcPct val="100000"/>
              </a:lnSpc>
            </a:pPr>
            <a:r>
              <a:rPr lang="en-US" sz="1400" baseline="0" dirty="0">
                <a:solidFill>
                  <a:schemeClr val="bg1"/>
                </a:solidFill>
              </a:rPr>
              <a:t>Berkeley CA </a:t>
            </a:r>
            <a:r>
              <a:rPr lang="en-US" sz="1200" baseline="0" dirty="0">
                <a:solidFill>
                  <a:schemeClr val="bg1"/>
                </a:solidFill>
              </a:rPr>
              <a:t>94710</a:t>
            </a:r>
            <a:endParaRPr lang="en-US" sz="1400" baseline="0" dirty="0">
              <a:solidFill>
                <a:schemeClr val="bg1"/>
              </a:solidFill>
            </a:endParaRPr>
          </a:p>
          <a:p>
            <a:pPr marL="228600" indent="0">
              <a:lnSpc>
                <a:spcPct val="100000"/>
              </a:lnSpc>
            </a:pPr>
            <a:r>
              <a:rPr lang="en-US" sz="1400" b="1" baseline="0" dirty="0">
                <a:solidFill>
                  <a:srgbClr val="FFFF00"/>
                </a:solidFill>
              </a:rPr>
              <a:t>posterpresenter@gmail.com</a:t>
            </a:r>
            <a:endParaRPr lang="en-US" sz="16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8"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7" name="Rectangle 36"/>
          <p:cNvSpPr/>
          <p:nvPr userDrawn="1"/>
        </p:nvSpPr>
        <p:spPr>
          <a:xfrm rot="10800000">
            <a:off x="-2" y="15922872"/>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14"/>
          <p:cNvSpPr txBox="1">
            <a:spLocks noChangeArrowheads="1"/>
          </p:cNvSpPr>
          <p:nvPr/>
        </p:nvSpPr>
        <p:spPr bwMode="auto">
          <a:xfrm>
            <a:off x="898050" y="16116300"/>
            <a:ext cx="1571625" cy="188840"/>
          </a:xfrm>
          <a:prstGeom prst="rect">
            <a:avLst/>
          </a:prstGeom>
          <a:noFill/>
          <a:ln w="9525">
            <a:noFill/>
            <a:miter lim="800000"/>
            <a:headEnd/>
            <a:tailEnd/>
          </a:ln>
          <a:effectLst/>
        </p:spPr>
        <p:txBody>
          <a:bodyPr lIns="52150" tIns="26070" rIns="52150" bIns="26070">
            <a:spAutoFit/>
          </a:bodyPr>
          <a:lstStyle/>
          <a:p>
            <a:pPr eaLnBrk="0" hangingPunct="0">
              <a:lnSpc>
                <a:spcPct val="65000"/>
              </a:lnSpc>
              <a:spcBef>
                <a:spcPct val="50000"/>
              </a:spcBef>
              <a:defRPr/>
            </a:pPr>
            <a:r>
              <a:rPr lang="en-US" sz="300" b="1" dirty="0">
                <a:solidFill>
                  <a:schemeClr val="bg1">
                    <a:lumMod val="75000"/>
                  </a:schemeClr>
                </a:solidFill>
                <a:latin typeface="Arial" charset="0"/>
              </a:rPr>
              <a:t>RESEARCH POSTER PRESENTATION DESIGN © 2015</a:t>
            </a:r>
          </a:p>
          <a:p>
            <a:pPr eaLnBrk="0" hangingPunct="0">
              <a:lnSpc>
                <a:spcPct val="65000"/>
              </a:lnSpc>
              <a:spcBef>
                <a:spcPct val="50000"/>
              </a:spcBef>
              <a:defRPr/>
            </a:pPr>
            <a:r>
              <a:rPr lang="en-US" sz="600" b="1" dirty="0">
                <a:solidFill>
                  <a:schemeClr val="bg1">
                    <a:lumMod val="75000"/>
                  </a:schemeClr>
                </a:solidFill>
                <a:latin typeface="Arial" charset="0"/>
              </a:rPr>
              <a:t>www.PosterPresentations.com</a:t>
            </a:r>
          </a:p>
        </p:txBody>
      </p:sp>
      <p:grpSp>
        <p:nvGrpSpPr>
          <p:cNvPr id="56" name="Group 55"/>
          <p:cNvGrpSpPr>
            <a:grpSpLocks noChangeAspect="1"/>
          </p:cNvGrpSpPr>
          <p:nvPr userDrawn="1"/>
        </p:nvGrpSpPr>
        <p:grpSpPr>
          <a:xfrm>
            <a:off x="27893171" y="11218"/>
            <a:ext cx="6632760" cy="16447982"/>
            <a:chOff x="36782324" y="0"/>
            <a:chExt cx="11062139" cy="27432000"/>
          </a:xfrm>
        </p:grpSpPr>
        <p:sp>
          <p:nvSpPr>
            <p:cNvPr id="57" name="Rectangle 56"/>
            <p:cNvSpPr/>
            <p:nvPr userDrawn="1"/>
          </p:nvSpPr>
          <p:spPr>
            <a:xfrm>
              <a:off x="36782324" y="0"/>
              <a:ext cx="11062139"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457200" tIns="457200" rIns="457200" bIns="0" rtlCol="0" anchor="t" anchorCtr="0"/>
            <a:lstStyle/>
            <a:p>
              <a:pPr algn="ctr"/>
              <a:r>
                <a:rPr lang="en-US" sz="2800" b="1" spc="600" dirty="0">
                  <a:solidFill>
                    <a:schemeClr val="bg1"/>
                  </a:solidFill>
                  <a:latin typeface="Trebuchet MS" pitchFamily="34" charset="0"/>
                </a:rPr>
                <a:t>QUICK START (cont.)</a:t>
              </a:r>
            </a:p>
            <a:p>
              <a:pPr algn="ctr"/>
              <a:endParaRPr lang="en-US" sz="2400" b="1"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How to change the template color theme</a:t>
              </a:r>
            </a:p>
            <a:p>
              <a:pPr marL="0" marR="0" lvl="2" indent="0" algn="l" defTabSz="114300"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You can easily change the color theme of your poster by going to the DESIGN menu, click on COLORS, and choose the color theme of your choice. You can </a:t>
              </a:r>
              <a:r>
                <a:rPr lang="en-US" sz="1400" b="0" spc="0" baseline="0" dirty="0">
                  <a:solidFill>
                    <a:schemeClr val="bg1">
                      <a:lumMod val="75000"/>
                    </a:schemeClr>
                  </a:solidFill>
                  <a:latin typeface="Trebuchet MS" pitchFamily="34" charset="0"/>
                </a:rPr>
                <a:t>also create your own color theme.</a:t>
              </a:r>
            </a:p>
            <a:p>
              <a:pPr marL="0" marR="0" lvl="2"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endParaRPr lang="en-US" sz="1400" b="0" baseline="0" dirty="0">
                <a:solidFill>
                  <a:schemeClr val="bg1">
                    <a:lumMod val="75000"/>
                  </a:schemeClr>
                </a:solidFill>
                <a:latin typeface="Trebuchet MS" pitchFamily="34" charset="0"/>
              </a:endParaRPr>
            </a:p>
            <a:p>
              <a:pPr marL="0" indent="0" algn="l" defTabSz="114300"/>
              <a:r>
                <a:rPr lang="en-US" sz="1400" b="0" baseline="0" dirty="0">
                  <a:solidFill>
                    <a:schemeClr val="bg1">
                      <a:lumMod val="75000"/>
                    </a:schemeClr>
                  </a:solidFill>
                  <a:latin typeface="Trebuchet MS" pitchFamily="34" charset="0"/>
                </a:rPr>
                <a:t>You can also manually change the color of your background by going to VIEW &gt; SLIDE MASTER.  After you finish working on the master be sure to go to VIEW &gt; NORMAL to continue working on your poster.</a:t>
              </a:r>
            </a:p>
            <a:p>
              <a:pPr marL="0"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Text</a:t>
              </a:r>
            </a:p>
            <a:p>
              <a:pPr marL="1730375" lvl="2" indent="0" algn="l" defTabSz="114300"/>
              <a:r>
                <a:rPr lang="en-US" sz="1400" b="0" baseline="0" dirty="0">
                  <a:solidFill>
                    <a:schemeClr val="bg1">
                      <a:lumMod val="75000"/>
                    </a:schemeClr>
                  </a:solidFill>
                  <a:latin typeface="Trebuchet MS" pitchFamily="34" charset="0"/>
                </a:rPr>
                <a:t>The template comes with a number of pre-formatted placeholders for headers and text blocks. You can add more blocks by copying and pasting the existing ones or by adding a text box from the HOME menu. </a:t>
              </a:r>
            </a:p>
            <a:p>
              <a:pPr marL="1518341" lvl="2"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lang="en-US" sz="1400" b="0" baseline="0" dirty="0">
                  <a:solidFill>
                    <a:schemeClr val="bg1">
                      <a:lumMod val="75000"/>
                    </a:schemeClr>
                  </a:solidFill>
                  <a:latin typeface="Trebuchet MS" pitchFamily="34" charset="0"/>
                </a:rPr>
                <a:t> </a:t>
              </a:r>
              <a:r>
                <a:rPr kumimoji="0" lang="en-US" sz="1800" b="1" i="0" u="none" strike="noStrike" kern="1200" cap="none" spc="0" normalizeH="0" baseline="0" noProof="0" dirty="0">
                  <a:ln>
                    <a:noFill/>
                  </a:ln>
                  <a:solidFill>
                    <a:srgbClr val="FFC000"/>
                  </a:solidFill>
                  <a:effectLst/>
                  <a:uLnTx/>
                  <a:uFillTx/>
                  <a:latin typeface="Trebuchet MS" pitchFamily="34" charset="0"/>
                </a:rPr>
                <a:t>Text size</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Adjust the size of your text based on how much content you have to present. The default template text offers a good starting point. Follow the conference requirements.</a:t>
              </a:r>
              <a:endParaRPr lang="en-US" sz="1400" b="0" baseline="0" dirty="0">
                <a:solidFill>
                  <a:schemeClr val="bg1">
                    <a:lumMod val="75000"/>
                  </a:schemeClr>
                </a:solidFill>
                <a:latin typeface="Trebuchet MS" pitchFamily="34" charset="0"/>
              </a:endParaRPr>
            </a:p>
            <a:p>
              <a:pPr marL="1518341" lvl="2" indent="0" algn="l" defTabSz="114300"/>
              <a:endParaRPr lang="en-US" sz="1400" b="0" baseline="0" dirty="0">
                <a:solidFill>
                  <a:schemeClr val="bg1">
                    <a:lumMod val="75000"/>
                  </a:schemeClr>
                </a:solidFill>
                <a:latin typeface="Trebuchet MS" pitchFamily="34" charset="0"/>
              </a:endParaRPr>
            </a:p>
            <a:p>
              <a:pPr algn="ctr"/>
              <a:r>
                <a:rPr lang="en-US" sz="1800" b="1" baseline="0" dirty="0">
                  <a:solidFill>
                    <a:srgbClr val="FFC000"/>
                  </a:solidFill>
                  <a:latin typeface="Trebuchet MS" pitchFamily="34" charset="0"/>
                </a:rPr>
                <a:t>How to add Tables</a:t>
              </a:r>
            </a:p>
            <a:p>
              <a:pPr marL="971550" lvl="1" indent="0" algn="l" defTabSz="114300"/>
              <a:r>
                <a:rPr lang="en-US" sz="1400" b="0" baseline="0" dirty="0">
                  <a:solidFill>
                    <a:schemeClr val="bg1">
                      <a:lumMod val="75000"/>
                    </a:schemeClr>
                  </a:solidFill>
                  <a:latin typeface="Trebuchet MS" pitchFamily="34" charset="0"/>
                </a:rPr>
                <a:t>To add a table from scratch go to the INSERT menu and click on TABLE. A drop-down box will help you select rows and columns. </a:t>
              </a:r>
            </a:p>
            <a:p>
              <a:pPr marL="0" lvl="0" indent="0" algn="l" defTabSz="114300"/>
              <a:r>
                <a:rPr lang="en-US" sz="1400" b="0" baseline="0" dirty="0">
                  <a:solidFill>
                    <a:schemeClr val="bg1">
                      <a:lumMod val="75000"/>
                    </a:schemeClr>
                  </a:solidFill>
                  <a:latin typeface="Trebuchet MS" pitchFamily="34" charset="0"/>
                </a:rPr>
                <a:t>You can also copy and a paste a table from Word or another PowerPoint document. A pasted table may need to be re-formatted by RIGHT-CLICK &gt; FORMAT SHAPE, TEXT BOX, Margins.</a:t>
              </a:r>
            </a:p>
            <a:p>
              <a:pPr marL="0" lvl="0" indent="0" algn="l" defTabSz="114300"/>
              <a:endParaRPr lang="en-US" sz="1400" b="0" baseline="0" dirty="0">
                <a:solidFill>
                  <a:schemeClr val="bg1">
                    <a:lumMod val="75000"/>
                  </a:schemeClr>
                </a:solidFill>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Graphs / Charts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You can simply copy and paste charts and graphs from Excel or Word. Some reformatting may be required depending on how the original document has been created.</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change the column configuration</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RIGHT-CLICK on the poster background and select LAYOUT to see the column options available for this template. The poster columns can also be customized on the Master. VIEW &gt; MASTER.</a:t>
              </a:r>
            </a:p>
            <a:p>
              <a:pPr marL="0" marR="0" lvl="0" indent="0" algn="ctr" defTabSz="1518341"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dirty="0">
                <a:ln>
                  <a:noFill/>
                </a:ln>
                <a:solidFill>
                  <a:srgbClr val="FFC000"/>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How to remove the info bars</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If you are working in PowerPoint for Windows and have finished your poster, save as PDF and the bars will not be included. You can also delete them by going to VIEW &gt; MASTER. On the Mac adjust the Page-Setup to match the Page-Setup in PowerPoint before you create a PDF. You can also delete them from the Slide Master.</a:t>
              </a: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prstClr val="white">
                    <a:lumMod val="75000"/>
                  </a:prstClr>
                </a:solidFill>
                <a:effectLst/>
                <a:uLnTx/>
                <a:uFillTx/>
                <a:latin typeface="Trebuchet MS" pitchFamily="34" charset="0"/>
              </a:endParaRPr>
            </a:p>
            <a:p>
              <a:pPr marL="0" marR="0" lvl="0" indent="0" algn="ctr" defTabSz="1518341"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C000"/>
                  </a:solidFill>
                  <a:effectLst/>
                  <a:uLnTx/>
                  <a:uFillTx/>
                  <a:latin typeface="Trebuchet MS" pitchFamily="34" charset="0"/>
                </a:rPr>
                <a:t>Save your work</a:t>
              </a:r>
            </a:p>
            <a:p>
              <a:pPr marL="0" marR="0" lvl="0" indent="0" algn="l" defTabSz="1143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lumMod val="75000"/>
                    </a:prstClr>
                  </a:solidFill>
                  <a:effectLst/>
                  <a:uLnTx/>
                  <a:uFillTx/>
                  <a:latin typeface="Trebuchet MS" pitchFamily="34" charset="0"/>
                </a:rPr>
                <a:t>Save your template as a PowerPoint document. For printing, save as PowerPoint or “Print-quality” PDF.</a:t>
              </a:r>
            </a:p>
            <a:p>
              <a:pPr marL="0" marR="0" lvl="0" indent="0" algn="l" defTabSz="114300" rtl="0" eaLnBrk="1" fontAlgn="auto" latinLnBrk="0" hangingPunct="1">
                <a:lnSpc>
                  <a:spcPct val="100000"/>
                </a:lnSpc>
                <a:spcBef>
                  <a:spcPts val="0"/>
                </a:spcBef>
                <a:spcAft>
                  <a:spcPts val="0"/>
                </a:spcAft>
                <a:buClrTx/>
                <a:buSzTx/>
                <a:buFontTx/>
                <a:buNone/>
                <a:tabLst/>
                <a:defRPr/>
              </a:pPr>
              <a:endParaRPr lang="en-US" sz="1400" b="0" baseline="0" dirty="0">
                <a:solidFill>
                  <a:schemeClr val="bg1">
                    <a:lumMod val="75000"/>
                  </a:schemeClr>
                </a:solidFill>
                <a:latin typeface="Trebuchet MS" pitchFamily="34" charset="0"/>
              </a:endParaRPr>
            </a:p>
            <a:p>
              <a:pPr marL="0" marR="0" lvl="0" indent="0" algn="l" defTabSz="1143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prstClr val="white">
                    <a:lumMod val="75000"/>
                  </a:prstClr>
                </a:solidFill>
                <a:effectLst/>
                <a:uLnTx/>
                <a:uFillTx/>
                <a:latin typeface="Trebuchet MS" pitchFamily="34" charset="0"/>
              </a:endParaRPr>
            </a:p>
          </p:txBody>
        </p:sp>
        <p:graphicFrame>
          <p:nvGraphicFramePr>
            <p:cNvPr id="58" name="Object 57"/>
            <p:cNvGraphicFramePr>
              <a:graphicFrameLocks noChangeAspect="1"/>
            </p:cNvGraphicFramePr>
            <p:nvPr userDrawn="1">
              <p:extLst>
                <p:ext uri="{D42A27DB-BD31-4B8C-83A1-F6EECF244321}">
                  <p14:modId xmlns:p14="http://schemas.microsoft.com/office/powerpoint/2010/main" val="2202219233"/>
                </p:ext>
              </p:extLst>
            </p:nvPr>
          </p:nvGraphicFramePr>
          <p:xfrm>
            <a:off x="39540164" y="3976767"/>
            <a:ext cx="5586150" cy="1716939"/>
          </p:xfrm>
          <a:graphic>
            <a:graphicData uri="http://schemas.openxmlformats.org/presentationml/2006/ole">
              <mc:AlternateContent xmlns:mc="http://schemas.openxmlformats.org/markup-compatibility/2006">
                <mc:Choice xmlns:v="urn:schemas-microsoft-com:vml" Requires="v">
                  <p:oleObj spid="_x0000_s3078" name="Image" r:id="rId4" imgW="4571280" imgH="1688760" progId="Photoshop.Image.13">
                    <p:embed/>
                  </p:oleObj>
                </mc:Choice>
                <mc:Fallback>
                  <p:oleObj name="Image" r:id="rId4" imgW="4571280" imgH="1688760" progId="Photoshop.Image.13">
                    <p:embed/>
                    <p:pic>
                      <p:nvPicPr>
                        <p:cNvPr id="58" name="Object 57"/>
                        <p:cNvPicPr/>
                        <p:nvPr/>
                      </p:nvPicPr>
                      <p:blipFill>
                        <a:blip r:embed="rId5"/>
                        <a:stretch>
                          <a:fillRect/>
                        </a:stretch>
                      </p:blipFill>
                      <p:spPr>
                        <a:xfrm>
                          <a:off x="39540164" y="3976767"/>
                          <a:ext cx="5586150" cy="1716939"/>
                        </a:xfrm>
                        <a:prstGeom prst="rect">
                          <a:avLst/>
                        </a:prstGeom>
                      </p:spPr>
                    </p:pic>
                  </p:oleObj>
                </mc:Fallback>
              </mc:AlternateContent>
            </a:graphicData>
          </a:graphic>
        </p:graphicFrame>
        <p:pic>
          <p:nvPicPr>
            <p:cNvPr id="59" name="Picture 58"/>
            <p:cNvPicPr>
              <a:picLocks noChangeAspect="1"/>
            </p:cNvPicPr>
            <p:nvPr userDrawn="1"/>
          </p:nvPicPr>
          <p:blipFill>
            <a:blip r:embed="rId6"/>
            <a:stretch>
              <a:fillRect/>
            </a:stretch>
          </p:blipFill>
          <p:spPr>
            <a:xfrm>
              <a:off x="37296876" y="8347566"/>
              <a:ext cx="2969584" cy="1140240"/>
            </a:xfrm>
            <a:prstGeom prst="rect">
              <a:avLst/>
            </a:prstGeom>
            <a:ln>
              <a:noFill/>
            </a:ln>
          </p:spPr>
        </p:pic>
        <p:graphicFrame>
          <p:nvGraphicFramePr>
            <p:cNvPr id="60" name="Object 59"/>
            <p:cNvGraphicFramePr>
              <a:graphicFrameLocks noChangeAspect="1"/>
            </p:cNvGraphicFramePr>
            <p:nvPr userDrawn="1">
              <p:extLst>
                <p:ext uri="{D42A27DB-BD31-4B8C-83A1-F6EECF244321}">
                  <p14:modId xmlns:p14="http://schemas.microsoft.com/office/powerpoint/2010/main" val="1613568671"/>
                </p:ext>
              </p:extLst>
            </p:nvPr>
          </p:nvGraphicFramePr>
          <p:xfrm>
            <a:off x="37524683" y="12604371"/>
            <a:ext cx="1482265" cy="825421"/>
          </p:xfrm>
          <a:graphic>
            <a:graphicData uri="http://schemas.openxmlformats.org/presentationml/2006/ole">
              <mc:AlternateContent xmlns:mc="http://schemas.openxmlformats.org/markup-compatibility/2006">
                <mc:Choice xmlns:v="urn:schemas-microsoft-com:vml" Requires="v">
                  <p:oleObj spid="_x0000_s3079" name="Image" r:id="rId7" imgW="1574280" imgH="1053720" progId="Photoshop.Image.13">
                    <p:embed/>
                  </p:oleObj>
                </mc:Choice>
                <mc:Fallback>
                  <p:oleObj name="Image" r:id="rId7" imgW="1574280" imgH="1053720" progId="Photoshop.Image.13">
                    <p:embed/>
                    <p:pic>
                      <p:nvPicPr>
                        <p:cNvPr id="60" name="Object 59"/>
                        <p:cNvPicPr/>
                        <p:nvPr/>
                      </p:nvPicPr>
                      <p:blipFill>
                        <a:blip r:embed="rId8"/>
                        <a:stretch>
                          <a:fillRect/>
                        </a:stretch>
                      </p:blipFill>
                      <p:spPr>
                        <a:xfrm>
                          <a:off x="37524683" y="12604371"/>
                          <a:ext cx="1482265" cy="825421"/>
                        </a:xfrm>
                        <a:prstGeom prst="rect">
                          <a:avLst/>
                        </a:prstGeom>
                      </p:spPr>
                    </p:pic>
                  </p:oleObj>
                </mc:Fallback>
              </mc:AlternateContent>
            </a:graphicData>
          </a:graphic>
        </p:graphicFrame>
        <p:grpSp>
          <p:nvGrpSpPr>
            <p:cNvPr id="61" name="Group 60"/>
            <p:cNvGrpSpPr/>
            <p:nvPr userDrawn="1"/>
          </p:nvGrpSpPr>
          <p:grpSpPr>
            <a:xfrm>
              <a:off x="37163426" y="23152352"/>
              <a:ext cx="10354213" cy="1052915"/>
              <a:chOff x="31687960" y="29635357"/>
              <a:chExt cx="9771399" cy="1090622"/>
            </a:xfrm>
          </p:grpSpPr>
          <p:sp>
            <p:nvSpPr>
              <p:cNvPr id="63" name="Rounded Rectangle 62"/>
              <p:cNvSpPr/>
              <p:nvPr userDrawn="1"/>
            </p:nvSpPr>
            <p:spPr>
              <a:xfrm>
                <a:off x="31687960" y="29635357"/>
                <a:ext cx="9771398" cy="109062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4" name="Picture 7" descr="http://t2.gstatic.com/images?q=tbn:ANd9GcR4APHC6TT9w54M2zn_pvCiBxUNcspYPoVxirLRphBoJabfSvu7zw">
                <a:hlinkClick r:id="rId9"/>
              </p:cNvPr>
              <p:cNvPicPr>
                <a:picLocks noChangeAspect="1" noChangeArrowheads="1"/>
              </p:cNvPicPr>
              <p:nvPr userDrawn="1"/>
            </p:nvPicPr>
            <p:blipFill>
              <a:blip r:embed="rId10" cstate="print"/>
              <a:srcRect/>
              <a:stretch>
                <a:fillRect/>
              </a:stretch>
            </p:blipFill>
            <p:spPr bwMode="auto">
              <a:xfrm>
                <a:off x="31813900" y="29733687"/>
                <a:ext cx="914401" cy="914399"/>
              </a:xfrm>
              <a:prstGeom prst="rect">
                <a:avLst/>
              </a:prstGeom>
              <a:noFill/>
              <a:ln>
                <a:noFill/>
              </a:ln>
            </p:spPr>
          </p:pic>
          <p:sp>
            <p:nvSpPr>
              <p:cNvPr id="65" name="TextBox 64"/>
              <p:cNvSpPr txBox="1"/>
              <p:nvPr userDrawn="1"/>
            </p:nvSpPr>
            <p:spPr>
              <a:xfrm>
                <a:off x="32788169" y="29700257"/>
                <a:ext cx="8671190" cy="903879"/>
              </a:xfrm>
              <a:prstGeom prst="rect">
                <a:avLst/>
              </a:prstGeom>
              <a:noFill/>
              <a:ln>
                <a:noFill/>
              </a:ln>
            </p:spPr>
            <p:txBody>
              <a:bodyPr wrap="square" rtlCol="0">
                <a:spAutoFit/>
              </a:bodyPr>
              <a:lstStyle/>
              <a:p>
                <a:r>
                  <a:rPr lang="en-US" sz="1400" dirty="0">
                    <a:solidFill>
                      <a:schemeClr val="tx2"/>
                    </a:solidFill>
                    <a:latin typeface="Trebuchet MS" pitchFamily="34" charset="0"/>
                  </a:rPr>
                  <a:t>Student</a:t>
                </a:r>
                <a:r>
                  <a:rPr lang="en-US" sz="1400" baseline="0" dirty="0">
                    <a:solidFill>
                      <a:schemeClr val="tx2"/>
                    </a:solidFill>
                    <a:latin typeface="Trebuchet MS" pitchFamily="34" charset="0"/>
                  </a:rPr>
                  <a:t> discounts are available on our </a:t>
                </a:r>
                <a:r>
                  <a:rPr lang="en-US" sz="1400" baseline="0" dirty="0" err="1">
                    <a:solidFill>
                      <a:schemeClr val="tx2"/>
                    </a:solidFill>
                    <a:latin typeface="Trebuchet MS" pitchFamily="34" charset="0"/>
                  </a:rPr>
                  <a:t>Facebook</a:t>
                </a:r>
                <a:r>
                  <a:rPr lang="en-US" sz="1400" baseline="0" dirty="0">
                    <a:solidFill>
                      <a:schemeClr val="tx2"/>
                    </a:solidFill>
                    <a:latin typeface="Trebuchet MS" pitchFamily="34" charset="0"/>
                  </a:rPr>
                  <a:t> page.</a:t>
                </a:r>
                <a:br>
                  <a:rPr lang="en-US" sz="1400" baseline="0" dirty="0">
                    <a:solidFill>
                      <a:schemeClr val="tx2"/>
                    </a:solidFill>
                    <a:latin typeface="Trebuchet MS" pitchFamily="34" charset="0"/>
                  </a:rPr>
                </a:br>
                <a:r>
                  <a:rPr lang="en-US" sz="1400" baseline="0" dirty="0">
                    <a:solidFill>
                      <a:schemeClr val="tx2"/>
                    </a:solidFill>
                    <a:latin typeface="Trebuchet MS" pitchFamily="34" charset="0"/>
                  </a:rPr>
                  <a:t>Go to </a:t>
                </a:r>
                <a:r>
                  <a:rPr lang="en-US" sz="1400" u="sng" baseline="0" dirty="0">
                    <a:solidFill>
                      <a:schemeClr val="tx2"/>
                    </a:solidFill>
                    <a:latin typeface="Trebuchet MS" pitchFamily="34" charset="0"/>
                  </a:rPr>
                  <a:t>PosterPresentations.com</a:t>
                </a:r>
                <a:r>
                  <a:rPr lang="en-US" sz="1400" baseline="0" dirty="0">
                    <a:solidFill>
                      <a:schemeClr val="tx2"/>
                    </a:solidFill>
                    <a:latin typeface="Trebuchet MS" pitchFamily="34" charset="0"/>
                  </a:rPr>
                  <a:t> and click on the FB icon. </a:t>
                </a:r>
                <a:endParaRPr lang="en-US" sz="1400" dirty="0">
                  <a:solidFill>
                    <a:schemeClr val="tx2"/>
                  </a:solidFill>
                  <a:latin typeface="Trebuchet MS" pitchFamily="34" charset="0"/>
                </a:endParaRPr>
              </a:p>
            </p:txBody>
          </p:sp>
        </p:grpSp>
      </p:grpSp>
      <p:grpSp>
        <p:nvGrpSpPr>
          <p:cNvPr id="44" name="Group 43"/>
          <p:cNvGrpSpPr>
            <a:grpSpLocks noChangeAspect="1"/>
          </p:cNvGrpSpPr>
          <p:nvPr userDrawn="1"/>
        </p:nvGrpSpPr>
        <p:grpSpPr>
          <a:xfrm>
            <a:off x="-7233765" y="3"/>
            <a:ext cx="6608534" cy="16459197"/>
            <a:chOff x="-11220550" y="-1"/>
            <a:chExt cx="11014226" cy="27432000"/>
          </a:xfrm>
        </p:grpSpPr>
        <p:sp>
          <p:nvSpPr>
            <p:cNvPr id="45" name="Rectangle 44"/>
            <p:cNvSpPr/>
            <p:nvPr/>
          </p:nvSpPr>
          <p:spPr>
            <a:xfrm>
              <a:off x="-11216136" y="-1"/>
              <a:ext cx="11009812" cy="27432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nchorCtr="0"/>
            <a:lstStyle/>
            <a:p>
              <a:pPr marL="0" marR="0" indent="0" algn="ctr" defTabSz="1518341" rtl="0" eaLnBrk="1" fontAlgn="auto" latinLnBrk="0" hangingPunct="1">
                <a:lnSpc>
                  <a:spcPct val="100000"/>
                </a:lnSpc>
                <a:spcBef>
                  <a:spcPts val="0"/>
                </a:spcBef>
                <a:spcAft>
                  <a:spcPts val="0"/>
                </a:spcAft>
                <a:buClrTx/>
                <a:buSzTx/>
                <a:buFontTx/>
                <a:buNone/>
                <a:tabLst/>
                <a:defRPr/>
              </a:pPr>
              <a:r>
                <a:rPr lang="en-US" sz="1800" b="1" spc="0" dirty="0">
                  <a:solidFill>
                    <a:srgbClr val="FF0000"/>
                  </a:solidFill>
                  <a:latin typeface="Trebuchet MS" pitchFamily="34" charset="0"/>
                </a:rPr>
                <a:t>(—THIS SIDEBAR DOES NOT PRINT—)</a:t>
              </a:r>
              <a:endParaRPr lang="en-US" sz="1800" b="1" spc="600" dirty="0">
                <a:solidFill>
                  <a:schemeClr val="bg1"/>
                </a:solidFill>
                <a:latin typeface="Trebuchet MS" pitchFamily="34" charset="0"/>
              </a:endParaRPr>
            </a:p>
            <a:p>
              <a:pPr algn="ctr"/>
              <a:r>
                <a:rPr lang="en-US" sz="2400" b="1" spc="600" dirty="0">
                  <a:solidFill>
                    <a:schemeClr val="bg1"/>
                  </a:solidFill>
                  <a:latin typeface="Trebuchet MS" pitchFamily="34" charset="0"/>
                </a:rPr>
                <a:t>DESIGN</a:t>
              </a:r>
              <a:r>
                <a:rPr lang="en-US" sz="2400" b="1" spc="600" baseline="0" dirty="0">
                  <a:solidFill>
                    <a:schemeClr val="bg1"/>
                  </a:solidFill>
                  <a:latin typeface="Trebuchet MS" pitchFamily="34" charset="0"/>
                </a:rPr>
                <a:t> </a:t>
              </a:r>
              <a:r>
                <a:rPr lang="en-US" sz="2400" b="1" spc="600" dirty="0">
                  <a:solidFill>
                    <a:schemeClr val="bg1"/>
                  </a:solidFill>
                  <a:latin typeface="Trebuchet MS" pitchFamily="34" charset="0"/>
                </a:rPr>
                <a:t>GUIDE</a:t>
              </a:r>
            </a:p>
            <a:p>
              <a:pPr algn="ctr"/>
              <a:r>
                <a:rPr lang="en-US" sz="1000" b="1" dirty="0">
                  <a:latin typeface="Trebuchet MS" pitchFamily="34" charset="0"/>
                </a:rPr>
                <a:t> </a:t>
              </a:r>
            </a:p>
            <a:p>
              <a:pPr defTabSz="3765639"/>
              <a:r>
                <a:rPr lang="en-US" sz="1600" i="0" dirty="0">
                  <a:latin typeface="Trebuchet MS" pitchFamily="34" charset="0"/>
                </a:rPr>
                <a:t>This PowerPoint</a:t>
              </a:r>
              <a:r>
                <a:rPr lang="en-US" sz="1600" i="0" baseline="0" dirty="0">
                  <a:latin typeface="Trebuchet MS" pitchFamily="34" charset="0"/>
                </a:rPr>
                <a:t> </a:t>
              </a:r>
              <a:r>
                <a:rPr lang="en-US" sz="1600" i="0" dirty="0">
                  <a:latin typeface="Trebuchet MS" pitchFamily="34" charset="0"/>
                </a:rPr>
                <a:t>2007 template produces</a:t>
              </a:r>
              <a:r>
                <a:rPr lang="en-US" sz="1600" i="0" baseline="0" dirty="0">
                  <a:latin typeface="Trebuchet MS" pitchFamily="34" charset="0"/>
                </a:rPr>
                <a:t> </a:t>
              </a:r>
              <a:r>
                <a:rPr lang="en-US" sz="1600" i="0" dirty="0">
                  <a:latin typeface="Trebuchet MS" pitchFamily="34" charset="0"/>
                </a:rPr>
                <a:t>a 36”x60” presentation poster. </a:t>
              </a:r>
              <a:r>
                <a:rPr lang="en-US" sz="1600" dirty="0">
                  <a:latin typeface="Trebuchet MS" pitchFamily="34" charset="0"/>
                </a:rPr>
                <a:t>You</a:t>
              </a:r>
              <a:r>
                <a:rPr lang="en-US" sz="1600" baseline="0" dirty="0">
                  <a:latin typeface="Trebuchet MS" pitchFamily="34" charset="0"/>
                </a:rPr>
                <a:t> can u</a:t>
              </a:r>
              <a:r>
                <a:rPr lang="en-US" sz="1600" dirty="0">
                  <a:latin typeface="Trebuchet MS" pitchFamily="34" charset="0"/>
                </a:rPr>
                <a:t>se</a:t>
              </a:r>
              <a:r>
                <a:rPr lang="en-US" sz="1600" baseline="0" dirty="0">
                  <a:latin typeface="Trebuchet MS" pitchFamily="34" charset="0"/>
                </a:rPr>
                <a:t> it to create your research poster and </a:t>
              </a:r>
              <a:r>
                <a:rPr lang="en-US" sz="1600" dirty="0">
                  <a:latin typeface="Trebuchet MS" pitchFamily="34" charset="0"/>
                </a:rPr>
                <a:t>save valuable time placing titles, subtitles,</a:t>
              </a:r>
              <a:r>
                <a:rPr lang="en-US" sz="1600" baseline="0" dirty="0">
                  <a:latin typeface="Trebuchet MS" pitchFamily="34" charset="0"/>
                </a:rPr>
                <a:t> text, and graphics</a:t>
              </a:r>
              <a:r>
                <a:rPr lang="en-US" sz="1600" dirty="0">
                  <a:latin typeface="Trebuchet MS" pitchFamily="34" charset="0"/>
                </a:rPr>
                <a:t>. </a:t>
              </a:r>
            </a:p>
            <a:p>
              <a:pPr defTabSz="3765639"/>
              <a:r>
                <a:rPr lang="en-US" sz="1000" dirty="0">
                  <a:latin typeface="Trebuchet MS" pitchFamily="34" charset="0"/>
                </a:rPr>
                <a:t> </a:t>
              </a:r>
            </a:p>
            <a:p>
              <a:pPr defTabSz="4389219"/>
              <a:r>
                <a:rPr lang="en-US" sz="1600" dirty="0">
                  <a:latin typeface="Trebuchet MS" pitchFamily="34" charset="0"/>
                </a:rPr>
                <a:t>We provide a series of online answer your poster production questions. To view our template tutorials, go online to </a:t>
              </a:r>
              <a:r>
                <a:rPr lang="en-US" sz="1600" b="1" dirty="0">
                  <a:solidFill>
                    <a:srgbClr val="FFC000"/>
                  </a:solidFill>
                  <a:latin typeface="Trebuchet MS" pitchFamily="34" charset="0"/>
                </a:rPr>
                <a:t>PosterPresentations.com</a:t>
              </a:r>
              <a:r>
                <a:rPr lang="en-US" sz="1600" b="1" dirty="0">
                  <a:solidFill>
                    <a:schemeClr val="bg1"/>
                  </a:solidFill>
                  <a:latin typeface="Trebuchet MS" pitchFamily="34" charset="0"/>
                </a:rPr>
                <a:t> </a:t>
              </a:r>
              <a:r>
                <a:rPr lang="en-US" sz="1600" dirty="0">
                  <a:solidFill>
                    <a:schemeClr val="bg1"/>
                  </a:solidFill>
                  <a:latin typeface="Trebuchet MS" pitchFamily="34" charset="0"/>
                </a:rPr>
                <a:t>and click on HELP DESK.</a:t>
              </a:r>
            </a:p>
            <a:p>
              <a:pPr defTabSz="4389219"/>
              <a:r>
                <a:rPr lang="en-US" sz="1000" dirty="0">
                  <a:latin typeface="Trebuchet MS" pitchFamily="34" charset="0"/>
                </a:rPr>
                <a:t> </a:t>
              </a:r>
            </a:p>
            <a:p>
              <a:pPr defTabSz="4389219"/>
              <a:r>
                <a:rPr lang="en-US" sz="1600" dirty="0">
                  <a:solidFill>
                    <a:schemeClr val="bg1"/>
                  </a:solidFill>
                  <a:latin typeface="Trebuchet MS" pitchFamily="34" charset="0"/>
                </a:rPr>
                <a:t>When</a:t>
              </a:r>
              <a:r>
                <a:rPr lang="en-US" sz="1600" baseline="0" dirty="0">
                  <a:solidFill>
                    <a:schemeClr val="bg1"/>
                  </a:solidFill>
                  <a:latin typeface="Trebuchet MS" pitchFamily="34" charset="0"/>
                </a:rPr>
                <a:t> you are ready to</a:t>
              </a:r>
              <a:r>
                <a:rPr lang="en-US" sz="1600" dirty="0">
                  <a:solidFill>
                    <a:schemeClr val="bg1"/>
                  </a:solidFill>
                  <a:latin typeface="Trebuchet MS" pitchFamily="34" charset="0"/>
                </a:rPr>
                <a:t> </a:t>
              </a:r>
              <a:r>
                <a:rPr lang="en-US" sz="1600" baseline="0" dirty="0">
                  <a:solidFill>
                    <a:schemeClr val="bg1"/>
                  </a:solidFill>
                  <a:latin typeface="Trebuchet MS" pitchFamily="34" charset="0"/>
                </a:rPr>
                <a:t> print your poster</a:t>
              </a:r>
              <a:r>
                <a:rPr lang="en-US" sz="1600" dirty="0">
                  <a:solidFill>
                    <a:schemeClr val="bg1"/>
                  </a:solidFill>
                  <a:latin typeface="Trebuchet MS" pitchFamily="34" charset="0"/>
                </a:rPr>
                <a:t>,</a:t>
              </a:r>
              <a:r>
                <a:rPr lang="en-US" sz="1600" baseline="0" dirty="0">
                  <a:solidFill>
                    <a:schemeClr val="bg1"/>
                  </a:solidFill>
                  <a:latin typeface="Trebuchet MS" pitchFamily="34" charset="0"/>
                </a:rPr>
                <a:t> go online to </a:t>
              </a:r>
              <a:r>
                <a:rPr lang="en-US" sz="1600" b="0" dirty="0">
                  <a:solidFill>
                    <a:schemeClr val="bg1"/>
                  </a:solidFill>
                  <a:latin typeface="Trebuchet MS" pitchFamily="34" charset="0"/>
                </a:rPr>
                <a:t>PosterPresentations.com</a:t>
              </a:r>
              <a:br>
                <a:rPr lang="en-US" sz="1600" dirty="0">
                  <a:solidFill>
                    <a:schemeClr val="bg1"/>
                  </a:solidFill>
                  <a:latin typeface="Trebuchet MS" pitchFamily="34" charset="0"/>
                </a:rPr>
              </a:br>
              <a:r>
                <a:rPr lang="en-US" sz="1000" dirty="0">
                  <a:solidFill>
                    <a:schemeClr val="bg1"/>
                  </a:solidFill>
                  <a:latin typeface="Trebuchet MS" pitchFamily="34" charset="0"/>
                </a:rPr>
                <a:t> </a:t>
              </a:r>
            </a:p>
            <a:p>
              <a:pPr algn="l" defTabSz="3765639"/>
              <a:r>
                <a:rPr lang="en-US" sz="1600" b="0" dirty="0">
                  <a:solidFill>
                    <a:schemeClr val="bg1"/>
                  </a:solidFill>
                  <a:latin typeface="Trebuchet MS" pitchFamily="34" charset="0"/>
                </a:rPr>
                <a:t>Need</a:t>
              </a:r>
              <a:r>
                <a:rPr lang="en-US" sz="1600" b="0" baseline="0" dirty="0">
                  <a:solidFill>
                    <a:schemeClr val="bg1"/>
                  </a:solidFill>
                  <a:latin typeface="Trebuchet MS" pitchFamily="34" charset="0"/>
                </a:rPr>
                <a:t> assistance? Call us at </a:t>
              </a:r>
              <a:r>
                <a:rPr lang="en-US" sz="1600" b="0" dirty="0">
                  <a:solidFill>
                    <a:srgbClr val="FFC000"/>
                  </a:solidFill>
                  <a:latin typeface="Trebuchet MS" pitchFamily="34" charset="0"/>
                </a:rPr>
                <a:t>1.510.649.3001</a:t>
              </a:r>
            </a:p>
            <a:p>
              <a:pPr algn="l" defTabSz="3765639"/>
              <a:r>
                <a:rPr lang="en-US" sz="1000" b="1" dirty="0">
                  <a:solidFill>
                    <a:srgbClr val="FFFF00"/>
                  </a:solidFill>
                  <a:latin typeface="Trebuchet MS" pitchFamily="34" charset="0"/>
                </a:rPr>
                <a:t> </a:t>
              </a:r>
            </a:p>
            <a:p>
              <a:pPr algn="ctr"/>
              <a:endParaRPr lang="en-US" sz="1400" b="1" dirty="0">
                <a:solidFill>
                  <a:schemeClr val="bg1"/>
                </a:solidFill>
                <a:latin typeface="Trebuchet MS" pitchFamily="34" charset="0"/>
              </a:endParaRPr>
            </a:p>
            <a:p>
              <a:pPr algn="ctr"/>
              <a:r>
                <a:rPr lang="en-US" sz="2400" b="1" spc="600" dirty="0">
                  <a:solidFill>
                    <a:schemeClr val="bg1"/>
                  </a:solidFill>
                  <a:latin typeface="Trebuchet MS" pitchFamily="34" charset="0"/>
                </a:rPr>
                <a:t>QUICK START</a:t>
              </a:r>
            </a:p>
            <a:p>
              <a:pPr algn="ctr"/>
              <a:r>
                <a:rPr lang="en-US" sz="1000" b="1" baseline="0" dirty="0">
                  <a:solidFill>
                    <a:schemeClr val="bg1"/>
                  </a:solidFill>
                  <a:latin typeface="Trebuchet MS" pitchFamily="34" charset="0"/>
                </a:rPr>
                <a:t> </a:t>
              </a:r>
            </a:p>
            <a:p>
              <a:pPr algn="ctr"/>
              <a:r>
                <a:rPr lang="en-US" sz="1800" b="1" baseline="0" dirty="0">
                  <a:solidFill>
                    <a:srgbClr val="FFC000"/>
                  </a:solidFill>
                  <a:latin typeface="Trebuchet MS" pitchFamily="34" charset="0"/>
                </a:rPr>
                <a:t>Zoom in and out</a:t>
              </a:r>
            </a:p>
            <a:p>
              <a:pPr marL="1203325" indent="0" algn="l" defTabSz="850900"/>
              <a:r>
                <a:rPr lang="en-US" sz="1400" b="0" baseline="0" dirty="0">
                  <a:solidFill>
                    <a:schemeClr val="bg1">
                      <a:lumMod val="75000"/>
                    </a:schemeClr>
                  </a:solidFill>
                  <a:latin typeface="Trebuchet MS" pitchFamily="34" charset="0"/>
                </a:rPr>
                <a:t>As you work on your poster zoom in and out to the level that is more comfortable to you. Go to VIEW &gt; ZOOM.</a:t>
              </a:r>
            </a:p>
            <a:p>
              <a:pPr algn="l"/>
              <a:endParaRPr lang="en-US" sz="1600" b="0" baseline="0" dirty="0">
                <a:solidFill>
                  <a:schemeClr val="bg1"/>
                </a:solidFill>
                <a:latin typeface="Trebuchet MS" pitchFamily="34" charset="0"/>
              </a:endParaRPr>
            </a:p>
            <a:p>
              <a:pPr algn="ctr"/>
              <a:r>
                <a:rPr lang="en-US" sz="1800" b="1" baseline="0" dirty="0">
                  <a:solidFill>
                    <a:srgbClr val="FFC000"/>
                  </a:solidFill>
                  <a:latin typeface="Trebuchet MS" pitchFamily="34" charset="0"/>
                </a:rPr>
                <a:t>Title, Authors, and Affiliations</a:t>
              </a:r>
            </a:p>
            <a:p>
              <a:pPr algn="l"/>
              <a:r>
                <a:rPr lang="en-US" sz="1400" b="0" baseline="0" dirty="0">
                  <a:solidFill>
                    <a:schemeClr val="bg1">
                      <a:lumMod val="75000"/>
                    </a:schemeClr>
                  </a:solidFill>
                  <a:latin typeface="Trebuchet MS" pitchFamily="34" charset="0"/>
                </a:rPr>
                <a:t>Start designing your poster by adding the title, the names of the authors, and the affiliated institutions. </a:t>
              </a:r>
              <a:r>
                <a:rPr lang="en-US" sz="1400" b="0" spc="0" baseline="0" dirty="0">
                  <a:solidFill>
                    <a:schemeClr val="bg1">
                      <a:lumMod val="75000"/>
                    </a:schemeClr>
                  </a:solidFill>
                  <a:latin typeface="Trebuchet MS" pitchFamily="34" charset="0"/>
                </a:rPr>
                <a:t>You can type or paste text into the provided boxes. The template will automatically adjust the size of your text to fit the title box. You can manually override this feature and change the size of your text. </a:t>
              </a:r>
            </a:p>
            <a:p>
              <a:pPr algn="l"/>
              <a:r>
                <a:rPr lang="en-US" sz="1000" b="0" spc="0" baseline="0" dirty="0">
                  <a:solidFill>
                    <a:schemeClr val="bg1">
                      <a:lumMod val="75000"/>
                    </a:schemeClr>
                  </a:solidFill>
                  <a:latin typeface="Trebuchet MS" pitchFamily="34" charset="0"/>
                </a:rPr>
                <a:t> </a:t>
              </a:r>
            </a:p>
            <a:p>
              <a:pPr algn="l"/>
              <a:r>
                <a:rPr lang="en-US" sz="1400" b="1" spc="300" baseline="0" dirty="0">
                  <a:solidFill>
                    <a:srgbClr val="FFC000"/>
                  </a:solidFill>
                  <a:latin typeface="Trebuchet MS" pitchFamily="34" charset="0"/>
                </a:rPr>
                <a:t>TIP</a:t>
              </a:r>
              <a:r>
                <a:rPr lang="en-US" sz="1400" b="1"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The font size of your title should be bigger than your name(s) and institution name(s).</a:t>
              </a:r>
            </a:p>
            <a:p>
              <a:pPr algn="l"/>
              <a:br>
                <a:rPr lang="en-US" sz="1600" b="1" baseline="0" dirty="0">
                  <a:solidFill>
                    <a:schemeClr val="bg1"/>
                  </a:solidFill>
                  <a:latin typeface="Trebuchet MS" pitchFamily="34" charset="0"/>
                </a:rPr>
              </a:br>
              <a:endParaRPr lang="en-US" sz="1600" b="1" dirty="0">
                <a:solidFill>
                  <a:schemeClr val="bg1"/>
                </a:solidFill>
                <a:latin typeface="Trebuchet MS" pitchFamily="34" charset="0"/>
              </a:endParaRPr>
            </a:p>
            <a:p>
              <a:pPr algn="ctr"/>
              <a:endParaRPr lang="en-US" sz="1600" b="1" dirty="0">
                <a:solidFill>
                  <a:srgbClr val="FFC000"/>
                </a:solidFill>
                <a:latin typeface="Trebuchet MS" pitchFamily="34" charset="0"/>
              </a:endParaRPr>
            </a:p>
            <a:p>
              <a:pPr algn="ctr"/>
              <a:endParaRPr lang="en-US" sz="1600" b="1" dirty="0">
                <a:solidFill>
                  <a:srgbClr val="FFC000"/>
                </a:solidFill>
                <a:latin typeface="Trebuchet MS" pitchFamily="34" charset="0"/>
              </a:endParaRPr>
            </a:p>
            <a:p>
              <a:pPr algn="ctr"/>
              <a:r>
                <a:rPr lang="en-US" sz="1800" b="1" dirty="0">
                  <a:solidFill>
                    <a:srgbClr val="FFC000"/>
                  </a:solidFill>
                  <a:latin typeface="Trebuchet MS" pitchFamily="34" charset="0"/>
                </a:rPr>
                <a:t>Adding Logos</a:t>
              </a:r>
              <a:r>
                <a:rPr lang="en-US" sz="1800" b="1" baseline="0" dirty="0">
                  <a:solidFill>
                    <a:srgbClr val="FFC000"/>
                  </a:solidFill>
                  <a:latin typeface="Trebuchet MS" pitchFamily="34" charset="0"/>
                </a:rPr>
                <a:t> / Seals</a:t>
              </a:r>
            </a:p>
            <a:p>
              <a:pPr algn="l"/>
              <a:r>
                <a:rPr lang="en-US" sz="1400" b="0" baseline="0" dirty="0">
                  <a:solidFill>
                    <a:schemeClr val="bg1">
                      <a:lumMod val="75000"/>
                    </a:schemeClr>
                  </a:solidFill>
                  <a:latin typeface="Trebuchet MS" pitchFamily="34" charset="0"/>
                </a:rPr>
                <a:t>Most often, logos are added on each side of the title. You can insert a logo by dragging and dropping it from your desktop, copy and paste or by going to INSERT &gt; PICTURES. Logos taken from web sites are likely to be low quality when printed. Zoom it at 100% to see what the logo will look like on the final poster and make any necessary adjustments.  </a:t>
              </a:r>
            </a:p>
            <a:p>
              <a:pPr algn="l"/>
              <a:endParaRPr lang="en-US" sz="1000" b="0" spc="300" baseline="0" dirty="0">
                <a:solidFill>
                  <a:schemeClr val="bg1">
                    <a:lumMod val="75000"/>
                  </a:schemeClr>
                </a:solidFill>
                <a:latin typeface="Trebuchet MS" pitchFamily="34" charset="0"/>
              </a:endParaRPr>
            </a:p>
            <a:p>
              <a:pPr algn="l"/>
              <a:r>
                <a:rPr lang="en-US" sz="1400" b="1" spc="300" baseline="0" dirty="0">
                  <a:solidFill>
                    <a:srgbClr val="FFC000"/>
                  </a:solidFill>
                  <a:latin typeface="Trebuchet MS" pitchFamily="34" charset="0"/>
                </a:rPr>
                <a:t>TIP:</a:t>
              </a:r>
              <a:r>
                <a:rPr lang="en-US" sz="1400" b="1" spc="0" baseline="0" dirty="0">
                  <a:solidFill>
                    <a:srgbClr val="FFC000"/>
                  </a:solidFill>
                  <a:latin typeface="Trebuchet MS" pitchFamily="34" charset="0"/>
                </a:rPr>
                <a:t> </a:t>
              </a:r>
              <a:r>
                <a:rPr lang="en-US" sz="1400" b="0" baseline="0" dirty="0">
                  <a:solidFill>
                    <a:schemeClr val="bg1">
                      <a:lumMod val="75000"/>
                    </a:schemeClr>
                  </a:solidFill>
                  <a:latin typeface="Trebuchet MS" pitchFamily="34" charset="0"/>
                </a:rPr>
                <a:t>See if your company’s logo is available on our free poster templates page.</a:t>
              </a:r>
            </a:p>
            <a:p>
              <a:pPr algn="l"/>
              <a:endParaRPr lang="en-US" sz="1400" b="0" baseline="0" dirty="0">
                <a:latin typeface="Trebuchet MS" pitchFamily="34" charset="0"/>
              </a:endParaRPr>
            </a:p>
            <a:p>
              <a:pPr algn="ctr"/>
              <a:r>
                <a:rPr lang="en-US" sz="1800" b="1" baseline="0" dirty="0">
                  <a:solidFill>
                    <a:srgbClr val="FFC000"/>
                  </a:solidFill>
                  <a:latin typeface="Trebuchet MS" pitchFamily="34" charset="0"/>
                </a:rPr>
                <a:t>Photographs / Graphics</a:t>
              </a:r>
            </a:p>
            <a:p>
              <a:pPr algn="l" defTabSz="977900"/>
              <a:r>
                <a:rPr lang="en-US" sz="1400" b="0" baseline="0" dirty="0">
                  <a:solidFill>
                    <a:schemeClr val="bg1">
                      <a:lumMod val="75000"/>
                    </a:schemeClr>
                  </a:solidFill>
                  <a:latin typeface="Trebuchet MS" pitchFamily="34" charset="0"/>
                </a:rPr>
                <a:t>You can add images by dragging and dropping from your desktop, copy and paste, or by going to INSERT &gt; PICTURES. Resize images proportionally by holding down the SHIFT key and dragging one of the corner handles. For a professional-looking poster, do not distort your images by enlarging them </a:t>
              </a:r>
              <a:r>
                <a:rPr lang="en-US" sz="1400" b="0" spc="0" baseline="0" dirty="0">
                  <a:solidFill>
                    <a:schemeClr val="bg1">
                      <a:lumMod val="75000"/>
                    </a:schemeClr>
                  </a:solidFill>
                  <a:latin typeface="Trebuchet MS" pitchFamily="34" charset="0"/>
                </a:rPr>
                <a:t>disproportionally.</a:t>
              </a:r>
            </a:p>
            <a:p>
              <a:pPr algn="l" defTabSz="977900"/>
              <a:endParaRPr lang="en-US" sz="1400" b="0" baseline="0" dirty="0">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endParaRPr lang="en-US" sz="1600" b="1" baseline="0" dirty="0">
                <a:solidFill>
                  <a:srgbClr val="FFC000"/>
                </a:solidFill>
                <a:latin typeface="Trebuchet MS" pitchFamily="34" charset="0"/>
              </a:endParaRPr>
            </a:p>
            <a:p>
              <a:pPr algn="ctr"/>
              <a:r>
                <a:rPr lang="en-US" sz="1800" b="1" baseline="0" dirty="0">
                  <a:solidFill>
                    <a:srgbClr val="FFC000"/>
                  </a:solidFill>
                  <a:latin typeface="Trebuchet MS" pitchFamily="34" charset="0"/>
                </a:rPr>
                <a:t>Image Quality Check</a:t>
              </a:r>
            </a:p>
            <a:p>
              <a:pPr lvl="0" algn="l" defTabSz="977900"/>
              <a:r>
                <a:rPr lang="en-US" sz="1400" b="0" baseline="0" dirty="0">
                  <a:solidFill>
                    <a:schemeClr val="bg1">
                      <a:lumMod val="75000"/>
                    </a:schemeClr>
                  </a:solidFill>
                  <a:latin typeface="Trebuchet MS" pitchFamily="34" charset="0"/>
                </a:rPr>
                <a:t>Zoom in and look at your images at 100% magnification. If they look good they will print well. </a:t>
              </a:r>
              <a:endParaRPr lang="en-US" sz="1600" b="0" dirty="0">
                <a:latin typeface="Trebuchet MS" pitchFamily="34" charset="0"/>
              </a:endParaRPr>
            </a:p>
          </p:txBody>
        </p:sp>
        <p:cxnSp>
          <p:nvCxnSpPr>
            <p:cNvPr id="46" name="Straight Connector 45"/>
            <p:cNvCxnSpPr/>
            <p:nvPr/>
          </p:nvCxnSpPr>
          <p:spPr>
            <a:xfrm>
              <a:off x="-11220550" y="6395410"/>
              <a:ext cx="10999746" cy="2783"/>
            </a:xfrm>
            <a:prstGeom prst="line">
              <a:avLst/>
            </a:prstGeom>
            <a:ln>
              <a:solidFill>
                <a:srgbClr val="FFC000"/>
              </a:solidFill>
            </a:ln>
          </p:spPr>
          <p:style>
            <a:lnRef idx="1">
              <a:schemeClr val="accent1"/>
            </a:lnRef>
            <a:fillRef idx="0">
              <a:schemeClr val="accent1"/>
            </a:fillRef>
            <a:effectRef idx="0">
              <a:schemeClr val="accent1"/>
            </a:effectRef>
            <a:fontRef idx="minor">
              <a:schemeClr val="tx1"/>
            </a:fontRef>
          </p:style>
        </p:cxnSp>
        <p:pic>
          <p:nvPicPr>
            <p:cNvPr id="47" name="Picture 46"/>
            <p:cNvPicPr>
              <a:picLocks noChangeAspect="1"/>
            </p:cNvPicPr>
            <p:nvPr userDrawn="1"/>
          </p:nvPicPr>
          <p:blipFill>
            <a:blip r:embed="rId11"/>
            <a:stretch>
              <a:fillRect/>
            </a:stretch>
          </p:blipFill>
          <p:spPr>
            <a:xfrm>
              <a:off x="-10736023" y="7928687"/>
              <a:ext cx="1597665" cy="1001614"/>
            </a:xfrm>
            <a:prstGeom prst="rect">
              <a:avLst/>
            </a:prstGeom>
          </p:spPr>
        </p:pic>
        <p:pic>
          <p:nvPicPr>
            <p:cNvPr id="48" name="Picture 47"/>
            <p:cNvPicPr>
              <a:picLocks noChangeAspect="1"/>
            </p:cNvPicPr>
            <p:nvPr userDrawn="1"/>
          </p:nvPicPr>
          <p:blipFill>
            <a:blip r:embed="rId12"/>
            <a:stretch>
              <a:fillRect/>
            </a:stretch>
          </p:blipFill>
          <p:spPr>
            <a:xfrm>
              <a:off x="-10736023" y="12354606"/>
              <a:ext cx="9986807" cy="877997"/>
            </a:xfrm>
            <a:prstGeom prst="rect">
              <a:avLst/>
            </a:prstGeom>
          </p:spPr>
        </p:pic>
        <p:grpSp>
          <p:nvGrpSpPr>
            <p:cNvPr id="49" name="Group 48"/>
            <p:cNvGrpSpPr/>
            <p:nvPr userDrawn="1"/>
          </p:nvGrpSpPr>
          <p:grpSpPr>
            <a:xfrm>
              <a:off x="-9844888" y="19920591"/>
              <a:ext cx="7631077" cy="1987421"/>
              <a:chOff x="-4516464" y="11354920"/>
              <a:chExt cx="3516822" cy="1095725"/>
            </a:xfrm>
          </p:grpSpPr>
          <p:grpSp>
            <p:nvGrpSpPr>
              <p:cNvPr id="70" name="Group 69"/>
              <p:cNvGrpSpPr/>
              <p:nvPr userDrawn="1"/>
            </p:nvGrpSpPr>
            <p:grpSpPr>
              <a:xfrm>
                <a:off x="-2783494" y="11354967"/>
                <a:ext cx="624373" cy="894738"/>
                <a:chOff x="-3958698" y="11538812"/>
                <a:chExt cx="779266" cy="1282149"/>
              </a:xfrm>
            </p:grpSpPr>
            <p:pic>
              <p:nvPicPr>
                <p:cNvPr id="76" name="Picture 75"/>
                <p:cNvPicPr>
                  <a:picLocks noChangeAspect="1"/>
                </p:cNvPicPr>
                <p:nvPr userDrawn="1"/>
              </p:nvPicPr>
              <p:blipFill>
                <a:blip r:embed="rId13"/>
                <a:stretch>
                  <a:fillRect/>
                </a:stretch>
              </p:blipFill>
              <p:spPr>
                <a:xfrm>
                  <a:off x="-3948160" y="11538812"/>
                  <a:ext cx="768728" cy="1090753"/>
                </a:xfrm>
                <a:prstGeom prst="rect">
                  <a:avLst/>
                </a:prstGeom>
              </p:spPr>
            </p:pic>
            <p:sp>
              <p:nvSpPr>
                <p:cNvPr id="77" name="TextBox 76"/>
                <p:cNvSpPr txBox="1"/>
                <p:nvPr userDrawn="1"/>
              </p:nvSpPr>
              <p:spPr>
                <a:xfrm>
                  <a:off x="-3958698" y="12577802"/>
                  <a:ext cx="779263" cy="243159"/>
                </a:xfrm>
                <a:prstGeom prst="rect">
                  <a:avLst/>
                </a:prstGeom>
                <a:solidFill>
                  <a:schemeClr val="accent1"/>
                </a:solidFill>
                <a:ln>
                  <a:noFill/>
                </a:ln>
              </p:spPr>
              <p:txBody>
                <a:bodyPr wrap="square" lIns="0" tIns="0" rIns="0" bIns="0" rtlCol="0">
                  <a:spAutoFit/>
                </a:bodyPr>
                <a:lstStyle/>
                <a:p>
                  <a:pPr algn="ctr"/>
                  <a:r>
                    <a:rPr lang="en-US" sz="1200" b="1" dirty="0">
                      <a:solidFill>
                        <a:schemeClr val="tx1"/>
                      </a:solidFill>
                    </a:rPr>
                    <a:t>ORIGINAL</a:t>
                  </a:r>
                </a:p>
              </p:txBody>
            </p:sp>
          </p:grpSp>
          <p:grpSp>
            <p:nvGrpSpPr>
              <p:cNvPr id="71" name="Group 70"/>
              <p:cNvGrpSpPr/>
              <p:nvPr userDrawn="1"/>
            </p:nvGrpSpPr>
            <p:grpSpPr>
              <a:xfrm>
                <a:off x="-2033159" y="11354920"/>
                <a:ext cx="1033517" cy="907668"/>
                <a:chOff x="-2921738" y="11604219"/>
                <a:chExt cx="1420279" cy="1247338"/>
              </a:xfrm>
            </p:grpSpPr>
            <p:pic>
              <p:nvPicPr>
                <p:cNvPr id="74" name="Picture 73"/>
                <p:cNvPicPr>
                  <a:picLocks noChangeAspect="1"/>
                </p:cNvPicPr>
                <p:nvPr userDrawn="1"/>
              </p:nvPicPr>
              <p:blipFill>
                <a:blip r:embed="rId13"/>
                <a:stretch>
                  <a:fillRect/>
                </a:stretch>
              </p:blipFill>
              <p:spPr>
                <a:xfrm>
                  <a:off x="-2921738" y="11604219"/>
                  <a:ext cx="1420279" cy="1029695"/>
                </a:xfrm>
                <a:prstGeom prst="rect">
                  <a:avLst/>
                </a:prstGeom>
              </p:spPr>
            </p:pic>
            <p:sp>
              <p:nvSpPr>
                <p:cNvPr id="75" name="TextBox 74"/>
                <p:cNvSpPr txBox="1"/>
                <p:nvPr userDrawn="1"/>
              </p:nvSpPr>
              <p:spPr>
                <a:xfrm>
                  <a:off x="-2918992" y="12579503"/>
                  <a:ext cx="1417533" cy="272054"/>
                </a:xfrm>
                <a:prstGeom prst="rect">
                  <a:avLst/>
                </a:prstGeom>
                <a:solidFill>
                  <a:srgbClr val="FF0000"/>
                </a:solidFill>
              </p:spPr>
              <p:txBody>
                <a:bodyPr wrap="square" lIns="0" tIns="0" rIns="0" bIns="0" rtlCol="0">
                  <a:spAutoFit/>
                </a:bodyPr>
                <a:lstStyle/>
                <a:p>
                  <a:pPr algn="ctr"/>
                  <a:r>
                    <a:rPr lang="en-US" sz="1400" b="1" dirty="0">
                      <a:solidFill>
                        <a:schemeClr val="bg1"/>
                      </a:solidFill>
                    </a:rPr>
                    <a:t>DISTORTED</a:t>
                  </a:r>
                  <a:endParaRPr lang="en-US" sz="700" b="1" dirty="0">
                    <a:solidFill>
                      <a:schemeClr val="bg1"/>
                    </a:solidFill>
                  </a:endParaRPr>
                </a:p>
              </p:txBody>
            </p:sp>
          </p:grpSp>
          <p:pic>
            <p:nvPicPr>
              <p:cNvPr id="72" name="Picture 71"/>
              <p:cNvPicPr>
                <a:picLocks noChangeAspect="1"/>
              </p:cNvPicPr>
              <p:nvPr userDrawn="1"/>
            </p:nvPicPr>
            <p:blipFill>
              <a:blip r:embed="rId14"/>
              <a:stretch>
                <a:fillRect/>
              </a:stretch>
            </p:blipFill>
            <p:spPr>
              <a:xfrm>
                <a:off x="-4516464" y="11354941"/>
                <a:ext cx="1098742" cy="847761"/>
              </a:xfrm>
              <a:prstGeom prst="rect">
                <a:avLst/>
              </a:prstGeom>
            </p:spPr>
          </p:pic>
          <p:sp>
            <p:nvSpPr>
              <p:cNvPr id="73" name="TextBox 72"/>
              <p:cNvSpPr txBox="1"/>
              <p:nvPr userDrawn="1"/>
            </p:nvSpPr>
            <p:spPr>
              <a:xfrm>
                <a:off x="-4471893" y="12252677"/>
                <a:ext cx="1035685" cy="197968"/>
              </a:xfrm>
              <a:prstGeom prst="rect">
                <a:avLst/>
              </a:prstGeom>
              <a:noFill/>
            </p:spPr>
            <p:txBody>
              <a:bodyPr wrap="square" lIns="0" tIns="0" rIns="0" bIns="0" rtlCol="0">
                <a:spAutoFit/>
              </a:bodyPr>
              <a:lstStyle/>
              <a:p>
                <a:pPr algn="ctr"/>
                <a:r>
                  <a:rPr lang="en-US" sz="1400" dirty="0">
                    <a:solidFill>
                      <a:schemeClr val="bg1"/>
                    </a:solidFill>
                  </a:rPr>
                  <a:t>Corner</a:t>
                </a:r>
                <a:r>
                  <a:rPr lang="en-US" sz="1400" baseline="0" dirty="0">
                    <a:solidFill>
                      <a:schemeClr val="bg1"/>
                    </a:solidFill>
                  </a:rPr>
                  <a:t> handles</a:t>
                </a:r>
                <a:endParaRPr lang="en-US" sz="1400" dirty="0">
                  <a:solidFill>
                    <a:schemeClr val="bg1"/>
                  </a:solidFill>
                </a:endParaRPr>
              </a:p>
            </p:txBody>
          </p:sp>
        </p:grpSp>
        <p:grpSp>
          <p:nvGrpSpPr>
            <p:cNvPr id="50" name="Group 49"/>
            <p:cNvGrpSpPr/>
            <p:nvPr userDrawn="1"/>
          </p:nvGrpSpPr>
          <p:grpSpPr>
            <a:xfrm>
              <a:off x="-10453959" y="23717523"/>
              <a:ext cx="9139095" cy="2061267"/>
              <a:chOff x="-4818881" y="13423406"/>
              <a:chExt cx="4211800" cy="1136440"/>
            </a:xfrm>
          </p:grpSpPr>
          <p:graphicFrame>
            <p:nvGraphicFramePr>
              <p:cNvPr id="66" name="Object 65"/>
              <p:cNvGraphicFramePr>
                <a:graphicFrameLocks noChangeAspect="1"/>
              </p:cNvGraphicFramePr>
              <p:nvPr userDrawn="1">
                <p:extLst>
                  <p:ext uri="{D42A27DB-BD31-4B8C-83A1-F6EECF244321}">
                    <p14:modId xmlns:p14="http://schemas.microsoft.com/office/powerpoint/2010/main" val="2097624869"/>
                  </p:ext>
                </p:extLst>
              </p:nvPr>
            </p:nvGraphicFramePr>
            <p:xfrm>
              <a:off x="-4610234" y="13433123"/>
              <a:ext cx="1828800" cy="1117600"/>
            </p:xfrm>
            <a:graphic>
              <a:graphicData uri="http://schemas.openxmlformats.org/presentationml/2006/ole">
                <mc:AlternateContent xmlns:mc="http://schemas.openxmlformats.org/markup-compatibility/2006">
                  <mc:Choice xmlns:v="urn:schemas-microsoft-com:vml" Requires="v">
                    <p:oleObj spid="_x0000_s3080" name="Image" r:id="rId15" imgW="1828440" imgH="1117440" progId="Photoshop.Image.13">
                      <p:embed/>
                    </p:oleObj>
                  </mc:Choice>
                  <mc:Fallback>
                    <p:oleObj name="Image" r:id="rId15" imgW="1828440" imgH="1117440" progId="Photoshop.Image.13">
                      <p:embed/>
                      <p:pic>
                        <p:nvPicPr>
                          <p:cNvPr id="66" name="Object 65"/>
                          <p:cNvPicPr/>
                          <p:nvPr/>
                        </p:nvPicPr>
                        <p:blipFill>
                          <a:blip r:embed="rId16"/>
                          <a:stretch>
                            <a:fillRect/>
                          </a:stretch>
                        </p:blipFill>
                        <p:spPr>
                          <a:xfrm>
                            <a:off x="-4610234" y="13433123"/>
                            <a:ext cx="1828800" cy="1117600"/>
                          </a:xfrm>
                          <a:prstGeom prst="rect">
                            <a:avLst/>
                          </a:prstGeom>
                        </p:spPr>
                      </p:pic>
                    </p:oleObj>
                  </mc:Fallback>
                </mc:AlternateContent>
              </a:graphicData>
            </a:graphic>
          </p:graphicFrame>
          <p:graphicFrame>
            <p:nvGraphicFramePr>
              <p:cNvPr id="67" name="Object 66"/>
              <p:cNvGraphicFramePr>
                <a:graphicFrameLocks noChangeAspect="1"/>
              </p:cNvGraphicFramePr>
              <p:nvPr userDrawn="1">
                <p:extLst>
                  <p:ext uri="{D42A27DB-BD31-4B8C-83A1-F6EECF244321}">
                    <p14:modId xmlns:p14="http://schemas.microsoft.com/office/powerpoint/2010/main" val="1491161796"/>
                  </p:ext>
                </p:extLst>
              </p:nvPr>
            </p:nvGraphicFramePr>
            <p:xfrm>
              <a:off x="-2637523" y="13442246"/>
              <a:ext cx="1828800" cy="1117600"/>
            </p:xfrm>
            <a:graphic>
              <a:graphicData uri="http://schemas.openxmlformats.org/presentationml/2006/ole">
                <mc:AlternateContent xmlns:mc="http://schemas.openxmlformats.org/markup-compatibility/2006">
                  <mc:Choice xmlns:v="urn:schemas-microsoft-com:vml" Requires="v">
                    <p:oleObj spid="_x0000_s3081" name="Image" r:id="rId17" imgW="1828440" imgH="1117440" progId="Photoshop.Image.13">
                      <p:embed/>
                    </p:oleObj>
                  </mc:Choice>
                  <mc:Fallback>
                    <p:oleObj name="Image" r:id="rId17" imgW="1828440" imgH="1117440" progId="Photoshop.Image.13">
                      <p:embed/>
                      <p:pic>
                        <p:nvPicPr>
                          <p:cNvPr id="67" name="Object 66"/>
                          <p:cNvPicPr/>
                          <p:nvPr/>
                        </p:nvPicPr>
                        <p:blipFill>
                          <a:blip r:embed="rId18"/>
                          <a:stretch>
                            <a:fillRect/>
                          </a:stretch>
                        </p:blipFill>
                        <p:spPr>
                          <a:xfrm>
                            <a:off x="-2637523" y="13442246"/>
                            <a:ext cx="1828800" cy="1117600"/>
                          </a:xfrm>
                          <a:prstGeom prst="rect">
                            <a:avLst/>
                          </a:prstGeom>
                        </p:spPr>
                      </p:pic>
                    </p:oleObj>
                  </mc:Fallback>
                </mc:AlternateContent>
              </a:graphicData>
            </a:graphic>
          </p:graphicFrame>
          <p:sp>
            <p:nvSpPr>
              <p:cNvPr id="68" name="TextBox 67"/>
              <p:cNvSpPr txBox="1"/>
              <p:nvPr userDrawn="1"/>
            </p:nvSpPr>
            <p:spPr>
              <a:xfrm rot="16200000">
                <a:off x="-5312672" y="13926909"/>
                <a:ext cx="1117601" cy="130020"/>
              </a:xfrm>
              <a:prstGeom prst="rect">
                <a:avLst/>
              </a:prstGeom>
              <a:noFill/>
            </p:spPr>
            <p:txBody>
              <a:bodyPr wrap="square" lIns="0" tIns="0" rIns="0" bIns="0" rtlCol="0">
                <a:spAutoFit/>
              </a:bodyPr>
              <a:lstStyle/>
              <a:p>
                <a:pPr algn="ctr"/>
                <a:r>
                  <a:rPr lang="en-US" sz="1100" dirty="0">
                    <a:solidFill>
                      <a:srgbClr val="92D050"/>
                    </a:solidFill>
                  </a:rPr>
                  <a:t>Good</a:t>
                </a:r>
                <a:r>
                  <a:rPr lang="en-US" sz="1100" baseline="0" dirty="0">
                    <a:solidFill>
                      <a:srgbClr val="92D050"/>
                    </a:solidFill>
                  </a:rPr>
                  <a:t> </a:t>
                </a:r>
                <a:r>
                  <a:rPr lang="en-US" sz="1100" baseline="0" dirty="0">
                    <a:solidFill>
                      <a:schemeClr val="bg1"/>
                    </a:solidFill>
                  </a:rPr>
                  <a:t>printing quality</a:t>
                </a:r>
                <a:endParaRPr lang="en-US" sz="1100" dirty="0">
                  <a:solidFill>
                    <a:schemeClr val="bg1"/>
                  </a:solidFill>
                </a:endParaRPr>
              </a:p>
            </p:txBody>
          </p:sp>
          <p:sp>
            <p:nvSpPr>
              <p:cNvPr id="69" name="TextBox 68"/>
              <p:cNvSpPr txBox="1"/>
              <p:nvPr userDrawn="1"/>
            </p:nvSpPr>
            <p:spPr>
              <a:xfrm rot="16200000">
                <a:off x="-1236802" y="13911286"/>
                <a:ext cx="1117601" cy="141841"/>
              </a:xfrm>
              <a:prstGeom prst="rect">
                <a:avLst/>
              </a:prstGeom>
              <a:noFill/>
            </p:spPr>
            <p:txBody>
              <a:bodyPr wrap="square" lIns="0" tIns="0" rIns="0" bIns="0" rtlCol="0">
                <a:spAutoFit/>
              </a:bodyPr>
              <a:lstStyle/>
              <a:p>
                <a:pPr algn="ctr"/>
                <a:r>
                  <a:rPr lang="en-US" sz="1200" dirty="0">
                    <a:solidFill>
                      <a:srgbClr val="FF0000"/>
                    </a:solidFill>
                  </a:rPr>
                  <a:t>Bad </a:t>
                </a:r>
                <a:r>
                  <a:rPr lang="en-US" sz="1200" dirty="0">
                    <a:solidFill>
                      <a:schemeClr val="bg1"/>
                    </a:solidFill>
                  </a:rPr>
                  <a:t>printing quality</a:t>
                </a:r>
              </a:p>
            </p:txBody>
          </p:sp>
        </p:grpSp>
      </p:grpSp>
      <p:sp>
        <p:nvSpPr>
          <p:cNvPr id="38" name="Rectangle 37"/>
          <p:cNvSpPr/>
          <p:nvPr userDrawn="1"/>
        </p:nvSpPr>
        <p:spPr>
          <a:xfrm>
            <a:off x="-1" y="-55064"/>
            <a:ext cx="27432001" cy="536328"/>
          </a:xfrm>
          <a:prstGeom prst="rect">
            <a:avLst/>
          </a:prstGeom>
          <a:gradFill flip="none" rotWithShape="1">
            <a:gsLst>
              <a:gs pos="0">
                <a:schemeClr val="accent1">
                  <a:tint val="66000"/>
                  <a:satMod val="160000"/>
                </a:schemeClr>
              </a:gs>
              <a:gs pos="100000">
                <a:schemeClr val="bg1"/>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p:cNvSpPr/>
          <p:nvPr userDrawn="1"/>
        </p:nvSpPr>
        <p:spPr>
          <a:xfrm>
            <a:off x="1" y="2212339"/>
            <a:ext cx="27432000" cy="176023"/>
          </a:xfrm>
          <a:prstGeom prst="rect">
            <a:avLst/>
          </a:prstGeom>
          <a:gradFill>
            <a:gsLst>
              <a:gs pos="100000">
                <a:srgbClr val="DAE9F6"/>
              </a:gs>
              <a:gs pos="0">
                <a:schemeClr val="accent1">
                  <a:tint val="66000"/>
                  <a:satMod val="160000"/>
                </a:schemeClr>
              </a:gs>
              <a:gs pos="51000">
                <a:schemeClr val="bg1"/>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ounded Rectangle 39"/>
          <p:cNvSpPr/>
          <p:nvPr userDrawn="1"/>
        </p:nvSpPr>
        <p:spPr>
          <a:xfrm>
            <a:off x="584473" y="2628900"/>
            <a:ext cx="6273527" cy="13273652"/>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40"/>
          <p:cNvSpPr/>
          <p:nvPr userDrawn="1"/>
        </p:nvSpPr>
        <p:spPr>
          <a:xfrm>
            <a:off x="20586973" y="2628900"/>
            <a:ext cx="6273527" cy="13273652"/>
          </a:xfrm>
          <a:prstGeom prst="roundRect">
            <a:avLst>
              <a:gd name="adj" fmla="val 1956"/>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ounded Rectangle 41"/>
          <p:cNvSpPr/>
          <p:nvPr userDrawn="1"/>
        </p:nvSpPr>
        <p:spPr>
          <a:xfrm>
            <a:off x="7216277" y="2628900"/>
            <a:ext cx="13012420" cy="13273652"/>
          </a:xfrm>
          <a:prstGeom prst="roundRect">
            <a:avLst>
              <a:gd name="adj" fmla="val 1155"/>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TextBox 42"/>
          <p:cNvSpPr txBox="1"/>
          <p:nvPr userDrawn="1"/>
        </p:nvSpPr>
        <p:spPr>
          <a:xfrm>
            <a:off x="28121677" y="14964380"/>
            <a:ext cx="3977574" cy="958492"/>
          </a:xfrm>
          <a:prstGeom prst="rect">
            <a:avLst/>
          </a:prstGeom>
          <a:noFill/>
        </p:spPr>
        <p:txBody>
          <a:bodyPr wrap="square" lIns="65304" tIns="32651" rIns="65304" bIns="32651" rtlCol="0">
            <a:spAutoFit/>
          </a:bodyPr>
          <a:lstStyle/>
          <a:p>
            <a:pPr marL="400050" indent="-400050">
              <a:lnSpc>
                <a:spcPct val="100000"/>
              </a:lnSpc>
            </a:pPr>
            <a:r>
              <a:rPr lang="en-US" sz="1600" dirty="0">
                <a:solidFill>
                  <a:schemeClr val="bg1"/>
                </a:solidFill>
              </a:rPr>
              <a:t>© 2015</a:t>
            </a:r>
            <a:r>
              <a:rPr lang="en-US" sz="1600" baseline="0" dirty="0">
                <a:solidFill>
                  <a:schemeClr val="bg1"/>
                </a:solidFill>
              </a:rPr>
              <a:t> </a:t>
            </a:r>
            <a:r>
              <a:rPr lang="en-US" sz="1600" dirty="0">
                <a:solidFill>
                  <a:schemeClr val="bg1"/>
                </a:solidFill>
              </a:rPr>
              <a:t>PosterPresentations.com</a:t>
            </a:r>
          </a:p>
          <a:p>
            <a:pPr marL="228600" indent="0">
              <a:lnSpc>
                <a:spcPct val="100000"/>
              </a:lnSpc>
            </a:pPr>
            <a:r>
              <a:rPr lang="en-US" sz="1400" dirty="0">
                <a:solidFill>
                  <a:schemeClr val="bg1"/>
                </a:solidFill>
              </a:rPr>
              <a:t>2117 Fourth Street ,</a:t>
            </a:r>
            <a:r>
              <a:rPr lang="en-US" sz="1400" baseline="0" dirty="0">
                <a:solidFill>
                  <a:schemeClr val="bg1"/>
                </a:solidFill>
              </a:rPr>
              <a:t> Unit C</a:t>
            </a:r>
          </a:p>
          <a:p>
            <a:pPr marL="228600" indent="0">
              <a:lnSpc>
                <a:spcPct val="100000"/>
              </a:lnSpc>
            </a:pPr>
            <a:r>
              <a:rPr lang="en-US" sz="1400" baseline="0" dirty="0">
                <a:solidFill>
                  <a:schemeClr val="bg1"/>
                </a:solidFill>
              </a:rPr>
              <a:t>Berkeley CA </a:t>
            </a:r>
            <a:r>
              <a:rPr lang="en-US" sz="1200" baseline="0" dirty="0">
                <a:solidFill>
                  <a:schemeClr val="bg1"/>
                </a:solidFill>
              </a:rPr>
              <a:t>94710</a:t>
            </a:r>
            <a:endParaRPr lang="en-US" sz="1400" baseline="0" dirty="0">
              <a:solidFill>
                <a:schemeClr val="bg1"/>
              </a:solidFill>
            </a:endParaRPr>
          </a:p>
          <a:p>
            <a:pPr marL="228600" indent="0">
              <a:lnSpc>
                <a:spcPct val="100000"/>
              </a:lnSpc>
            </a:pPr>
            <a:r>
              <a:rPr lang="en-US" sz="1400" b="1" baseline="0" dirty="0">
                <a:solidFill>
                  <a:srgbClr val="FFFF00"/>
                </a:solidFill>
              </a:rPr>
              <a:t>posterpresenter@gmail.com</a:t>
            </a:r>
            <a:endParaRPr lang="en-US" sz="1600" b="1" dirty="0">
              <a:solidFill>
                <a:srgbClr val="FFFF00"/>
              </a:solidFill>
            </a:endParaRPr>
          </a:p>
        </p:txBody>
      </p:sp>
    </p:spTree>
  </p:cSld>
  <p:clrMap bg1="lt1" tx1="dk1" bg2="lt2" tx2="dk2" accent1="accent1" accent2="accent2" accent3="accent3" accent4="accent4" accent5="accent5" accent6="accent6" hlink="hlink" folHlink="folHlink"/>
  <p:sldLayoutIdLst>
    <p:sldLayoutId id="2147483654" r:id="rId1"/>
  </p:sldLayoutIdLst>
  <p:txStyles>
    <p:titleStyle>
      <a:lvl1pPr algn="ctr" defTabSz="2507943" rtl="0" eaLnBrk="1" latinLnBrk="0" hangingPunct="1">
        <a:spcBef>
          <a:spcPct val="0"/>
        </a:spcBef>
        <a:buNone/>
        <a:defRPr sz="5000" kern="1200">
          <a:solidFill>
            <a:schemeClr val="bg1"/>
          </a:solidFill>
          <a:latin typeface="Trebuchet MS" pitchFamily="34" charset="0"/>
          <a:ea typeface="+mj-ea"/>
          <a:cs typeface="+mj-cs"/>
        </a:defRPr>
      </a:lvl1pPr>
    </p:titleStyle>
    <p:bodyStyle>
      <a:lvl1pPr marL="940479" indent="-940479" algn="l" defTabSz="2507943" rtl="0" eaLnBrk="1" latinLnBrk="0" hangingPunct="1">
        <a:spcBef>
          <a:spcPct val="20000"/>
        </a:spcBef>
        <a:buFont typeface="Arial" pitchFamily="34" charset="0"/>
        <a:buChar char="•"/>
        <a:defRPr sz="8800" kern="1200">
          <a:solidFill>
            <a:schemeClr val="tx1"/>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p:bodyStyle>
    <p:otherStyle>
      <a:defPPr>
        <a:defRPr lang="en-US"/>
      </a:defPPr>
      <a:lvl1pPr marL="0" algn="l" defTabSz="2507943" rtl="0" eaLnBrk="1" latinLnBrk="0" hangingPunct="1">
        <a:defRPr sz="4900" kern="1200">
          <a:solidFill>
            <a:schemeClr val="tx1"/>
          </a:solidFill>
          <a:latin typeface="+mn-lt"/>
          <a:ea typeface="+mn-ea"/>
          <a:cs typeface="+mn-cs"/>
        </a:defRPr>
      </a:lvl1pPr>
      <a:lvl2pPr marL="1253972" algn="l" defTabSz="2507943" rtl="0" eaLnBrk="1" latinLnBrk="0" hangingPunct="1">
        <a:defRPr sz="4900" kern="1200">
          <a:solidFill>
            <a:schemeClr val="tx1"/>
          </a:solidFill>
          <a:latin typeface="+mn-lt"/>
          <a:ea typeface="+mn-ea"/>
          <a:cs typeface="+mn-cs"/>
        </a:defRPr>
      </a:lvl2pPr>
      <a:lvl3pPr marL="2507943" algn="l" defTabSz="2507943" rtl="0" eaLnBrk="1" latinLnBrk="0" hangingPunct="1">
        <a:defRPr sz="4900" kern="1200">
          <a:solidFill>
            <a:schemeClr val="tx1"/>
          </a:solidFill>
          <a:latin typeface="+mn-lt"/>
          <a:ea typeface="+mn-ea"/>
          <a:cs typeface="+mn-cs"/>
        </a:defRPr>
      </a:lvl3pPr>
      <a:lvl4pPr marL="3761915" algn="l" defTabSz="2507943" rtl="0" eaLnBrk="1" latinLnBrk="0" hangingPunct="1">
        <a:defRPr sz="4900" kern="1200">
          <a:solidFill>
            <a:schemeClr val="tx1"/>
          </a:solidFill>
          <a:latin typeface="+mn-lt"/>
          <a:ea typeface="+mn-ea"/>
          <a:cs typeface="+mn-cs"/>
        </a:defRPr>
      </a:lvl4pPr>
      <a:lvl5pPr marL="5015886" algn="l" defTabSz="2507943" rtl="0" eaLnBrk="1" latinLnBrk="0" hangingPunct="1">
        <a:defRPr sz="4900" kern="1200">
          <a:solidFill>
            <a:schemeClr val="tx1"/>
          </a:solidFill>
          <a:latin typeface="+mn-lt"/>
          <a:ea typeface="+mn-ea"/>
          <a:cs typeface="+mn-cs"/>
        </a:defRPr>
      </a:lvl5pPr>
      <a:lvl6pPr marL="6269858" algn="l" defTabSz="2507943" rtl="0" eaLnBrk="1" latinLnBrk="0" hangingPunct="1">
        <a:defRPr sz="4900" kern="1200">
          <a:solidFill>
            <a:schemeClr val="tx1"/>
          </a:solidFill>
          <a:latin typeface="+mn-lt"/>
          <a:ea typeface="+mn-ea"/>
          <a:cs typeface="+mn-cs"/>
        </a:defRPr>
      </a:lvl6pPr>
      <a:lvl7pPr marL="7523830" algn="l" defTabSz="2507943" rtl="0" eaLnBrk="1" latinLnBrk="0" hangingPunct="1">
        <a:defRPr sz="4900" kern="1200">
          <a:solidFill>
            <a:schemeClr val="tx1"/>
          </a:solidFill>
          <a:latin typeface="+mn-lt"/>
          <a:ea typeface="+mn-ea"/>
          <a:cs typeface="+mn-cs"/>
        </a:defRPr>
      </a:lvl7pPr>
      <a:lvl8pPr marL="8777801" algn="l" defTabSz="2507943" rtl="0" eaLnBrk="1" latinLnBrk="0" hangingPunct="1">
        <a:defRPr sz="4900" kern="1200">
          <a:solidFill>
            <a:schemeClr val="tx1"/>
          </a:solidFill>
          <a:latin typeface="+mn-lt"/>
          <a:ea typeface="+mn-ea"/>
          <a:cs typeface="+mn-cs"/>
        </a:defRPr>
      </a:lvl8pPr>
      <a:lvl9pPr marL="10031773" algn="l" defTabSz="2507943" rtl="0" eaLnBrk="1" latinLnBrk="0" hangingPunct="1">
        <a:defRPr sz="4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14.png"/><Relationship Id="rId5" Type="http://schemas.openxmlformats.org/officeDocument/2006/relationships/image" Target="../media/image13.jpg"/><Relationship Id="rId4" Type="http://schemas.openxmlformats.org/officeDocument/2006/relationships/image" Target="../media/image12.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8" name="Text Placeholder 297"/>
          <p:cNvSpPr>
            <a:spLocks noGrp="1"/>
          </p:cNvSpPr>
          <p:nvPr>
            <p:ph type="body" sz="quarter" idx="10"/>
          </p:nvPr>
        </p:nvSpPr>
        <p:spPr>
          <a:xfrm>
            <a:off x="592507" y="3404839"/>
            <a:ext cx="6285508" cy="4646533"/>
          </a:xfrm>
        </p:spPr>
        <p:txBody>
          <a:bodyPr/>
          <a:lstStyle/>
          <a:p>
            <a:pPr algn="just"/>
            <a:r>
              <a:rPr lang="en-US" sz="1600" dirty="0">
                <a:latin typeface="Calibri" panose="020F0502020204030204" pitchFamily="34" charset="0"/>
                <a:cs typeface="Calibri" panose="020F0502020204030204" pitchFamily="34" charset="0"/>
              </a:rPr>
              <a:t>Previous research examining the diversity and inclusion of editorial review boards has revealed that the participation of women in editorial boards of major medical journals is extremely underrepresented.  One analysis of women on editorial boards of major medical journals found that only 15.9% of the major medical journals that were investigated had editors in chief that were women. Also, less than one fifth  of all editorial board members were women (</a:t>
            </a:r>
            <a:r>
              <a:rPr lang="en-US" sz="1600" dirty="0" err="1">
                <a:latin typeface="Calibri" panose="020F0502020204030204" pitchFamily="34" charset="0"/>
                <a:cs typeface="Calibri" panose="020F0502020204030204" pitchFamily="34" charset="0"/>
              </a:rPr>
              <a:t>Amrein</a:t>
            </a:r>
            <a:r>
              <a:rPr lang="en-US" sz="1600" dirty="0">
                <a:latin typeface="Calibri" panose="020F0502020204030204" pitchFamily="34" charset="0"/>
                <a:cs typeface="Calibri" panose="020F0502020204030204" pitchFamily="34" charset="0"/>
              </a:rPr>
              <a:t> et al, 2011).</a:t>
            </a:r>
          </a:p>
          <a:p>
            <a:pPr algn="just"/>
            <a:endParaRPr lang="en-US" sz="1600" dirty="0">
              <a:latin typeface="Calibri" panose="020F0502020204030204" pitchFamily="34" charset="0"/>
              <a:cs typeface="Calibri" panose="020F0502020204030204" pitchFamily="34" charset="0"/>
            </a:endParaRPr>
          </a:p>
          <a:p>
            <a:pPr algn="just"/>
            <a:r>
              <a:rPr lang="en-US" sz="1600" dirty="0">
                <a:latin typeface="Calibri" panose="020F0502020204030204" pitchFamily="34" charset="0"/>
                <a:cs typeface="Calibri" panose="020F0502020204030204" pitchFamily="34" charset="0"/>
              </a:rPr>
              <a:t>Although there are many studies investigating gender diversity of editorial boards, no previous research has examined participation of people from racial groups that are underrepresented in medicine (URM). Lack of representation as editors-in-chief and on editorial boards leads to bias and a lack of adequate scientific quality in these journals, as evidenced by recent publication of content in the journal Neurology that was universally recognized as being racist and discriminatory. </a:t>
            </a:r>
          </a:p>
          <a:p>
            <a:pPr algn="just"/>
            <a:endParaRPr lang="en-US" sz="1600" dirty="0">
              <a:latin typeface="Calibri" panose="020F0502020204030204" pitchFamily="34" charset="0"/>
              <a:cs typeface="Calibri" panose="020F0502020204030204" pitchFamily="34" charset="0"/>
            </a:endParaRPr>
          </a:p>
          <a:p>
            <a:pPr algn="just"/>
            <a:endParaRPr lang="en-US" sz="1600" dirty="0">
              <a:latin typeface="Cambria" panose="02040503050406030204" pitchFamily="18" charset="0"/>
            </a:endParaRPr>
          </a:p>
        </p:txBody>
      </p:sp>
      <p:sp>
        <p:nvSpPr>
          <p:cNvPr id="299" name="Text Placeholder 298"/>
          <p:cNvSpPr>
            <a:spLocks noGrp="1"/>
          </p:cNvSpPr>
          <p:nvPr>
            <p:ph type="body" sz="quarter" idx="11"/>
          </p:nvPr>
        </p:nvSpPr>
        <p:spPr>
          <a:xfrm>
            <a:off x="475745" y="3025622"/>
            <a:ext cx="6280547" cy="428684"/>
          </a:xfrm>
        </p:spPr>
        <p:txBody>
          <a:bodyPr/>
          <a:lstStyle/>
          <a:p>
            <a:r>
              <a:rPr lang="en-US" u="none" dirty="0"/>
              <a:t>Introduction</a:t>
            </a:r>
            <a:endParaRPr lang="en-US" u="none" dirty="0">
              <a:solidFill>
                <a:schemeClr val="accent5">
                  <a:lumMod val="50000"/>
                </a:schemeClr>
              </a:solidFill>
            </a:endParaRPr>
          </a:p>
        </p:txBody>
      </p:sp>
      <p:sp>
        <p:nvSpPr>
          <p:cNvPr id="302" name="Text Placeholder 301"/>
          <p:cNvSpPr>
            <a:spLocks noGrp="1"/>
          </p:cNvSpPr>
          <p:nvPr>
            <p:ph type="body" sz="quarter" idx="19"/>
          </p:nvPr>
        </p:nvSpPr>
        <p:spPr>
          <a:xfrm>
            <a:off x="592507" y="8122092"/>
            <a:ext cx="6286500" cy="4726555"/>
          </a:xfrm>
        </p:spPr>
        <p:txBody>
          <a:bodyPr/>
          <a:lstStyle/>
          <a:p>
            <a:pPr marL="342900" indent="-342900" algn="just">
              <a:spcBef>
                <a:spcPts val="0"/>
              </a:spcBef>
              <a:spcAft>
                <a:spcPts val="1000"/>
              </a:spcAft>
              <a:buFont typeface="+mj-lt"/>
              <a:buAutoNum type="arabicPeriod"/>
            </a:pPr>
            <a:r>
              <a:rPr lang="en-US" sz="1600" dirty="0">
                <a:latin typeface="Calibri" panose="020F0502020204030204" pitchFamily="34" charset="0"/>
                <a:ea typeface="Cambria" panose="02040503050406030204" pitchFamily="18" charset="0"/>
                <a:cs typeface="Calibri" panose="020F0502020204030204" pitchFamily="34" charset="0"/>
              </a:rPr>
              <a:t>To examine the gender and underrepresented minority </a:t>
            </a:r>
            <a:r>
              <a:rPr lang="en-US" sz="1600">
                <a:latin typeface="Calibri" panose="020F0502020204030204" pitchFamily="34" charset="0"/>
                <a:ea typeface="Cambria" panose="02040503050406030204" pitchFamily="18" charset="0"/>
                <a:cs typeface="Calibri" panose="020F0502020204030204" pitchFamily="34" charset="0"/>
              </a:rPr>
              <a:t>in medicine (URM) </a:t>
            </a:r>
            <a:r>
              <a:rPr lang="en-US" sz="1600" dirty="0">
                <a:latin typeface="Calibri" panose="020F0502020204030204" pitchFamily="34" charset="0"/>
                <a:ea typeface="Cambria" panose="02040503050406030204" pitchFamily="18" charset="0"/>
                <a:cs typeface="Calibri" panose="020F0502020204030204" pitchFamily="34" charset="0"/>
              </a:rPr>
              <a:t>demographic makeup of Editorial boards of US Psychiatry and Neuroscience Journals and select editorial boards of global Psychiatry and Neuroscience Journals. </a:t>
            </a:r>
          </a:p>
          <a:p>
            <a:pPr marL="342900" indent="-342900" algn="just">
              <a:spcBef>
                <a:spcPts val="0"/>
              </a:spcBef>
              <a:spcAft>
                <a:spcPts val="1000"/>
              </a:spcAft>
              <a:buFont typeface="+mj-lt"/>
              <a:buAutoNum type="arabicPeriod"/>
            </a:pPr>
            <a:r>
              <a:rPr lang="en-US" sz="1600" dirty="0">
                <a:latin typeface="Calibri" panose="020F0502020204030204" pitchFamily="34" charset="0"/>
                <a:ea typeface="Cambria" panose="02040503050406030204" pitchFamily="18" charset="0"/>
                <a:cs typeface="Calibri" panose="020F0502020204030204" pitchFamily="34" charset="0"/>
              </a:rPr>
              <a:t>Ascertain editorial board member recruitment processes as it pertains to gender and underrepresented minority in medicine diversification and inclusion. </a:t>
            </a:r>
          </a:p>
          <a:p>
            <a:pPr marL="342900" indent="-342900" algn="just">
              <a:spcBef>
                <a:spcPts val="0"/>
              </a:spcBef>
              <a:spcAft>
                <a:spcPts val="1000"/>
              </a:spcAft>
              <a:buFont typeface="+mj-lt"/>
              <a:buAutoNum type="arabicPeriod"/>
            </a:pPr>
            <a:r>
              <a:rPr lang="en-US" sz="1600" b="1" dirty="0">
                <a:latin typeface="Calibri" panose="020F0502020204030204" pitchFamily="34" charset="0"/>
                <a:ea typeface="Cambria" panose="02040503050406030204" pitchFamily="18" charset="0"/>
                <a:cs typeface="Calibri" panose="020F0502020204030204" pitchFamily="34" charset="0"/>
              </a:rPr>
              <a:t>We hypothesize that underrepresented groups in medicine rarely serve on editorial boards due to a complex set of poorly understood and unaddressed barriers.</a:t>
            </a:r>
          </a:p>
          <a:p>
            <a:pPr marL="342900" indent="-342900" algn="just">
              <a:spcBef>
                <a:spcPts val="0"/>
              </a:spcBef>
              <a:spcAft>
                <a:spcPts val="1000"/>
              </a:spcAft>
              <a:buFontTx/>
              <a:buChar char="-"/>
            </a:pPr>
            <a:endParaRPr lang="en-US" sz="2000" dirty="0">
              <a:latin typeface="Calibri" panose="020F0502020204030204" pitchFamily="34" charset="0"/>
              <a:ea typeface="Calibri" panose="020F0502020204030204" pitchFamily="34" charset="0"/>
            </a:endParaRPr>
          </a:p>
          <a:p>
            <a:pPr marL="342900" indent="-342900" algn="just">
              <a:spcBef>
                <a:spcPts val="0"/>
              </a:spcBef>
              <a:spcAft>
                <a:spcPts val="1000"/>
              </a:spcAft>
              <a:buFontTx/>
              <a:buChar char="-"/>
            </a:pPr>
            <a:endParaRPr lang="en-US" sz="2000" dirty="0">
              <a:latin typeface="Calibri" panose="020F0502020204030204" pitchFamily="34" charset="0"/>
              <a:ea typeface="Calibri" panose="020F0502020204030204" pitchFamily="34" charset="0"/>
            </a:endParaRPr>
          </a:p>
          <a:p>
            <a:pPr marL="342900" indent="-342900" algn="just">
              <a:spcBef>
                <a:spcPts val="0"/>
              </a:spcBef>
              <a:spcAft>
                <a:spcPts val="1000"/>
              </a:spcAft>
              <a:buFontTx/>
              <a:buChar char="-"/>
            </a:pPr>
            <a:endParaRPr lang="en-US" sz="2000" dirty="0">
              <a:latin typeface="Calibri" panose="020F0502020204030204" pitchFamily="34" charset="0"/>
              <a:ea typeface="Calibri" panose="020F0502020204030204" pitchFamily="34" charset="0"/>
            </a:endParaRPr>
          </a:p>
          <a:p>
            <a:pPr marL="342900" indent="-342900" algn="just">
              <a:spcBef>
                <a:spcPts val="0"/>
              </a:spcBef>
              <a:spcAft>
                <a:spcPts val="1000"/>
              </a:spcAft>
              <a:buFontTx/>
              <a:buChar char="-"/>
            </a:pPr>
            <a:endParaRPr lang="en-US" sz="2000" dirty="0">
              <a:latin typeface="Calibri" panose="020F0502020204030204" pitchFamily="34" charset="0"/>
              <a:ea typeface="Calibri" panose="020F0502020204030204" pitchFamily="34" charset="0"/>
            </a:endParaRPr>
          </a:p>
        </p:txBody>
      </p:sp>
      <p:sp>
        <p:nvSpPr>
          <p:cNvPr id="303" name="Text Placeholder 302"/>
          <p:cNvSpPr>
            <a:spLocks noGrp="1"/>
          </p:cNvSpPr>
          <p:nvPr>
            <p:ph type="body" sz="quarter" idx="20"/>
          </p:nvPr>
        </p:nvSpPr>
        <p:spPr>
          <a:xfrm>
            <a:off x="610091" y="11485303"/>
            <a:ext cx="6281539" cy="428684"/>
          </a:xfrm>
        </p:spPr>
        <p:txBody>
          <a:bodyPr/>
          <a:lstStyle/>
          <a:p>
            <a:r>
              <a:rPr lang="en-US" u="none" dirty="0"/>
              <a:t>What does “Underrepresented in Medicine” mean?</a:t>
            </a:r>
            <a:endParaRPr lang="en-US" u="none" dirty="0">
              <a:solidFill>
                <a:schemeClr val="accent5">
                  <a:lumMod val="50000"/>
                </a:schemeClr>
              </a:solidFill>
            </a:endParaRPr>
          </a:p>
        </p:txBody>
      </p:sp>
      <p:sp>
        <p:nvSpPr>
          <p:cNvPr id="305" name="Text Placeholder 304"/>
          <p:cNvSpPr>
            <a:spLocks noGrp="1"/>
          </p:cNvSpPr>
          <p:nvPr>
            <p:ph type="body" sz="quarter" idx="22"/>
          </p:nvPr>
        </p:nvSpPr>
        <p:spPr>
          <a:xfrm>
            <a:off x="7435692" y="3029849"/>
            <a:ext cx="7169409" cy="428684"/>
          </a:xfrm>
        </p:spPr>
        <p:txBody>
          <a:bodyPr/>
          <a:lstStyle/>
          <a:p>
            <a:r>
              <a:rPr lang="en-US" u="none" dirty="0">
                <a:solidFill>
                  <a:schemeClr val="accent5">
                    <a:lumMod val="50000"/>
                  </a:schemeClr>
                </a:solidFill>
              </a:rPr>
              <a:t>Methods</a:t>
            </a:r>
          </a:p>
        </p:txBody>
      </p:sp>
      <p:sp>
        <p:nvSpPr>
          <p:cNvPr id="307" name="Text Placeholder 306"/>
          <p:cNvSpPr>
            <a:spLocks noGrp="1"/>
          </p:cNvSpPr>
          <p:nvPr>
            <p:ph type="body" sz="quarter" idx="24"/>
          </p:nvPr>
        </p:nvSpPr>
        <p:spPr>
          <a:xfrm>
            <a:off x="15283466" y="9777484"/>
            <a:ext cx="4328579" cy="428684"/>
          </a:xfrm>
        </p:spPr>
        <p:txBody>
          <a:bodyPr/>
          <a:lstStyle/>
          <a:p>
            <a:r>
              <a:rPr lang="en-US" u="none" dirty="0">
                <a:solidFill>
                  <a:schemeClr val="accent5">
                    <a:lumMod val="50000"/>
                  </a:schemeClr>
                </a:solidFill>
              </a:rPr>
              <a:t>Results and Discussion</a:t>
            </a:r>
          </a:p>
        </p:txBody>
      </p:sp>
      <p:sp>
        <p:nvSpPr>
          <p:cNvPr id="312" name="Text Placeholder 311"/>
          <p:cNvSpPr>
            <a:spLocks noGrp="1"/>
          </p:cNvSpPr>
          <p:nvPr>
            <p:ph type="body" sz="quarter" idx="29"/>
          </p:nvPr>
        </p:nvSpPr>
        <p:spPr>
          <a:xfrm>
            <a:off x="20818435" y="11617805"/>
            <a:ext cx="6279386" cy="428684"/>
          </a:xfrm>
        </p:spPr>
        <p:txBody>
          <a:bodyPr/>
          <a:lstStyle/>
          <a:p>
            <a:r>
              <a:rPr lang="en-US" dirty="0">
                <a:solidFill>
                  <a:schemeClr val="accent5">
                    <a:lumMod val="50000"/>
                  </a:schemeClr>
                </a:solidFill>
              </a:rPr>
              <a:t>Acknowledgments</a:t>
            </a:r>
          </a:p>
        </p:txBody>
      </p:sp>
      <p:sp>
        <p:nvSpPr>
          <p:cNvPr id="351" name="Text Placeholder 350"/>
          <p:cNvSpPr>
            <a:spLocks noGrp="1"/>
          </p:cNvSpPr>
          <p:nvPr>
            <p:ph type="body" sz="quarter" idx="150"/>
          </p:nvPr>
        </p:nvSpPr>
        <p:spPr>
          <a:xfrm>
            <a:off x="3916676" y="767388"/>
            <a:ext cx="20107276" cy="598230"/>
          </a:xfrm>
        </p:spPr>
        <p:txBody>
          <a:bodyPr>
            <a:normAutofit lnSpcReduction="10000"/>
          </a:bodyPr>
          <a:lstStyle/>
          <a:p>
            <a:r>
              <a:rPr lang="en-US" dirty="0">
                <a:solidFill>
                  <a:schemeClr val="accent5">
                    <a:lumMod val="75000"/>
                  </a:schemeClr>
                </a:solidFill>
              </a:rPr>
              <a:t>Erika Cristina Monterroza</a:t>
            </a:r>
            <a:r>
              <a:rPr lang="en-US" baseline="30000" dirty="0">
                <a:solidFill>
                  <a:schemeClr val="accent5">
                    <a:lumMod val="75000"/>
                  </a:schemeClr>
                </a:solidFill>
              </a:rPr>
              <a:t>1</a:t>
            </a:r>
            <a:r>
              <a:rPr lang="en-US" dirty="0">
                <a:solidFill>
                  <a:schemeClr val="accent5">
                    <a:lumMod val="75000"/>
                  </a:schemeClr>
                </a:solidFill>
              </a:rPr>
              <a:t>, Ruth Shim M.D., M.P.H</a:t>
            </a:r>
            <a:r>
              <a:rPr lang="en-US" baseline="30000" dirty="0">
                <a:solidFill>
                  <a:schemeClr val="accent5">
                    <a:lumMod val="75000"/>
                  </a:schemeClr>
                </a:solidFill>
              </a:rPr>
              <a:t>2</a:t>
            </a:r>
            <a:r>
              <a:rPr lang="en-US" dirty="0">
                <a:solidFill>
                  <a:schemeClr val="accent5">
                    <a:lumMod val="75000"/>
                  </a:schemeClr>
                </a:solidFill>
              </a:rPr>
              <a:t>, Laura Tully P.H.D.</a:t>
            </a:r>
            <a:r>
              <a:rPr lang="en-US" baseline="30000" dirty="0">
                <a:solidFill>
                  <a:schemeClr val="accent5">
                    <a:lumMod val="75000"/>
                  </a:schemeClr>
                </a:solidFill>
              </a:rPr>
              <a:t>3</a:t>
            </a:r>
            <a:r>
              <a:rPr lang="en-US" dirty="0">
                <a:solidFill>
                  <a:schemeClr val="accent5">
                    <a:lumMod val="75000"/>
                  </a:schemeClr>
                </a:solidFill>
              </a:rPr>
              <a:t>, Mary Blandermann</a:t>
            </a:r>
            <a:r>
              <a:rPr lang="en-US" baseline="30000" dirty="0">
                <a:solidFill>
                  <a:schemeClr val="accent5">
                    <a:lumMod val="75000"/>
                  </a:schemeClr>
                </a:solidFill>
              </a:rPr>
              <a:t>4</a:t>
            </a:r>
            <a:endParaRPr lang="en-US" dirty="0">
              <a:solidFill>
                <a:schemeClr val="accent5">
                  <a:lumMod val="75000"/>
                </a:schemeClr>
              </a:solidFill>
            </a:endParaRPr>
          </a:p>
        </p:txBody>
      </p:sp>
      <p:sp>
        <p:nvSpPr>
          <p:cNvPr id="352" name="Text Placeholder 351"/>
          <p:cNvSpPr>
            <a:spLocks noGrp="1"/>
          </p:cNvSpPr>
          <p:nvPr>
            <p:ph type="body" sz="quarter" idx="184"/>
          </p:nvPr>
        </p:nvSpPr>
        <p:spPr>
          <a:xfrm>
            <a:off x="3663354" y="1213241"/>
            <a:ext cx="20107276" cy="467243"/>
          </a:xfrm>
        </p:spPr>
        <p:txBody>
          <a:bodyPr>
            <a:noAutofit/>
          </a:bodyPr>
          <a:lstStyle/>
          <a:p>
            <a:pPr marL="940479" lvl="0" indent="-940479">
              <a:defRPr/>
            </a:pPr>
            <a:r>
              <a:rPr lang="en-US" dirty="0">
                <a:solidFill>
                  <a:schemeClr val="accent5">
                    <a:lumMod val="75000"/>
                  </a:schemeClr>
                </a:solidFill>
              </a:rPr>
              <a:t>Department of Psychiatry and Behavioral Medicine</a:t>
            </a:r>
          </a:p>
          <a:p>
            <a:endParaRPr lang="en-US" dirty="0">
              <a:solidFill>
                <a:schemeClr val="accent5"/>
              </a:solidFill>
            </a:endParaRPr>
          </a:p>
        </p:txBody>
      </p:sp>
      <p:sp>
        <p:nvSpPr>
          <p:cNvPr id="353" name="Text Placeholder 352"/>
          <p:cNvSpPr>
            <a:spLocks noGrp="1"/>
          </p:cNvSpPr>
          <p:nvPr>
            <p:ph type="body" sz="quarter" idx="185"/>
          </p:nvPr>
        </p:nvSpPr>
        <p:spPr>
          <a:xfrm>
            <a:off x="2936817" y="160105"/>
            <a:ext cx="21560349" cy="903341"/>
          </a:xfrm>
        </p:spPr>
        <p:txBody>
          <a:bodyPr>
            <a:normAutofit/>
          </a:bodyPr>
          <a:lstStyle/>
          <a:p>
            <a:pPr marL="940479" lvl="0" indent="-940479">
              <a:defRPr/>
            </a:pPr>
            <a:r>
              <a:rPr lang="en-US" sz="4000" dirty="0">
                <a:solidFill>
                  <a:schemeClr val="accent5">
                    <a:lumMod val="75000"/>
                  </a:schemeClr>
                </a:solidFill>
              </a:rPr>
              <a:t>Diversity in Journal Editorial Review Boards in Psychiatry and Neuroscience</a:t>
            </a:r>
          </a:p>
        </p:txBody>
      </p:sp>
      <p:sp>
        <p:nvSpPr>
          <p:cNvPr id="22" name="Text Placeholder 116"/>
          <p:cNvSpPr txBox="1">
            <a:spLocks/>
          </p:cNvSpPr>
          <p:nvPr/>
        </p:nvSpPr>
        <p:spPr>
          <a:xfrm>
            <a:off x="20674119" y="3080224"/>
            <a:ext cx="6037468" cy="8446805"/>
          </a:xfrm>
          <a:prstGeom prst="rect">
            <a:avLst/>
          </a:prstGeom>
        </p:spPr>
        <p:txBody>
          <a:bodyPr wrap="square" lIns="130622" tIns="130622" rIns="130622" bIns="130622">
            <a:spAutoFit/>
          </a:bodyPr>
          <a:lstStyle>
            <a:lvl1pPr marL="195933" indent="-195933" algn="l" defTabSz="2507943" rtl="0" eaLnBrk="1" latinLnBrk="0" hangingPunct="1">
              <a:spcBef>
                <a:spcPct val="20000"/>
              </a:spcBef>
              <a:buFont typeface="Arial" pitchFamily="34" charset="0"/>
              <a:buNone/>
              <a:defRPr sz="1400" kern="1200">
                <a:solidFill>
                  <a:schemeClr val="tx1"/>
                </a:solidFill>
                <a:latin typeface="Trebuchet MS" pitchFamily="34" charset="0"/>
                <a:ea typeface="+mn-ea"/>
                <a:cs typeface="+mn-cs"/>
              </a:defRPr>
            </a:lvl1pPr>
            <a:lvl2pPr marL="849043"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pPr marL="0" marR="0" lvl="0" indent="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1.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Mindt</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M.R.,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Hilsabeck</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R.C., Olsen J. P.,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Savin</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M.J., Crook C.L.,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Suchy</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Yana. Advancing Science through Diversity and Inclusion in the Editorial Process: A Case Study Strategies. Science Editor, 2018; 41(3):93-96</a:t>
            </a:r>
          </a:p>
          <a:p>
            <a:pPr marL="457200" marR="0" indent="45720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t>
            </a:r>
          </a:p>
          <a:p>
            <a:pPr marL="0" marR="0" lvl="0" indent="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2.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Amrein</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K.,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Langmann</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Fahrleitner-Pammer</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Pieber</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T.R.,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Zollner-Schwetz</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I. Women underrepresented on editorial boards of 60 major medical journals. Gender Medicine. 2011 December; 8(6);378-87 </a:t>
            </a:r>
          </a:p>
          <a:p>
            <a:pPr marL="457200" marR="0" indent="45720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t>
            </a:r>
          </a:p>
          <a:p>
            <a:pPr marL="0" marR="0" lvl="0" indent="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3.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Erren</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T.C., Gross J.V., Shaw D.M. Representation of Women as Authors, Reviewers, Editors in Chief, and Editorial Board Members at 6 General Medical Journals in 2010 and 2011. JAMA Internal Medicine. 2014;174(4):633-635</a:t>
            </a:r>
          </a:p>
          <a:p>
            <a:pPr marL="457200" marR="0" indent="45720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t>
            </a:r>
          </a:p>
          <a:p>
            <a:pPr marL="0" marR="0" lvl="0" indent="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4.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Jagsi</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R., Tarbell N.J.,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Henault</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L.E. The Representation of Women on the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Eidtorial</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Boards of Major Medical Journals: A 35-Year Perspective. Archives of Internal Medicine. 2008; 168(5):544-548</a:t>
            </a:r>
          </a:p>
          <a:p>
            <a:pPr marL="457200" marR="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t>
            </a:r>
          </a:p>
          <a:p>
            <a:pPr marL="0" marR="0" lvl="0" indent="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5. Keiser J.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Utzinger</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J, Tanner M. Singer B.H. Representation of authors and editors from countries with different human development indexes in the leading literature on tropical medicine: survey of current evidence. British Medical Journal. 2004 May 22;328(7450):1229-32</a:t>
            </a:r>
          </a:p>
          <a:p>
            <a:pPr marL="914400" marR="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t>
            </a:r>
          </a:p>
          <a:p>
            <a:pPr marL="0" marR="0" lvl="0" indent="0">
              <a:lnSpc>
                <a:spcPct val="115000"/>
              </a:lnSpc>
              <a:spcBef>
                <a:spcPts val="0"/>
              </a:spcBef>
              <a:spcAft>
                <a:spcPts val="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6. </a:t>
            </a:r>
            <a:r>
              <a:rPr lang="en-US" sz="1500" dirty="0" err="1">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Tutarel</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O. Composition of the editorial boards of leading medical education journals. BMC Medical Research Methodology. 2004 January 20;4:3.</a:t>
            </a:r>
          </a:p>
          <a:p>
            <a:pPr marL="0" marR="0" lvl="0" indent="0">
              <a:lnSpc>
                <a:spcPct val="115000"/>
              </a:lnSpc>
              <a:spcBef>
                <a:spcPts val="0"/>
              </a:spcBef>
              <a:spcAft>
                <a:spcPts val="0"/>
              </a:spcAft>
            </a:pPr>
            <a:endPar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endParaRPr>
          </a:p>
          <a:p>
            <a:pPr marL="0" marR="0" lvl="0" indent="0"/>
            <a:r>
              <a:rPr lang="en-US" sz="1500" dirty="0">
                <a:solidFill>
                  <a:schemeClr val="accent5">
                    <a:lumMod val="50000"/>
                  </a:schemeClr>
                </a:solidFill>
                <a:latin typeface="Cambria" panose="02040503050406030204" pitchFamily="18" charset="0"/>
                <a:ea typeface="Times New Roman" panose="02020603050405020304" pitchFamily="18" charset="0"/>
              </a:rPr>
              <a:t>7. Keiser J. </a:t>
            </a:r>
            <a:r>
              <a:rPr lang="en-US" sz="1500" dirty="0" err="1">
                <a:solidFill>
                  <a:schemeClr val="accent5">
                    <a:lumMod val="50000"/>
                  </a:schemeClr>
                </a:solidFill>
                <a:latin typeface="Cambria" panose="02040503050406030204" pitchFamily="18" charset="0"/>
                <a:ea typeface="Times New Roman" panose="02020603050405020304" pitchFamily="18" charset="0"/>
              </a:rPr>
              <a:t>Utzinger</a:t>
            </a:r>
            <a:r>
              <a:rPr lang="en-US" sz="1500" dirty="0">
                <a:solidFill>
                  <a:schemeClr val="accent5">
                    <a:lumMod val="50000"/>
                  </a:schemeClr>
                </a:solidFill>
                <a:latin typeface="Cambria" panose="02040503050406030204" pitchFamily="18" charset="0"/>
                <a:ea typeface="Times New Roman" panose="02020603050405020304" pitchFamily="18" charset="0"/>
              </a:rPr>
              <a:t> J. Singer B.H. Gender Composition of editorial boards of general medical journals. The Lancet. 2003 October; 362(9392)</a:t>
            </a:r>
          </a:p>
        </p:txBody>
      </p:sp>
      <p:sp>
        <p:nvSpPr>
          <p:cNvPr id="23" name="Text Placeholder 351"/>
          <p:cNvSpPr txBox="1">
            <a:spLocks/>
          </p:cNvSpPr>
          <p:nvPr/>
        </p:nvSpPr>
        <p:spPr>
          <a:xfrm>
            <a:off x="3771709" y="1647057"/>
            <a:ext cx="20107276" cy="467243"/>
          </a:xfrm>
          <a:prstGeom prst="rect">
            <a:avLst/>
          </a:prstGeom>
        </p:spPr>
        <p:txBody>
          <a:bodyPr>
            <a:noAutofit/>
          </a:bodyPr>
          <a:lstStyle>
            <a:lvl1pPr marL="0" indent="0" algn="ctr" defTabSz="2507943" rtl="0" eaLnBrk="1" latinLnBrk="0" hangingPunct="1">
              <a:spcBef>
                <a:spcPct val="20000"/>
              </a:spcBef>
              <a:buFontTx/>
              <a:buNone/>
              <a:defRPr sz="2800" kern="1200">
                <a:solidFill>
                  <a:schemeClr val="accent5">
                    <a:lumMod val="50000"/>
                  </a:schemeClr>
                </a:solidFill>
                <a:latin typeface="+mn-lt"/>
                <a:ea typeface="+mn-ea"/>
                <a:cs typeface="+mn-cs"/>
              </a:defRPr>
            </a:lvl1pPr>
            <a:lvl2pPr marL="2037704" indent="-783732" algn="l" defTabSz="2507943" rtl="0" eaLnBrk="1" latinLnBrk="0" hangingPunct="1">
              <a:spcBef>
                <a:spcPct val="20000"/>
              </a:spcBef>
              <a:buFontTx/>
              <a:buNone/>
              <a:defRPr sz="7200" kern="1200">
                <a:solidFill>
                  <a:schemeClr val="tx1"/>
                </a:solidFill>
                <a:latin typeface="+mn-lt"/>
                <a:ea typeface="+mn-ea"/>
                <a:cs typeface="+mn-cs"/>
              </a:defRPr>
            </a:lvl2pPr>
            <a:lvl3pPr marL="3134929" indent="-626986" algn="l" defTabSz="2507943" rtl="0" eaLnBrk="1" latinLnBrk="0" hangingPunct="1">
              <a:spcBef>
                <a:spcPct val="20000"/>
              </a:spcBef>
              <a:buFontTx/>
              <a:buNone/>
              <a:defRPr sz="7200" kern="1200">
                <a:solidFill>
                  <a:schemeClr val="tx1"/>
                </a:solidFill>
                <a:latin typeface="+mn-lt"/>
                <a:ea typeface="+mn-ea"/>
                <a:cs typeface="+mn-cs"/>
              </a:defRPr>
            </a:lvl3pPr>
            <a:lvl4pPr marL="4388901" indent="-626986" algn="l" defTabSz="2507943" rtl="0" eaLnBrk="1" latinLnBrk="0" hangingPunct="1">
              <a:spcBef>
                <a:spcPct val="20000"/>
              </a:spcBef>
              <a:buFontTx/>
              <a:buNone/>
              <a:defRPr sz="7200" kern="1200">
                <a:solidFill>
                  <a:schemeClr val="tx1"/>
                </a:solidFill>
                <a:latin typeface="+mn-lt"/>
                <a:ea typeface="+mn-ea"/>
                <a:cs typeface="+mn-cs"/>
              </a:defRPr>
            </a:lvl4pPr>
            <a:lvl5pPr marL="5642872" indent="-626986" algn="l" defTabSz="2507943" rtl="0" eaLnBrk="1" latinLnBrk="0" hangingPunct="1">
              <a:spcBef>
                <a:spcPct val="20000"/>
              </a:spcBef>
              <a:buFontTx/>
              <a:buNone/>
              <a:defRPr sz="72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dirty="0">
                <a:solidFill>
                  <a:schemeClr val="accent5">
                    <a:lumMod val="75000"/>
                  </a:schemeClr>
                </a:solidFill>
              </a:rPr>
              <a:t>Medical Student Scholarly Project, UC Davis School of Medicine</a:t>
            </a:r>
          </a:p>
        </p:txBody>
      </p:sp>
      <p:pic>
        <p:nvPicPr>
          <p:cNvPr id="4" name="Graphic 3"/>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10091" y="355962"/>
            <a:ext cx="1678309" cy="1678309"/>
          </a:xfrm>
          <a:prstGeom prst="rect">
            <a:avLst/>
          </a:prstGeom>
        </p:spPr>
      </p:pic>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2906448" y="746689"/>
            <a:ext cx="4268603" cy="1367611"/>
          </a:xfrm>
          <a:prstGeom prst="rect">
            <a:avLst/>
          </a:prstGeom>
        </p:spPr>
      </p:pic>
      <p:sp>
        <p:nvSpPr>
          <p:cNvPr id="8" name="TextBox 7"/>
          <p:cNvSpPr txBox="1"/>
          <p:nvPr/>
        </p:nvSpPr>
        <p:spPr>
          <a:xfrm>
            <a:off x="7486644" y="14906303"/>
            <a:ext cx="6643594" cy="600677"/>
          </a:xfrm>
          <a:prstGeom prst="rect">
            <a:avLst/>
          </a:prstGeom>
          <a:solidFill>
            <a:schemeClr val="bg1"/>
          </a:solidFill>
          <a:ln>
            <a:noFill/>
          </a:ln>
        </p:spPr>
        <p:txBody>
          <a:bodyPr wrap="square" rtlCol="0">
            <a:spAutoFit/>
          </a:bodyPr>
          <a:lstStyle/>
          <a:p>
            <a:pPr>
              <a:lnSpc>
                <a:spcPct val="115000"/>
              </a:lnSpc>
              <a:spcAft>
                <a:spcPts val="1000"/>
              </a:spcAft>
            </a:pP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t>
            </a:r>
            <a:r>
              <a:rPr lang="en-US" sz="1500" b="1"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Figure 1. </a:t>
            </a:r>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How are the following considerations weighted when considering new candidates for membership on the editorial board?</a:t>
            </a:r>
            <a:endParaRPr lang="en-US" sz="1500" dirty="0">
              <a:solidFill>
                <a:schemeClr val="accent5">
                  <a:lumMod val="50000"/>
                </a:schemeClr>
              </a:solidFill>
              <a:effectLst/>
              <a:latin typeface="Cambria" panose="02040503050406030204" pitchFamily="18" charset="0"/>
              <a:ea typeface="Calibri" panose="020F0502020204030204" pitchFamily="34" charset="0"/>
              <a:cs typeface="Times New Roman" panose="02020603050405020304" pitchFamily="18" charset="0"/>
            </a:endParaRPr>
          </a:p>
        </p:txBody>
      </p:sp>
      <p:sp>
        <p:nvSpPr>
          <p:cNvPr id="12" name="TextBox 11"/>
          <p:cNvSpPr txBox="1"/>
          <p:nvPr/>
        </p:nvSpPr>
        <p:spPr>
          <a:xfrm>
            <a:off x="14627503" y="10268313"/>
            <a:ext cx="5425830" cy="5463034"/>
          </a:xfrm>
          <a:prstGeom prst="rect">
            <a:avLst/>
          </a:prstGeom>
          <a:noFill/>
        </p:spPr>
        <p:txBody>
          <a:bodyPr wrap="square" rtlCol="0">
            <a:spAutoFit/>
          </a:bodyPr>
          <a:lstStyle/>
          <a:p>
            <a:pPr algn="just"/>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To date, the survey will be launched in March 2020 and preliminary results are currently being collected. Although we can hypothesize that results from the survey will reveal demographic composition of editorial boards in psychiatry and neuroscience journals to be lacking in URM and women, we are also interested in analyzing responses related to recruitment strategies of new board members as well as how diversity and inclusion are considered at large. </a:t>
            </a:r>
          </a:p>
          <a:p>
            <a:pPr algn="just"/>
            <a:endPar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endParaRPr>
          </a:p>
          <a:p>
            <a:pPr algn="just"/>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We expect this information to provide us insight into the variability of strategies employed by different journals to recruit new members for the review of their articles to be published so that we may provide a deeper understanding of how the academic and clinical research community build and shape medical science and the practice of medicine. </a:t>
            </a:r>
          </a:p>
          <a:p>
            <a:pPr algn="just"/>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t>
            </a:r>
          </a:p>
          <a:p>
            <a:pPr algn="just"/>
            <a:r>
              <a:rPr lang="en-US" sz="1800" b="1" dirty="0">
                <a:solidFill>
                  <a:schemeClr val="accent5">
                    <a:lumMod val="50000"/>
                  </a:schemeClr>
                </a:solidFill>
              </a:rPr>
              <a:t>Future Considerations: </a:t>
            </a:r>
          </a:p>
          <a:p>
            <a:pPr marL="285750" indent="-285750" algn="just">
              <a:buFont typeface="Wingdings" panose="05000000000000000000" pitchFamily="2" charset="2"/>
              <a:buChar char="§"/>
            </a:pPr>
            <a:r>
              <a:rPr lang="en-US" sz="1500" dirty="0">
                <a:solidFill>
                  <a:schemeClr val="accent5">
                    <a:lumMod val="50000"/>
                  </a:schemeClr>
                </a:solidFill>
                <a:latin typeface="Cambria" panose="02040503050406030204" pitchFamily="18" charset="0"/>
                <a:ea typeface="Cambria" panose="02040503050406030204" pitchFamily="18" charset="0"/>
                <a:cs typeface="Calibri Light" panose="020F0302020204030204" pitchFamily="34" charset="0"/>
              </a:rPr>
              <a:t>Collection and statistical analysis of survey responses with publication of research article.</a:t>
            </a:r>
          </a:p>
          <a:p>
            <a:pPr marL="285750" indent="-285750" algn="just">
              <a:buFont typeface="Wingdings" panose="05000000000000000000" pitchFamily="2" charset="2"/>
              <a:buChar char="§"/>
            </a:pPr>
            <a:r>
              <a:rPr lang="en-US" sz="1500" dirty="0">
                <a:solidFill>
                  <a:schemeClr val="accent5">
                    <a:lumMod val="50000"/>
                  </a:schemeClr>
                </a:solidFill>
                <a:latin typeface="Cambria" panose="02040503050406030204" pitchFamily="18" charset="0"/>
                <a:ea typeface="Cambria" panose="02040503050406030204" pitchFamily="18" charset="0"/>
                <a:cs typeface="Calibri Light" panose="020F0302020204030204" pitchFamily="34" charset="0"/>
              </a:rPr>
              <a:t>Further investigation into this subject may include determination of influence of editorial board demographic composition on journal author and article topic selection.</a:t>
            </a:r>
          </a:p>
          <a:p>
            <a:pPr marL="285750" indent="-285750" algn="just">
              <a:buFont typeface="Wingdings" panose="05000000000000000000" pitchFamily="2" charset="2"/>
              <a:buChar char="§"/>
            </a:pPr>
            <a:endParaRPr lang="en-US" sz="1600" b="1" dirty="0">
              <a:solidFill>
                <a:schemeClr val="accent5">
                  <a:lumMod val="50000"/>
                </a:schemeClr>
              </a:solidFill>
              <a:latin typeface="Calibri Light" panose="020F0302020204030204" pitchFamily="34" charset="0"/>
              <a:cs typeface="Calibri Light" panose="020F0302020204030204" pitchFamily="34" charset="0"/>
            </a:endParaRPr>
          </a:p>
        </p:txBody>
      </p:sp>
      <p:sp>
        <p:nvSpPr>
          <p:cNvPr id="13" name="TextBox 12"/>
          <p:cNvSpPr txBox="1"/>
          <p:nvPr/>
        </p:nvSpPr>
        <p:spPr>
          <a:xfrm>
            <a:off x="7639106" y="3372942"/>
            <a:ext cx="6737336" cy="6140142"/>
          </a:xfrm>
          <a:prstGeom prst="rect">
            <a:avLst/>
          </a:prstGeom>
          <a:noFill/>
        </p:spPr>
        <p:txBody>
          <a:bodyPr wrap="square" rtlCol="0">
            <a:spAutoFit/>
          </a:bodyPr>
          <a:lstStyle/>
          <a:p>
            <a:pPr algn="just"/>
            <a:r>
              <a:rPr lang="en-US" sz="1800" dirty="0">
                <a:solidFill>
                  <a:schemeClr val="accent5">
                    <a:lumMod val="50000"/>
                  </a:schemeClr>
                </a:solidFill>
                <a:latin typeface="Calibri" panose="020F0502020204030204" pitchFamily="34" charset="0"/>
                <a:ea typeface="Calibri" panose="020F0502020204030204" pitchFamily="34" charset="0"/>
                <a:cs typeface="Calibri" panose="020F0502020204030204" pitchFamily="34" charset="0"/>
              </a:rPr>
              <a:t>Participants include editors-in-chiefs of peer reviewed psychiatry and neuroscience journals as well as mental health professionals. Editors-in-chief of major psychiatry and neuroscience journals were identified via database search and were contacted via email. Mental health professionals in the fields of psychiatry and neuroscience were identified through health professional list-serves.  </a:t>
            </a:r>
          </a:p>
          <a:p>
            <a:pPr algn="just"/>
            <a:endParaRPr lang="en-US" sz="1800" dirty="0">
              <a:solidFill>
                <a:schemeClr val="accent5">
                  <a:lumMod val="50000"/>
                </a:schemeClr>
              </a:solidFill>
              <a:latin typeface="Calibri" panose="020F0502020204030204" pitchFamily="34" charset="0"/>
              <a:ea typeface="Calibri" panose="020F0502020204030204" pitchFamily="34" charset="0"/>
              <a:cs typeface="Calibri" panose="020F0502020204030204" pitchFamily="34" charset="0"/>
            </a:endParaRPr>
          </a:p>
          <a:p>
            <a:pPr algn="just"/>
            <a:r>
              <a:rPr lang="en-US" sz="1800" dirty="0">
                <a:solidFill>
                  <a:schemeClr val="accent5">
                    <a:lumMod val="50000"/>
                  </a:schemeClr>
                </a:solidFill>
                <a:latin typeface="Calibri" panose="020F0502020204030204" pitchFamily="34" charset="0"/>
                <a:ea typeface="Calibri" panose="020F0502020204030204" pitchFamily="34" charset="0"/>
                <a:cs typeface="Calibri" panose="020F0502020204030204" pitchFamily="34" charset="0"/>
              </a:rPr>
              <a:t>A survey tool consisting of questions directly asking the participant about current editorial board role, editorial review board demographics and editorial board recruitment processes was created. The survey investigates specifics about strategies employed to encourage recruitment of diverse editorial review boards (Figure 2).  The survey tool also asks about overall editing experience of the participants in the fields of psychiatry and neuroscience.</a:t>
            </a:r>
          </a:p>
          <a:p>
            <a:pPr algn="just"/>
            <a:endParaRPr lang="en-US" sz="1800" dirty="0">
              <a:solidFill>
                <a:schemeClr val="accent5">
                  <a:lumMod val="50000"/>
                </a:schemeClr>
              </a:solidFill>
              <a:latin typeface="Calibri" panose="020F0502020204030204" pitchFamily="34" charset="0"/>
              <a:ea typeface="Calibri" panose="020F0502020204030204" pitchFamily="34" charset="0"/>
              <a:cs typeface="Calibri" panose="020F0502020204030204" pitchFamily="34" charset="0"/>
            </a:endParaRPr>
          </a:p>
          <a:p>
            <a:pPr algn="just"/>
            <a:r>
              <a:rPr lang="en-US" sz="1800" dirty="0">
                <a:solidFill>
                  <a:schemeClr val="accent5">
                    <a:lumMod val="50000"/>
                  </a:schemeClr>
                </a:solidFill>
                <a:latin typeface="Calibri" panose="020F0502020204030204" pitchFamily="34" charset="0"/>
                <a:ea typeface="Calibri" panose="020F0502020204030204" pitchFamily="34" charset="0"/>
                <a:cs typeface="Calibri" panose="020F0502020204030204" pitchFamily="34" charset="0"/>
              </a:rPr>
              <a:t>The data from the survey will then be statistically analyzed to quantify demographics of major psychiatry and neuroscience editorial review boards. Open ended questions will be analyzed to standardize recruitment processes of editorial boards and identify which major strategies (if any) for diversification and inclusion of editorial review boards are being employed across these fields of medicine.</a:t>
            </a:r>
          </a:p>
          <a:p>
            <a:pPr algn="just"/>
            <a:r>
              <a:rPr lang="en-US" sz="1500" dirty="0">
                <a:solidFill>
                  <a:schemeClr val="accent5">
                    <a:lumMod val="50000"/>
                  </a:schemeClr>
                </a:solidFill>
                <a:latin typeface="Cambria" panose="02040503050406030204" pitchFamily="18" charset="0"/>
                <a:ea typeface="Calibri" panose="020F0502020204030204" pitchFamily="34" charset="0"/>
                <a:cs typeface="Times New Roman" panose="02020603050405020304" pitchFamily="18" charset="0"/>
              </a:rPr>
              <a:t> </a:t>
            </a:r>
          </a:p>
        </p:txBody>
      </p:sp>
      <p:sp>
        <p:nvSpPr>
          <p:cNvPr id="35" name="TextBox 34"/>
          <p:cNvSpPr txBox="1"/>
          <p:nvPr/>
        </p:nvSpPr>
        <p:spPr>
          <a:xfrm>
            <a:off x="15176533" y="8783656"/>
            <a:ext cx="4876800" cy="553998"/>
          </a:xfrm>
          <a:prstGeom prst="rect">
            <a:avLst/>
          </a:prstGeom>
          <a:noFill/>
        </p:spPr>
        <p:txBody>
          <a:bodyPr wrap="square" rtlCol="0">
            <a:spAutoFit/>
          </a:bodyPr>
          <a:lstStyle/>
          <a:p>
            <a:r>
              <a:rPr lang="en-US" sz="1500" b="1" dirty="0">
                <a:solidFill>
                  <a:schemeClr val="accent5">
                    <a:lumMod val="50000"/>
                  </a:schemeClr>
                </a:solidFill>
                <a:latin typeface="Cambria" panose="02040503050406030204" pitchFamily="18" charset="0"/>
                <a:cs typeface="Times New Roman" panose="02020603050405020304" pitchFamily="18" charset="0"/>
              </a:rPr>
              <a:t>Figure 2. </a:t>
            </a:r>
            <a:r>
              <a:rPr lang="en-US" sz="1500" dirty="0">
                <a:solidFill>
                  <a:schemeClr val="accent5">
                    <a:lumMod val="50000"/>
                  </a:schemeClr>
                </a:solidFill>
                <a:latin typeface="Cambria" panose="02040503050406030204" pitchFamily="18" charset="0"/>
                <a:cs typeface="Times New Roman" panose="02020603050405020304" pitchFamily="18" charset="0"/>
              </a:rPr>
              <a:t>Recommendations for increasing diversity and inclusion in the editorial process (</a:t>
            </a:r>
            <a:r>
              <a:rPr lang="en-US" sz="1500" dirty="0" err="1">
                <a:solidFill>
                  <a:schemeClr val="accent5">
                    <a:lumMod val="50000"/>
                  </a:schemeClr>
                </a:solidFill>
                <a:latin typeface="Cambria" panose="02040503050406030204" pitchFamily="18" charset="0"/>
                <a:cs typeface="Times New Roman" panose="02020603050405020304" pitchFamily="18" charset="0"/>
              </a:rPr>
              <a:t>Mindt</a:t>
            </a:r>
            <a:r>
              <a:rPr lang="en-US" sz="1500" dirty="0">
                <a:solidFill>
                  <a:schemeClr val="accent5">
                    <a:lumMod val="50000"/>
                  </a:schemeClr>
                </a:solidFill>
                <a:latin typeface="Cambria" panose="02040503050406030204" pitchFamily="18" charset="0"/>
                <a:cs typeface="Times New Roman" panose="02020603050405020304" pitchFamily="18" charset="0"/>
              </a:rPr>
              <a:t> et al.</a:t>
            </a:r>
            <a:r>
              <a:rPr lang="en-US" sz="1500" baseline="30000" dirty="0">
                <a:solidFill>
                  <a:schemeClr val="accent5">
                    <a:lumMod val="50000"/>
                  </a:schemeClr>
                </a:solidFill>
                <a:latin typeface="Cambria" panose="02040503050406030204" pitchFamily="18" charset="0"/>
                <a:cs typeface="Times New Roman" panose="02020603050405020304" pitchFamily="18" charset="0"/>
              </a:rPr>
              <a:t>1</a:t>
            </a:r>
            <a:r>
              <a:rPr lang="en-US" sz="1500" dirty="0">
                <a:solidFill>
                  <a:schemeClr val="accent5">
                    <a:lumMod val="50000"/>
                  </a:schemeClr>
                </a:solidFill>
                <a:latin typeface="Cambria" panose="02040503050406030204" pitchFamily="18" charset="0"/>
                <a:cs typeface="Times New Roman" panose="02020603050405020304" pitchFamily="18" charset="0"/>
              </a:rPr>
              <a:t>)</a:t>
            </a:r>
            <a:endParaRPr lang="en-US" sz="1500" b="1" baseline="30000" dirty="0">
              <a:solidFill>
                <a:schemeClr val="accent5">
                  <a:lumMod val="50000"/>
                </a:schemeClr>
              </a:solidFill>
              <a:latin typeface="Cambria" panose="02040503050406030204" pitchFamily="18" charset="0"/>
              <a:cs typeface="Times New Roman" panose="02020603050405020304" pitchFamily="18" charset="0"/>
            </a:endParaRPr>
          </a:p>
        </p:txBody>
      </p:sp>
      <p:sp>
        <p:nvSpPr>
          <p:cNvPr id="313" name="Text Placeholder 312"/>
          <p:cNvSpPr>
            <a:spLocks noGrp="1"/>
          </p:cNvSpPr>
          <p:nvPr>
            <p:ph type="body" sz="quarter" idx="30"/>
          </p:nvPr>
        </p:nvSpPr>
        <p:spPr>
          <a:xfrm>
            <a:off x="20553320" y="11952535"/>
            <a:ext cx="6282531" cy="1556457"/>
          </a:xfrm>
        </p:spPr>
        <p:txBody>
          <a:bodyPr/>
          <a:lstStyle/>
          <a:p>
            <a:pPr algn="ctr"/>
            <a:r>
              <a:rPr lang="en-US" sz="1500" dirty="0"/>
              <a:t>Ruth Shim, M.D., M.P.H.</a:t>
            </a:r>
          </a:p>
          <a:p>
            <a:pPr algn="ctr"/>
            <a:r>
              <a:rPr lang="en-US" sz="1500" dirty="0"/>
              <a:t>Luke &amp; Grace Kim Professor in Cultural Psychiatry</a:t>
            </a:r>
          </a:p>
          <a:p>
            <a:pPr algn="ctr"/>
            <a:r>
              <a:rPr lang="en-US" sz="1500" dirty="0"/>
              <a:t>Director of Cultural Psychiatry, Department of Psychiatry and Behavioral Sciences</a:t>
            </a:r>
          </a:p>
          <a:p>
            <a:pPr algn="ctr"/>
            <a:r>
              <a:rPr lang="en-US" sz="1500" dirty="0">
                <a:solidFill>
                  <a:schemeClr val="accent5">
                    <a:lumMod val="50000"/>
                  </a:schemeClr>
                </a:solidFill>
              </a:rPr>
              <a:t>Associate Professor, Department of Psychiatry and Behavioral Sciences</a:t>
            </a:r>
          </a:p>
        </p:txBody>
      </p:sp>
      <p:sp>
        <p:nvSpPr>
          <p:cNvPr id="9" name="Rectangle 8"/>
          <p:cNvSpPr/>
          <p:nvPr/>
        </p:nvSpPr>
        <p:spPr>
          <a:xfrm>
            <a:off x="7698599" y="9790083"/>
            <a:ext cx="6643594" cy="714422"/>
          </a:xfrm>
          <a:prstGeom prst="rect">
            <a:avLst/>
          </a:prstGeom>
          <a:solidFill>
            <a:schemeClr val="bg1"/>
          </a:solidFill>
          <a:ln w="57150">
            <a:solidFill>
              <a:srgbClr val="B2D1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7910553" y="9777484"/>
            <a:ext cx="6219685" cy="707886"/>
          </a:xfrm>
          <a:prstGeom prst="rect">
            <a:avLst/>
          </a:prstGeom>
          <a:noFill/>
        </p:spPr>
        <p:txBody>
          <a:bodyPr wrap="square" rtlCol="0">
            <a:spAutoFit/>
          </a:bodyPr>
          <a:lstStyle/>
          <a:p>
            <a:pPr algn="ctr"/>
            <a:r>
              <a:rPr lang="en-US" sz="4000" dirty="0">
                <a:solidFill>
                  <a:schemeClr val="accent5">
                    <a:lumMod val="50000"/>
                  </a:schemeClr>
                </a:solidFill>
                <a:latin typeface="Cambria" panose="02040503050406030204" pitchFamily="18" charset="0"/>
                <a:cs typeface="Times New Roman" panose="02020603050405020304" pitchFamily="18" charset="0"/>
              </a:rPr>
              <a:t>Investigational Questions</a:t>
            </a:r>
          </a:p>
        </p:txBody>
      </p:sp>
      <p:sp>
        <p:nvSpPr>
          <p:cNvPr id="14" name="Text Placeholder 13"/>
          <p:cNvSpPr>
            <a:spLocks noGrp="1"/>
          </p:cNvSpPr>
          <p:nvPr>
            <p:ph type="body" sz="quarter" idx="27"/>
          </p:nvPr>
        </p:nvSpPr>
        <p:spPr>
          <a:xfrm>
            <a:off x="20514168" y="2697911"/>
            <a:ext cx="6279386" cy="428684"/>
          </a:xfrm>
        </p:spPr>
        <p:txBody>
          <a:bodyPr/>
          <a:lstStyle/>
          <a:p>
            <a:r>
              <a:rPr lang="en-US" dirty="0"/>
              <a:t>References</a:t>
            </a:r>
          </a:p>
        </p:txBody>
      </p:sp>
      <p:pic>
        <p:nvPicPr>
          <p:cNvPr id="6" name="Picture 5">
            <a:extLst>
              <a:ext uri="{FF2B5EF4-FFF2-40B4-BE49-F238E27FC236}">
                <a16:creationId xmlns:a16="http://schemas.microsoft.com/office/drawing/2014/main" id="{DC761455-CC7E-4E82-AB0E-6BC824FF7E29}"/>
              </a:ext>
            </a:extLst>
          </p:cNvPr>
          <p:cNvPicPr>
            <a:picLocks noChangeAspect="1"/>
          </p:cNvPicPr>
          <p:nvPr/>
        </p:nvPicPr>
        <p:blipFill>
          <a:blip r:embed="rId6"/>
          <a:stretch>
            <a:fillRect/>
          </a:stretch>
        </p:blipFill>
        <p:spPr>
          <a:xfrm>
            <a:off x="8085398" y="10577590"/>
            <a:ext cx="5210175" cy="4286250"/>
          </a:xfrm>
          <a:prstGeom prst="rect">
            <a:avLst/>
          </a:prstGeom>
        </p:spPr>
      </p:pic>
      <p:sp>
        <p:nvSpPr>
          <p:cNvPr id="32" name="Text Placeholder 301">
            <a:extLst>
              <a:ext uri="{FF2B5EF4-FFF2-40B4-BE49-F238E27FC236}">
                <a16:creationId xmlns:a16="http://schemas.microsoft.com/office/drawing/2014/main" id="{A8D5B3BD-0DBD-4231-A416-603B8733428B}"/>
              </a:ext>
            </a:extLst>
          </p:cNvPr>
          <p:cNvSpPr txBox="1">
            <a:spLocks/>
          </p:cNvSpPr>
          <p:nvPr/>
        </p:nvSpPr>
        <p:spPr>
          <a:xfrm>
            <a:off x="680183" y="11896986"/>
            <a:ext cx="6141353" cy="3731411"/>
          </a:xfrm>
          <a:prstGeom prst="rect">
            <a:avLst/>
          </a:prstGeom>
        </p:spPr>
        <p:txBody>
          <a:bodyPr wrap="square" lIns="130622" tIns="130622" rIns="130622" bIns="130622">
            <a:spAutoFit/>
          </a:bodyPr>
          <a:lstStyle>
            <a:lvl1pPr marL="0" indent="0" algn="l" defTabSz="2507943" rtl="0" eaLnBrk="1" latinLnBrk="0" hangingPunct="1">
              <a:spcBef>
                <a:spcPct val="20000"/>
              </a:spcBef>
              <a:buFont typeface="Arial" pitchFamily="34" charset="0"/>
              <a:buNone/>
              <a:defRPr sz="1400" kern="1200">
                <a:solidFill>
                  <a:schemeClr val="accent5">
                    <a:lumMod val="50000"/>
                  </a:schemeClr>
                </a:solidFill>
                <a:latin typeface="Times New Roman" panose="02020603050405020304" pitchFamily="18" charset="0"/>
                <a:ea typeface="+mn-ea"/>
                <a:cs typeface="Times New Roman" panose="02020603050405020304" pitchFamily="18" charset="0"/>
              </a:defRPr>
            </a:lvl1pPr>
            <a:lvl2pPr marL="849043"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2pPr>
            <a:lvl3pPr marL="1175598" indent="-326555"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3pPr>
            <a:lvl4pPr marL="1534809" indent="-359211"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4pPr>
            <a:lvl5pPr marL="1796053" indent="-261244" algn="l" defTabSz="2507943" rtl="0" eaLnBrk="1" latinLnBrk="0" hangingPunct="1">
              <a:spcBef>
                <a:spcPct val="20000"/>
              </a:spcBef>
              <a:buFont typeface="Arial" pitchFamily="34" charset="0"/>
              <a:buChar char="»"/>
              <a:defRPr sz="1400" kern="1200">
                <a:solidFill>
                  <a:schemeClr val="tx1"/>
                </a:solidFill>
                <a:latin typeface="Trebuchet MS" pitchFamily="34" charset="0"/>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pPr algn="just">
              <a:spcBef>
                <a:spcPts val="0"/>
              </a:spcBef>
              <a:spcAft>
                <a:spcPts val="1000"/>
              </a:spcAft>
            </a:pPr>
            <a:r>
              <a:rPr lang="en-US" sz="1600" dirty="0">
                <a:latin typeface="Calibri" panose="020F0502020204030204" pitchFamily="34" charset="0"/>
                <a:ea typeface="Cambria" panose="02040503050406030204" pitchFamily="18" charset="0"/>
                <a:cs typeface="Calibri" panose="020F0502020204030204" pitchFamily="34" charset="0"/>
              </a:rPr>
              <a:t>Races and ethnicities underrepresented in medicine are defined by the AMA as “those racial and ethnic populations that are underrepresented in the medical profession relative to their numbers in the general population”. Currently, this definition encompasses those who identify as African American and/or Black, Hispanic/Latino, Native American (American Indian, Alaska Native, and Native Hawaiian), Pacific Islander, and mainland Puerto Rican.</a:t>
            </a:r>
          </a:p>
          <a:p>
            <a:pPr marL="342900" indent="-342900" algn="just">
              <a:spcBef>
                <a:spcPts val="0"/>
              </a:spcBef>
              <a:spcAft>
                <a:spcPts val="1000"/>
              </a:spcAft>
              <a:buFontTx/>
              <a:buChar char="-"/>
            </a:pPr>
            <a:endParaRPr lang="en-US" sz="2000" dirty="0">
              <a:latin typeface="Calibri" panose="020F0502020204030204" pitchFamily="34" charset="0"/>
              <a:ea typeface="Calibri" panose="020F0502020204030204" pitchFamily="34" charset="0"/>
            </a:endParaRPr>
          </a:p>
          <a:p>
            <a:pPr marL="342900" indent="-342900" algn="just">
              <a:spcBef>
                <a:spcPts val="0"/>
              </a:spcBef>
              <a:spcAft>
                <a:spcPts val="1000"/>
              </a:spcAft>
              <a:buFontTx/>
              <a:buChar char="-"/>
            </a:pPr>
            <a:endParaRPr lang="en-US" sz="2000" dirty="0">
              <a:latin typeface="Calibri" panose="020F0502020204030204" pitchFamily="34" charset="0"/>
              <a:ea typeface="Calibri" panose="020F0502020204030204" pitchFamily="34" charset="0"/>
            </a:endParaRPr>
          </a:p>
          <a:p>
            <a:pPr marL="342900" indent="-342900" algn="just">
              <a:spcBef>
                <a:spcPts val="0"/>
              </a:spcBef>
              <a:spcAft>
                <a:spcPts val="1000"/>
              </a:spcAft>
              <a:buFontTx/>
              <a:buChar char="-"/>
            </a:pPr>
            <a:endParaRPr lang="en-US" sz="2000" dirty="0">
              <a:latin typeface="Calibri" panose="020F0502020204030204" pitchFamily="34" charset="0"/>
              <a:ea typeface="Calibri" panose="020F0502020204030204" pitchFamily="34" charset="0"/>
            </a:endParaRPr>
          </a:p>
          <a:p>
            <a:pPr marL="342900" indent="-342900" algn="just">
              <a:spcBef>
                <a:spcPts val="0"/>
              </a:spcBef>
              <a:spcAft>
                <a:spcPts val="1000"/>
              </a:spcAft>
              <a:buFontTx/>
              <a:buChar char="-"/>
            </a:pPr>
            <a:endParaRPr lang="en-US" sz="2000" dirty="0">
              <a:latin typeface="Calibri" panose="020F0502020204030204" pitchFamily="34" charset="0"/>
              <a:ea typeface="Calibri" panose="020F0502020204030204" pitchFamily="34" charset="0"/>
            </a:endParaRPr>
          </a:p>
        </p:txBody>
      </p:sp>
      <p:pic>
        <p:nvPicPr>
          <p:cNvPr id="18" name="Picture 17">
            <a:extLst>
              <a:ext uri="{FF2B5EF4-FFF2-40B4-BE49-F238E27FC236}">
                <a16:creationId xmlns:a16="http://schemas.microsoft.com/office/drawing/2014/main" id="{BEA51210-68CA-409F-A1BF-8AB94C9A527E}"/>
              </a:ext>
            </a:extLst>
          </p:cNvPr>
          <p:cNvPicPr>
            <a:picLocks noChangeAspect="1"/>
          </p:cNvPicPr>
          <p:nvPr/>
        </p:nvPicPr>
        <p:blipFill rotWithShape="1">
          <a:blip r:embed="rId7"/>
          <a:srcRect b="5484"/>
          <a:stretch/>
        </p:blipFill>
        <p:spPr>
          <a:xfrm>
            <a:off x="1449245" y="14120795"/>
            <a:ext cx="3906570" cy="1571017"/>
          </a:xfrm>
          <a:prstGeom prst="rect">
            <a:avLst/>
          </a:prstGeom>
        </p:spPr>
      </p:pic>
      <p:sp>
        <p:nvSpPr>
          <p:cNvPr id="38" name="Text Placeholder 298">
            <a:extLst>
              <a:ext uri="{FF2B5EF4-FFF2-40B4-BE49-F238E27FC236}">
                <a16:creationId xmlns:a16="http://schemas.microsoft.com/office/drawing/2014/main" id="{CF68037F-A404-4498-A4C7-78EF5F6164C1}"/>
              </a:ext>
            </a:extLst>
          </p:cNvPr>
          <p:cNvSpPr txBox="1">
            <a:spLocks/>
          </p:cNvSpPr>
          <p:nvPr/>
        </p:nvSpPr>
        <p:spPr>
          <a:xfrm>
            <a:off x="628145" y="7574590"/>
            <a:ext cx="6280547" cy="428684"/>
          </a:xfrm>
          <a:prstGeom prst="rect">
            <a:avLst/>
          </a:prstGeom>
          <a:noFill/>
        </p:spPr>
        <p:txBody>
          <a:bodyPr lIns="52249" tIns="52249" rIns="52249" bIns="52249" anchor="ctr" anchorCtr="0">
            <a:spAutoFit/>
          </a:bodyPr>
          <a:lstStyle>
            <a:lvl1pPr marL="0" indent="0" algn="ctr" defTabSz="2507943" rtl="0" eaLnBrk="1" latinLnBrk="0" hangingPunct="1">
              <a:spcBef>
                <a:spcPct val="20000"/>
              </a:spcBef>
              <a:buFont typeface="Arial" pitchFamily="34" charset="0"/>
              <a:buNone/>
              <a:defRPr sz="2100" b="1" u="sng" kern="1200" baseline="0">
                <a:solidFill>
                  <a:schemeClr val="accent5">
                    <a:lumMod val="50000"/>
                  </a:schemeClr>
                </a:solidFill>
                <a:latin typeface="+mn-lt"/>
                <a:ea typeface="+mn-ea"/>
                <a:cs typeface="+mn-cs"/>
              </a:defRPr>
            </a:lvl1pPr>
            <a:lvl2pPr marL="2037704" indent="-783732" algn="l" defTabSz="2507943" rtl="0" eaLnBrk="1" latinLnBrk="0" hangingPunct="1">
              <a:spcBef>
                <a:spcPct val="20000"/>
              </a:spcBef>
              <a:buFont typeface="Arial" pitchFamily="34" charset="0"/>
              <a:buChar char="–"/>
              <a:defRPr sz="7700" kern="1200">
                <a:solidFill>
                  <a:schemeClr val="tx1"/>
                </a:solidFill>
                <a:latin typeface="+mn-lt"/>
                <a:ea typeface="+mn-ea"/>
                <a:cs typeface="+mn-cs"/>
              </a:defRPr>
            </a:lvl2pPr>
            <a:lvl3pPr marL="3134929" indent="-626986" algn="l" defTabSz="2507943" rtl="0" eaLnBrk="1" latinLnBrk="0" hangingPunct="1">
              <a:spcBef>
                <a:spcPct val="20000"/>
              </a:spcBef>
              <a:buFont typeface="Arial" pitchFamily="34" charset="0"/>
              <a:buChar char="•"/>
              <a:defRPr sz="6600" kern="1200">
                <a:solidFill>
                  <a:schemeClr val="tx1"/>
                </a:solidFill>
                <a:latin typeface="+mn-lt"/>
                <a:ea typeface="+mn-ea"/>
                <a:cs typeface="+mn-cs"/>
              </a:defRPr>
            </a:lvl3pPr>
            <a:lvl4pPr marL="4388901"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4pPr>
            <a:lvl5pPr marL="5642872"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5pPr>
            <a:lvl6pPr marL="6896844"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6pPr>
            <a:lvl7pPr marL="8150815"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7pPr>
            <a:lvl8pPr marL="9404787"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8pPr>
            <a:lvl9pPr marL="10658758" indent="-626986" algn="l" defTabSz="2507943" rtl="0" eaLnBrk="1" latinLnBrk="0" hangingPunct="1">
              <a:spcBef>
                <a:spcPct val="20000"/>
              </a:spcBef>
              <a:buFont typeface="Arial" pitchFamily="34" charset="0"/>
              <a:buChar char="•"/>
              <a:defRPr sz="5500" kern="1200">
                <a:solidFill>
                  <a:schemeClr val="tx1"/>
                </a:solidFill>
                <a:latin typeface="+mn-lt"/>
                <a:ea typeface="+mn-ea"/>
                <a:cs typeface="+mn-cs"/>
              </a:defRPr>
            </a:lvl9pPr>
          </a:lstStyle>
          <a:p>
            <a:r>
              <a:rPr lang="en-US" u="none" dirty="0"/>
              <a:t>Objectives</a:t>
            </a:r>
          </a:p>
        </p:txBody>
      </p:sp>
      <p:sp>
        <p:nvSpPr>
          <p:cNvPr id="39" name="Rectangle 38">
            <a:extLst>
              <a:ext uri="{FF2B5EF4-FFF2-40B4-BE49-F238E27FC236}">
                <a16:creationId xmlns:a16="http://schemas.microsoft.com/office/drawing/2014/main" id="{74843871-99B2-4CAE-88FF-59B0995E53C6}"/>
              </a:ext>
            </a:extLst>
          </p:cNvPr>
          <p:cNvSpPr/>
          <p:nvPr/>
        </p:nvSpPr>
        <p:spPr>
          <a:xfrm>
            <a:off x="703195" y="11485304"/>
            <a:ext cx="6035879" cy="2357149"/>
          </a:xfrm>
          <a:prstGeom prst="rect">
            <a:avLst/>
          </a:prstGeom>
          <a:solidFill>
            <a:schemeClr val="bg1">
              <a:alpha val="0"/>
            </a:schemeClr>
          </a:solidFill>
          <a:ln w="57150">
            <a:solidFill>
              <a:srgbClr val="B2D1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20" name="Table 20">
            <a:extLst>
              <a:ext uri="{FF2B5EF4-FFF2-40B4-BE49-F238E27FC236}">
                <a16:creationId xmlns:a16="http://schemas.microsoft.com/office/drawing/2014/main" id="{6A8BDBBF-5764-4C73-96F7-5C35815AED39}"/>
              </a:ext>
            </a:extLst>
          </p:cNvPr>
          <p:cNvGraphicFramePr>
            <a:graphicFrameLocks noGrp="1"/>
          </p:cNvGraphicFramePr>
          <p:nvPr>
            <p:extLst>
              <p:ext uri="{D42A27DB-BD31-4B8C-83A1-F6EECF244321}">
                <p14:modId xmlns:p14="http://schemas.microsoft.com/office/powerpoint/2010/main" val="3812614386"/>
              </p:ext>
            </p:extLst>
          </p:nvPr>
        </p:nvGraphicFramePr>
        <p:xfrm>
          <a:off x="15137533" y="3404838"/>
          <a:ext cx="4788000" cy="5356070"/>
        </p:xfrm>
        <a:graphic>
          <a:graphicData uri="http://schemas.openxmlformats.org/drawingml/2006/table">
            <a:tbl>
              <a:tblPr firstRow="1" bandRow="1">
                <a:tableStyleId>{5C22544A-7EE6-4342-B048-85BDC9FD1C3A}</a:tableStyleId>
              </a:tblPr>
              <a:tblGrid>
                <a:gridCol w="4788000">
                  <a:extLst>
                    <a:ext uri="{9D8B030D-6E8A-4147-A177-3AD203B41FA5}">
                      <a16:colId xmlns:a16="http://schemas.microsoft.com/office/drawing/2014/main" val="3115844354"/>
                    </a:ext>
                  </a:extLst>
                </a:gridCol>
              </a:tblGrid>
              <a:tr h="247848">
                <a:tc>
                  <a:txBody>
                    <a:bodyPr/>
                    <a:lstStyle/>
                    <a:p>
                      <a:r>
                        <a:rPr lang="en-US" sz="1600" dirty="0"/>
                        <a:t>Which of the following policies has the journal enacted to address considerations related to diversity and inclusivity of the editorial board’s recruitment process?</a:t>
                      </a:r>
                    </a:p>
                  </a:txBody>
                  <a:tcPr/>
                </a:tc>
                <a:extLst>
                  <a:ext uri="{0D108BD9-81ED-4DB2-BD59-A6C34878D82A}">
                    <a16:rowId xmlns:a16="http://schemas.microsoft.com/office/drawing/2014/main" val="2175240337"/>
                  </a:ext>
                </a:extLst>
              </a:tr>
              <a:tr h="0">
                <a:tc>
                  <a:txBody>
                    <a:bodyPr/>
                    <a:lstStyle/>
                    <a:p>
                      <a:pPr marL="285750" indent="-285750">
                        <a:buFont typeface="Wingdings" panose="05000000000000000000" pitchFamily="2" charset="2"/>
                        <a:buChar char="§"/>
                      </a:pPr>
                      <a:r>
                        <a:rPr lang="en-US" sz="1600" dirty="0"/>
                        <a:t>Established a Gender and Culture Department and appointed experts on gender and cultures to help identify potential qualified board members.</a:t>
                      </a:r>
                    </a:p>
                  </a:txBody>
                  <a:tcPr/>
                </a:tc>
                <a:extLst>
                  <a:ext uri="{0D108BD9-81ED-4DB2-BD59-A6C34878D82A}">
                    <a16:rowId xmlns:a16="http://schemas.microsoft.com/office/drawing/2014/main" val="1407781231"/>
                  </a:ext>
                </a:extLst>
              </a:tr>
              <a:tr h="369011">
                <a:tc>
                  <a:txBody>
                    <a:bodyPr/>
                    <a:lstStyle/>
                    <a:p>
                      <a:pPr marL="285750" indent="-285750">
                        <a:buFont typeface="Wingdings" panose="05000000000000000000" pitchFamily="2" charset="2"/>
                        <a:buChar char="§"/>
                      </a:pPr>
                      <a:r>
                        <a:rPr lang="en-US" sz="1600" dirty="0"/>
                        <a:t>Presented at journal society meetings to educate members about editorship.</a:t>
                      </a:r>
                    </a:p>
                  </a:txBody>
                  <a:tcPr/>
                </a:tc>
                <a:extLst>
                  <a:ext uri="{0D108BD9-81ED-4DB2-BD59-A6C34878D82A}">
                    <a16:rowId xmlns:a16="http://schemas.microsoft.com/office/drawing/2014/main" val="511484625"/>
                  </a:ext>
                </a:extLst>
              </a:tr>
              <a:tr h="620635">
                <a:tc>
                  <a:txBody>
                    <a:bodyPr/>
                    <a:lstStyle/>
                    <a:p>
                      <a:pPr marL="285750" indent="-285750">
                        <a:buFont typeface="Wingdings" panose="05000000000000000000" pitchFamily="2" charset="2"/>
                        <a:buChar char="§"/>
                      </a:pPr>
                      <a:r>
                        <a:rPr lang="en-US" sz="1600" dirty="0"/>
                        <a:t>Encouraged individual members to reach out to potential board members who are women or from culturally and/or racially diverse backgrounds.</a:t>
                      </a:r>
                    </a:p>
                  </a:txBody>
                  <a:tcPr/>
                </a:tc>
                <a:extLst>
                  <a:ext uri="{0D108BD9-81ED-4DB2-BD59-A6C34878D82A}">
                    <a16:rowId xmlns:a16="http://schemas.microsoft.com/office/drawing/2014/main" val="1593062657"/>
                  </a:ext>
                </a:extLst>
              </a:tr>
              <a:tr h="620635">
                <a:tc>
                  <a:txBody>
                    <a:bodyPr/>
                    <a:lstStyle/>
                    <a:p>
                      <a:pPr marL="285750" indent="-285750">
                        <a:buFont typeface="Wingdings" panose="05000000000000000000" pitchFamily="2" charset="2"/>
                        <a:buChar char="§"/>
                      </a:pPr>
                      <a:r>
                        <a:rPr lang="en-US" sz="1600" dirty="0"/>
                        <a:t>Announced policy changes on the journal website and/or social media platforms</a:t>
                      </a:r>
                    </a:p>
                  </a:txBody>
                  <a:tcPr/>
                </a:tc>
                <a:extLst>
                  <a:ext uri="{0D108BD9-81ED-4DB2-BD59-A6C34878D82A}">
                    <a16:rowId xmlns:a16="http://schemas.microsoft.com/office/drawing/2014/main" val="4288979340"/>
                  </a:ext>
                </a:extLst>
              </a:tr>
              <a:tr h="620635">
                <a:tc>
                  <a:txBody>
                    <a:bodyPr/>
                    <a:lstStyle/>
                    <a:p>
                      <a:pPr marL="285750" indent="-285750">
                        <a:buFont typeface="Wingdings" panose="05000000000000000000" pitchFamily="2" charset="2"/>
                        <a:buChar char="§"/>
                      </a:pPr>
                      <a:r>
                        <a:rPr lang="en-US" sz="1600" dirty="0"/>
                        <a:t>Practiced sustained commitment to diversity to obtain serious “buy-in” from individuals of all backgrounds.</a:t>
                      </a:r>
                    </a:p>
                  </a:txBody>
                  <a:tcPr/>
                </a:tc>
                <a:extLst>
                  <a:ext uri="{0D108BD9-81ED-4DB2-BD59-A6C34878D82A}">
                    <a16:rowId xmlns:a16="http://schemas.microsoft.com/office/drawing/2014/main" val="3694333604"/>
                  </a:ext>
                </a:extLst>
              </a:tr>
              <a:tr h="620635">
                <a:tc>
                  <a:txBody>
                    <a:bodyPr/>
                    <a:lstStyle/>
                    <a:p>
                      <a:pPr marL="285750" indent="-285750">
                        <a:buFont typeface="Wingdings" panose="05000000000000000000" pitchFamily="2" charset="2"/>
                        <a:buChar char="§"/>
                      </a:pPr>
                      <a:r>
                        <a:rPr lang="en-US" sz="1600" dirty="0"/>
                        <a:t>Taken advantage of educational opportunities regarding diversity. </a:t>
                      </a:r>
                    </a:p>
                  </a:txBody>
                  <a:tcPr/>
                </a:tc>
                <a:extLst>
                  <a:ext uri="{0D108BD9-81ED-4DB2-BD59-A6C34878D82A}">
                    <a16:rowId xmlns:a16="http://schemas.microsoft.com/office/drawing/2014/main" val="2013987"/>
                  </a:ext>
                </a:extLst>
              </a:tr>
            </a:tbl>
          </a:graphicData>
        </a:graphic>
      </p:graphicFrame>
      <p:pic>
        <p:nvPicPr>
          <p:cNvPr id="28" name="Picture 27">
            <a:extLst>
              <a:ext uri="{FF2B5EF4-FFF2-40B4-BE49-F238E27FC236}">
                <a16:creationId xmlns:a16="http://schemas.microsoft.com/office/drawing/2014/main" id="{E48D6216-270B-4BBB-86B6-A85529FFC4DF}"/>
              </a:ext>
            </a:extLst>
          </p:cNvPr>
          <p:cNvPicPr>
            <a:picLocks noChangeAspect="1"/>
          </p:cNvPicPr>
          <p:nvPr/>
        </p:nvPicPr>
        <p:blipFill>
          <a:blip r:embed="rId8"/>
          <a:stretch>
            <a:fillRect/>
          </a:stretch>
        </p:blipFill>
        <p:spPr>
          <a:xfrm>
            <a:off x="22013267" y="13745343"/>
            <a:ext cx="3514725" cy="2133600"/>
          </a:xfrm>
          <a:prstGeom prst="rect">
            <a:avLst/>
          </a:prstGeom>
        </p:spPr>
      </p:pic>
    </p:spTree>
    <p:extLst>
      <p:ext uri="{BB962C8B-B14F-4D97-AF65-F5344CB8AC3E}">
        <p14:creationId xmlns:p14="http://schemas.microsoft.com/office/powerpoint/2010/main" val="3417310049"/>
      </p:ext>
    </p:extLst>
  </p:cSld>
  <p:clrMapOvr>
    <a:masterClrMapping/>
  </p:clrMapOvr>
</p:sld>
</file>

<file path=ppt/theme/theme1.xml><?xml version="1.0" encoding="utf-8"?>
<a:theme xmlns:a="http://schemas.openxmlformats.org/drawingml/2006/main" name="PosterPresentations.com-36x60-Template-V3">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1_Classic 3 Column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Classic - Wide Center">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PosterPresentations.com-36x60-Template-V3</Template>
  <TotalTime>7474</TotalTime>
  <Words>1231</Words>
  <Application>Microsoft Office PowerPoint</Application>
  <PresentationFormat>Custom</PresentationFormat>
  <Paragraphs>63</Paragraphs>
  <Slides>1</Slides>
  <Notes>1</Notes>
  <HiddenSlides>0</HiddenSlides>
  <MMClips>0</MMClips>
  <ScaleCrop>false</ScaleCrop>
  <HeadingPairs>
    <vt:vector size="8" baseType="variant">
      <vt:variant>
        <vt:lpstr>Fonts Used</vt:lpstr>
      </vt:variant>
      <vt:variant>
        <vt:i4>7</vt:i4>
      </vt:variant>
      <vt:variant>
        <vt:lpstr>Theme</vt:lpstr>
      </vt:variant>
      <vt:variant>
        <vt:i4>3</vt:i4>
      </vt:variant>
      <vt:variant>
        <vt:lpstr>Embedded OLE Servers</vt:lpstr>
      </vt:variant>
      <vt:variant>
        <vt:i4>1</vt:i4>
      </vt:variant>
      <vt:variant>
        <vt:lpstr>Slide Titles</vt:lpstr>
      </vt:variant>
      <vt:variant>
        <vt:i4>1</vt:i4>
      </vt:variant>
    </vt:vector>
  </HeadingPairs>
  <TitlesOfParts>
    <vt:vector size="12" baseType="lpstr">
      <vt:lpstr>Arial</vt:lpstr>
      <vt:lpstr>Calibri</vt:lpstr>
      <vt:lpstr>Calibri Light</vt:lpstr>
      <vt:lpstr>Cambria</vt:lpstr>
      <vt:lpstr>Times New Roman</vt:lpstr>
      <vt:lpstr>Trebuchet MS</vt:lpstr>
      <vt:lpstr>Wingdings</vt:lpstr>
      <vt:lpstr>PosterPresentations.com-36x60-Template-V3</vt:lpstr>
      <vt:lpstr>1_Classic 3 Columns</vt:lpstr>
      <vt:lpstr>Classic - Wide Center</vt:lpstr>
      <vt:lpstr>Image</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cp:lastModifiedBy>Erika Monterroza</cp:lastModifiedBy>
  <cp:revision>77</cp:revision>
  <dcterms:created xsi:type="dcterms:W3CDTF">2012-02-06T18:46:22Z</dcterms:created>
  <dcterms:modified xsi:type="dcterms:W3CDTF">2020-02-14T06:32:02Z</dcterms:modified>
</cp:coreProperties>
</file>