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sldIdLst>
    <p:sldId id="260" r:id="rId4"/>
  </p:sldIdLst>
  <p:sldSz cx="27432000" cy="16459200"/>
  <p:notesSz cx="6858000" cy="9144000"/>
  <p:defaultTextStyle>
    <a:defPPr>
      <a:defRPr lang="en-US"/>
    </a:defPPr>
    <a:lvl1pPr marL="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9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10080">
          <p15:clr>
            <a:srgbClr val="A4A3A4"/>
          </p15:clr>
        </p15:guide>
        <p15:guide id="4" orient="horz">
          <p15:clr>
            <a:srgbClr val="A4A3A4"/>
          </p15:clr>
        </p15:guide>
        <p15:guide id="5" pos="363">
          <p15:clr>
            <a:srgbClr val="A4A3A4"/>
          </p15:clr>
        </p15:guide>
        <p15:guide id="6" pos="169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5"/>
    <a:srgbClr val="C99700"/>
    <a:srgbClr val="E3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6208" autoAdjust="0"/>
  </p:normalViewPr>
  <p:slideViewPr>
    <p:cSldViewPr snapToGrid="0" snapToObjects="1" showGuides="1">
      <p:cViewPr varScale="1">
        <p:scale>
          <a:sx n="51" d="100"/>
          <a:sy n="51" d="100"/>
        </p:scale>
        <p:origin x="1424" y="256"/>
      </p:cViewPr>
      <p:guideLst>
        <p:guide orient="horz" pos="1659"/>
        <p:guide orient="horz" pos="144"/>
        <p:guide orient="horz" pos="10080"/>
        <p:guide orient="horz"/>
        <p:guide pos="363"/>
        <p:guide pos="16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215687470661264E-2"/>
          <c:y val="3.1837029303428681E-2"/>
          <c:w val="0.95999669189930004"/>
          <c:h val="0.745297052161575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Confidence in identifying hazard - BEFORE</c:v>
                </c:pt>
              </c:strCache>
            </c:strRef>
          </c:tx>
          <c:spPr>
            <a:pattFill prst="pct20">
              <a:fgClr>
                <a:srgbClr val="4472C4"/>
              </a:fgClr>
              <a:bgClr>
                <a:sysClr val="window" lastClr="FFFFFF"/>
              </a:bgClr>
            </a:patt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7579343896201031E-4"/>
                  <c:y val="7.35953394667890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72-2144-8B19-9324ADD803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Transition to clerkship</c:v>
                </c:pt>
                <c:pt idx="1">
                  <c:v>Transition to residency</c:v>
                </c:pt>
                <c:pt idx="2">
                  <c:v>Emergency medicine intern</c:v>
                </c:pt>
                <c:pt idx="3">
                  <c:v>Pediatric intern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6.2</c:v>
                </c:pt>
                <c:pt idx="1">
                  <c:v>6.9</c:v>
                </c:pt>
                <c:pt idx="2">
                  <c:v>7.5</c:v>
                </c:pt>
                <c:pt idx="3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2-2144-8B19-9324ADD803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Confidence in identifying hazard - AFTER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4472C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Transition to clerkship</c:v>
                </c:pt>
                <c:pt idx="1">
                  <c:v>Transition to residency</c:v>
                </c:pt>
                <c:pt idx="2">
                  <c:v>Emergency medicine intern</c:v>
                </c:pt>
                <c:pt idx="3">
                  <c:v>Pediatric intern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8.6999999999999993</c:v>
                </c:pt>
                <c:pt idx="1">
                  <c:v>8.5</c:v>
                </c:pt>
                <c:pt idx="2">
                  <c:v>8.6</c:v>
                </c:pt>
                <c:pt idx="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72-2144-8B19-9324ADD803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Confidence in reporting hazard - BEFORE</c:v>
                </c:pt>
              </c:strCache>
            </c:strRef>
          </c:tx>
          <c:spPr>
            <a:pattFill prst="pct20">
              <a:fgClr>
                <a:srgbClr val="FFC000"/>
              </a:fgClr>
              <a:bgClr>
                <a:sysClr val="window" lastClr="FFFFFF"/>
              </a:bgClr>
            </a:patt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Transition to clerkship</c:v>
                </c:pt>
                <c:pt idx="1">
                  <c:v>Transition to residency</c:v>
                </c:pt>
                <c:pt idx="2">
                  <c:v>Emergency medicine intern</c:v>
                </c:pt>
                <c:pt idx="3">
                  <c:v>Pediatric intern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2.8</c:v>
                </c:pt>
                <c:pt idx="1">
                  <c:v>4.8</c:v>
                </c:pt>
                <c:pt idx="2">
                  <c:v>4.9000000000000004</c:v>
                </c:pt>
                <c:pt idx="3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72-2144-8B19-9324ADD803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Confidence in reporting hazard - AFTER</c:v>
                </c:pt>
              </c:strCache>
            </c:strRef>
          </c:tx>
          <c:spPr>
            <a:solidFill>
              <a:srgbClr val="FEB80A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Transition to clerkship</c:v>
                </c:pt>
                <c:pt idx="1">
                  <c:v>Transition to residency</c:v>
                </c:pt>
                <c:pt idx="2">
                  <c:v>Emergency medicine intern</c:v>
                </c:pt>
                <c:pt idx="3">
                  <c:v>Pediatric intern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8.1</c:v>
                </c:pt>
                <c:pt idx="1">
                  <c:v>7.5</c:v>
                </c:pt>
                <c:pt idx="2">
                  <c:v>8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472-2144-8B19-9324ADD803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6733504"/>
        <c:axId val="456731864"/>
      </c:barChart>
      <c:catAx>
        <c:axId val="45673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731864"/>
        <c:crosses val="autoZero"/>
        <c:auto val="1"/>
        <c:lblAlgn val="ctr"/>
        <c:lblOffset val="100"/>
        <c:noMultiLvlLbl val="0"/>
      </c:catAx>
      <c:valAx>
        <c:axId val="45673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73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4.9999965251043069E-2"/>
          <c:y val="0.86436244770151116"/>
          <c:w val="0.89999999227800953"/>
          <c:h val="0.13563755229848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2/19/20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5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461" y="3341566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(click to edit) INTRODUCTION or ABSTRACT</a:t>
            </a: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6461" y="7674416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8" y="3341566"/>
            <a:ext cx="628054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latin typeface="+mn-lt"/>
              </a:defRPr>
            </a:lvl1pPr>
            <a:lvl2pPr marL="1304925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3906500" y="3341566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563293" marR="0" indent="-34290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906500" y="2948667"/>
            <a:ext cx="6286500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575984" y="2948667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572839" y="7709372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572839" y="7322011"/>
            <a:ext cx="628766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REFERENCES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575984" y="12921433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(click to edit)  ACKNOWLEDGEMENTS  or  CONTACT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576460" y="8094153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1373188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86" hasCustomPrompt="1"/>
          </p:nvPr>
        </p:nvSpPr>
        <p:spPr>
          <a:xfrm>
            <a:off x="20572840" y="3341566"/>
            <a:ext cx="62825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87" hasCustomPrompt="1"/>
          </p:nvPr>
        </p:nvSpPr>
        <p:spPr>
          <a:xfrm>
            <a:off x="20572839" y="13303950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in or paste your text here</a:t>
            </a:r>
          </a:p>
        </p:txBody>
      </p:sp>
      <p:sp>
        <p:nvSpPr>
          <p:cNvPr id="81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5116" y="3354109"/>
            <a:ext cx="849454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6900"/>
            <a:ext cx="8483204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76461" y="9035724"/>
            <a:ext cx="849554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88799" y="8644569"/>
            <a:ext cx="8483203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471422" y="10733346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471422" y="10309786"/>
            <a:ext cx="848220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476384" y="3378398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471422" y="2946900"/>
            <a:ext cx="8487172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8372337" y="2946900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8372337" y="3354109"/>
            <a:ext cx="848501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8372337" y="8628515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8369192" y="9056044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8372337" y="12862783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8372337" y="13290312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7150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2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75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4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6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7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2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8308" y="3416455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0789" y="3009246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INTRODUCTION or ABSTRACT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7812" y="7540814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0293" y="7129339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OBJECTIVES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7" y="3432806"/>
            <a:ext cx="129500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3009246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(header)  MATERIALS &amp; METHODS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241977" y="10987984"/>
            <a:ext cx="129500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241977" y="10560455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RESULTS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600583" y="3009246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CONCLUSIONS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600583" y="3436775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600583" y="7159451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REFERENCES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0599011" y="7586980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600583" y="12862784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(click to add)  ACKNOWLEDGEMENTS  or  CONTACT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599011" y="13290312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Type in or paste your text here</a:t>
            </a:r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3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authors</a:t>
            </a:r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affiliations</a:t>
            </a:r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TEXT PLACEHOLDER</a:t>
            </a:r>
          </a:p>
        </p:txBody>
      </p:sp>
      <p:sp>
        <p:nvSpPr>
          <p:cNvPr id="106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7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8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9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SECTION HEADER PLACEHOLDER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www.facebook.com/pages/PosterPresentationscom/217914411419?v=app_4949752878&amp;ref=ts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hyperlink" Target="http://www.facebook.com/pages/PosterPresentationscom/217914411419?v=app_4949752878&amp;ref=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76461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3" name="Picture 32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5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615971"/>
            <a:ext cx="2761491" cy="1261874"/>
          </a:xfrm>
          <a:prstGeom prst="rect">
            <a:avLst/>
          </a:prstGeom>
        </p:spPr>
      </p:pic>
      <p:sp>
        <p:nvSpPr>
          <p:cNvPr id="37" name="Rectangle 33"/>
          <p:cNvSpPr>
            <a:spLocks noChangeArrowheads="1"/>
          </p:cNvSpPr>
          <p:nvPr userDrawn="1"/>
        </p:nvSpPr>
        <p:spPr bwMode="auto">
          <a:xfrm>
            <a:off x="7241249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" name="Rectangle 33"/>
          <p:cNvSpPr>
            <a:spLocks noChangeArrowheads="1"/>
          </p:cNvSpPr>
          <p:nvPr userDrawn="1"/>
        </p:nvSpPr>
        <p:spPr bwMode="auto">
          <a:xfrm>
            <a:off x="13906037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9" name="Rectangle 33"/>
          <p:cNvSpPr>
            <a:spLocks noChangeArrowheads="1"/>
          </p:cNvSpPr>
          <p:nvPr userDrawn="1"/>
        </p:nvSpPr>
        <p:spPr bwMode="auto">
          <a:xfrm>
            <a:off x="20570825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3869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2988" y="2628900"/>
            <a:ext cx="26286024" cy="13373100"/>
            <a:chOff x="571500" y="2628900"/>
            <a:chExt cx="26286024" cy="13373100"/>
          </a:xfrm>
        </p:grpSpPr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571500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Rectangle 33"/>
            <p:cNvSpPr>
              <a:spLocks noChangeArrowheads="1"/>
            </p:cNvSpPr>
            <p:nvPr userDrawn="1"/>
          </p:nvSpPr>
          <p:spPr bwMode="auto">
            <a:xfrm>
              <a:off x="9469084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Rectangle 33"/>
            <p:cNvSpPr>
              <a:spLocks noChangeArrowheads="1"/>
            </p:cNvSpPr>
            <p:nvPr userDrawn="1"/>
          </p:nvSpPr>
          <p:spPr bwMode="auto">
            <a:xfrm>
              <a:off x="18366667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40" name="Rounded Rectangle 3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1" name="Picture 40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42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5971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571500" y="2628900"/>
            <a:ext cx="6286500" cy="13373100"/>
          </a:xfrm>
          <a:prstGeom prst="roundRect">
            <a:avLst>
              <a:gd name="adj" fmla="val 43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805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7209790" y="2628900"/>
            <a:ext cx="13012420" cy="13373100"/>
          </a:xfrm>
          <a:prstGeom prst="roundRect">
            <a:avLst>
              <a:gd name="adj" fmla="val 227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20574000" y="2628900"/>
            <a:ext cx="6286500" cy="13373100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>
              <a:latin typeface="Trebuchet MS" pitchFamily="34" charset="0"/>
            </a:endParaRPr>
          </a:p>
          <a:p>
            <a:pPr defTabSz="3765639"/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2007 template produces</a:t>
            </a:r>
            <a:r>
              <a:rPr lang="en-US" sz="1800" baseline="0" dirty="0">
                <a:latin typeface="Trebuchet MS" pitchFamily="34" charset="0"/>
              </a:rPr>
              <a:t> </a:t>
            </a:r>
            <a:r>
              <a:rPr lang="en-US" sz="1800" dirty="0">
                <a:latin typeface="Trebuchet MS" pitchFamily="34" charset="0"/>
              </a:rPr>
              <a:t>a 36”x60” professional  poster</a:t>
            </a:r>
            <a:r>
              <a:rPr lang="en-US" sz="1800">
                <a:latin typeface="Trebuchet MS" pitchFamily="34" charset="0"/>
              </a:rPr>
              <a:t>. You</a:t>
            </a:r>
            <a:r>
              <a:rPr lang="en-US" sz="1800" baseline="0">
                <a:latin typeface="Trebuchet MS" pitchFamily="34" charset="0"/>
              </a:rPr>
              <a:t> can u</a:t>
            </a:r>
            <a:r>
              <a:rPr lang="en-US" sz="1800">
                <a:latin typeface="Trebuchet MS" pitchFamily="34" charset="0"/>
              </a:rPr>
              <a:t>se</a:t>
            </a:r>
            <a:r>
              <a:rPr lang="en-US" sz="1800" baseline="0">
                <a:latin typeface="Trebuchet MS" pitchFamily="34" charset="0"/>
              </a:rPr>
              <a:t> it to create your research poster and </a:t>
            </a:r>
            <a:r>
              <a:rPr lang="en-US" sz="1800">
                <a:latin typeface="Trebuchet MS" pitchFamily="34" charset="0"/>
              </a:rPr>
              <a:t>save valuable time placing titles, subtitles,</a:t>
            </a:r>
            <a:r>
              <a:rPr lang="en-US" sz="1800" baseline="0">
                <a:latin typeface="Trebuchet MS" pitchFamily="34" charset="0"/>
              </a:rPr>
              <a:t> text, and graphics</a:t>
            </a:r>
            <a:r>
              <a:rPr lang="en-US" sz="1800">
                <a:latin typeface="Trebuchet MS" pitchFamily="34" charset="0"/>
              </a:rPr>
              <a:t>. </a:t>
            </a:r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To view our template tutorials, go online to </a:t>
            </a: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>
                <a:latin typeface="Trebuchet MS" pitchFamily="34" charset="0"/>
              </a:rPr>
              <a:t>and click on </a:t>
            </a: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r>
              <a:rPr lang="en-US" sz="1800" dirty="0">
                <a:latin typeface="Trebuchet MS" pitchFamily="34" charset="0"/>
              </a:rPr>
              <a:t>When</a:t>
            </a:r>
            <a:r>
              <a:rPr lang="en-US" sz="1800" baseline="0" dirty="0">
                <a:latin typeface="Trebuchet MS" pitchFamily="34" charset="0"/>
              </a:rPr>
              <a:t> you are ready to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aseline="0" dirty="0">
                <a:latin typeface="Trebuchet MS" pitchFamily="34" charset="0"/>
              </a:rPr>
              <a:t> print your poster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en-US" sz="1800" baseline="0" dirty="0">
                <a:latin typeface="Trebuchet MS" pitchFamily="34" charset="0"/>
              </a:rPr>
              <a:t> go online to</a:t>
            </a:r>
            <a:r>
              <a:rPr lang="en-US" sz="2000" baseline="0" dirty="0"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.</a:t>
            </a:r>
            <a:br>
              <a:rPr lang="en-US" sz="1800" dirty="0">
                <a:latin typeface="Trebuchet MS" pitchFamily="34" charset="0"/>
              </a:rPr>
            </a:br>
            <a:endParaRPr lang="en-US" sz="1800" dirty="0">
              <a:latin typeface="Trebuchet MS" pitchFamily="34" charset="0"/>
            </a:endParaRPr>
          </a:p>
          <a:p>
            <a:pPr algn="l" defTabSz="3765639"/>
            <a:r>
              <a:rPr lang="en-US" sz="1800" b="1" dirty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>
                <a:latin typeface="Trebuchet MS" pitchFamily="34" charset="0"/>
              </a:rPr>
              <a:t> </a:t>
            </a:r>
            <a:endParaRPr lang="en-US" sz="23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Trebuchet MS" pitchFamily="34" charset="0"/>
              </a:rPr>
              <a:t>To</a:t>
            </a:r>
            <a:r>
              <a:rPr lang="en-US" sz="1800" baseline="0" dirty="0">
                <a:latin typeface="Trebuchet MS" pitchFamily="34" charset="0"/>
              </a:rPr>
              <a:t> add text, c</a:t>
            </a:r>
            <a:r>
              <a:rPr lang="en-US" sz="1800" dirty="0">
                <a:latin typeface="Trebuchet MS" pitchFamily="34" charset="0"/>
              </a:rPr>
              <a:t>lick inside</a:t>
            </a:r>
            <a:r>
              <a:rPr lang="en-US" sz="1800" baseline="0" dirty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>
                <a:latin typeface="Trebuchet MS" pitchFamily="34" charset="0"/>
              </a:rPr>
              <a:t>once</a:t>
            </a:r>
            <a:r>
              <a:rPr lang="en-US" sz="1800" baseline="0" dirty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>
              <a:latin typeface="Trebuchet MS" pitchFamily="34" charset="0"/>
            </a:endParaRPr>
          </a:p>
          <a:p>
            <a:pPr defTabSz="376563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dirty="0">
              <a:latin typeface="Trebuchet MS" pitchFamily="34" charset="0"/>
            </a:endParaRPr>
          </a:p>
          <a:p>
            <a:pPr defTabSz="4389219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defTabSz="4389219"/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2" name="Picture 31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>
                <a:latin typeface="Trebuchet MS" pitchFamily="34" charset="0"/>
              </a:rPr>
              <a:t>This PowerPoint</a:t>
            </a:r>
            <a:r>
              <a:rPr lang="en-US" sz="1800" baseline="0" dirty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>
                <a:latin typeface="Trebuchet MS" pitchFamily="34" charset="0"/>
              </a:rPr>
            </a:br>
            <a:r>
              <a:rPr lang="en-US" sz="1800" baseline="0" dirty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>
              <a:latin typeface="Trebuchet MS" pitchFamily="34" charset="0"/>
            </a:endParaRPr>
          </a:p>
          <a:p>
            <a:pPr algn="ctr"/>
            <a:endParaRPr lang="en-US" sz="1800" b="1" dirty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Go to the </a:t>
            </a:r>
            <a:r>
              <a:rPr lang="en-US" sz="1800" baseline="0" dirty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>
                <a:latin typeface="Trebuchet MS" pitchFamily="34" charset="0"/>
              </a:rPr>
            </a:br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="1" baseline="0" dirty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>
                <a:latin typeface="Trebuchet MS" pitchFamily="34" charset="0"/>
              </a:rPr>
              <a:t>This template has four </a:t>
            </a:r>
            <a:r>
              <a:rPr lang="en-US" sz="1800" baseline="0" dirty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column layouts.  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TEXT: </a:t>
            </a:r>
            <a:r>
              <a:rPr lang="en-US" sz="1800" baseline="0" dirty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PHOTOS: </a:t>
            </a:r>
            <a:r>
              <a:rPr lang="en-US" sz="1800" baseline="0" dirty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>
                <a:latin typeface="Trebuchet MS" pitchFamily="34" charset="0"/>
              </a:rPr>
              <a:t>first</a:t>
            </a:r>
            <a:r>
              <a:rPr lang="en-US" sz="1800" baseline="0" dirty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>
                <a:latin typeface="Trebuchet MS" pitchFamily="34" charset="0"/>
              </a:rPr>
              <a:t>TABLES: </a:t>
            </a:r>
            <a:r>
              <a:rPr lang="en-US" sz="1800" baseline="0" dirty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>
                <a:latin typeface="Trebuchet MS" pitchFamily="34" charset="0"/>
              </a:rPr>
              <a:t>right-click</a:t>
            </a:r>
            <a:r>
              <a:rPr lang="en-US" sz="1800" baseline="0" dirty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endParaRPr lang="en-US" sz="1800" baseline="0" dirty="0">
              <a:latin typeface="Trebuchet MS" pitchFamily="34" charset="0"/>
            </a:endParaRPr>
          </a:p>
          <a:p>
            <a:pPr defTabSz="2689420"/>
            <a:r>
              <a:rPr lang="en-US" sz="1800" b="1" baseline="0" dirty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1800" dirty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>
                <a:solidFill>
                  <a:schemeClr val="bg1"/>
                </a:solidFill>
              </a:rPr>
              <a:t> Unit C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>
                <a:solidFill>
                  <a:schemeClr val="bg1"/>
                </a:solidFill>
              </a:rPr>
            </a:br>
            <a:r>
              <a:rPr lang="en-US" sz="1800" baseline="0" dirty="0">
                <a:solidFill>
                  <a:schemeClr val="bg1"/>
                </a:solidFill>
              </a:rPr>
              <a:t>    </a:t>
            </a:r>
            <a:r>
              <a:rPr lang="en-US" sz="1800" b="1" baseline="0" dirty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2648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DESIGN © 2012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A020158A-1DE4-D043-9149-45EBAB6C49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308" y="3416455"/>
            <a:ext cx="6285508" cy="51882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Patient safety hazards and adverse events are a significant concern in the United States, especially in the pediatric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Approximately 13 adverse events occur per 1,000 hospital discharges for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Increasing situational awareness is an effective intervention to enhance patient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Learning how to report identified errors and near misses enables mitigation of real or possible harm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Simulation helps learners and trainees develop situational awareness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Patient care simulation scenarios have demonstrated improvements in learner confidence and their ability to identify safety  hazards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B71B1B4-377A-1F4D-A910-0F9556DCA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0789" y="2932302"/>
            <a:ext cx="6280547" cy="536406"/>
          </a:xfrm>
        </p:spPr>
        <p:txBody>
          <a:bodyPr/>
          <a:lstStyle/>
          <a:p>
            <a:r>
              <a:rPr lang="en-US" sz="2800" dirty="0"/>
              <a:t>INTRODUCTION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AC33E262-FE44-FD4F-9AE0-4DE279B19E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67812" y="14538606"/>
            <a:ext cx="6286500" cy="14949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enhance medical student and trainee awareness of and confidence in identifying and reporting patient safety hazards through a brief interactive simulation activity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34E27826-0989-5147-BAE4-BC8FC1507B0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0293" y="14050187"/>
            <a:ext cx="6281539" cy="536406"/>
          </a:xfrm>
        </p:spPr>
        <p:txBody>
          <a:bodyPr/>
          <a:lstStyle/>
          <a:p>
            <a:r>
              <a:rPr lang="en-US" sz="2800" dirty="0"/>
              <a:t>OBJECTIVES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FD67C140-2925-8A4F-8472-41078F2079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41977" y="3432806"/>
            <a:ext cx="12950030" cy="48188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list of 20 high-priority patient safety hazards was created using a modified Delphi technique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Clinical scenario: </a:t>
            </a:r>
            <a:r>
              <a:rPr lang="en-US" sz="2000" b="1" i="1" dirty="0"/>
              <a:t>a five-year-old boy is in the pediatric emergency department suffering from an acute asthma exacerbation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Learners were divided into teams of 3-5, briefed on the scenario, and given 10 minutes to identify hazards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Hazards fell into 5 broad categories: </a:t>
            </a:r>
            <a:r>
              <a:rPr lang="en-US" sz="2000" b="1" i="1" dirty="0"/>
              <a:t>1. situational safety</a:t>
            </a:r>
            <a:r>
              <a:rPr lang="en-US" sz="2000" i="1" dirty="0"/>
              <a:t>, </a:t>
            </a:r>
            <a:r>
              <a:rPr lang="en-US" sz="2000" b="1" i="1" dirty="0"/>
              <a:t>2. privacy and personal information</a:t>
            </a:r>
            <a:r>
              <a:rPr lang="en-US" sz="2000" i="1" dirty="0"/>
              <a:t>, 3. </a:t>
            </a:r>
            <a:r>
              <a:rPr lang="en-US" sz="2000" b="1" i="1" dirty="0"/>
              <a:t>infection</a:t>
            </a:r>
            <a:r>
              <a:rPr lang="en-US" sz="2000" i="1" dirty="0"/>
              <a:t> </a:t>
            </a:r>
            <a:r>
              <a:rPr lang="en-US" sz="2000" b="1" i="1" dirty="0"/>
              <a:t>prevention, 4. treatment errors</a:t>
            </a:r>
            <a:r>
              <a:rPr lang="en-US" sz="2000" i="1" dirty="0"/>
              <a:t>, </a:t>
            </a:r>
            <a:r>
              <a:rPr lang="en-US" sz="2000" dirty="0"/>
              <a:t>and</a:t>
            </a:r>
            <a:r>
              <a:rPr lang="en-US" sz="2000" i="1" dirty="0"/>
              <a:t> </a:t>
            </a:r>
            <a:r>
              <a:rPr lang="en-US" sz="2000" b="1" i="1" dirty="0"/>
              <a:t>5. electronic health records</a:t>
            </a:r>
            <a:endParaRPr lang="en-US" sz="20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Participant makeup: </a:t>
            </a:r>
          </a:p>
          <a:p>
            <a:pPr marL="9960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102 second year medical students starting clinical clerkships</a:t>
            </a:r>
          </a:p>
          <a:p>
            <a:pPr marL="9960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91 fourth year medical students transitioning to residency</a:t>
            </a:r>
          </a:p>
          <a:p>
            <a:pPr marL="9960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15 emergency medicine interns</a:t>
            </a:r>
          </a:p>
          <a:p>
            <a:pPr marL="9960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13 pediatric interns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Students then watched a 5-minute video on reporting near misses and errors using the UCD incident reporting system, followed by a 15-minute debrief with a facilitator, and completed an evaluation survey. 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A216E29-2BB0-4E40-A9C8-3AE15E8053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41977" y="2932302"/>
            <a:ext cx="12950031" cy="536406"/>
          </a:xfrm>
        </p:spPr>
        <p:txBody>
          <a:bodyPr/>
          <a:lstStyle/>
          <a:p>
            <a:r>
              <a:rPr lang="en-US" sz="2800" dirty="0"/>
              <a:t>METHODS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5A6431A0-71BB-6948-9324-8759B56A70D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41977" y="8680613"/>
            <a:ext cx="12950031" cy="23566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Key outcomes: </a:t>
            </a:r>
          </a:p>
          <a:p>
            <a:pPr marL="1110310" lvl="1" indent="-457200">
              <a:buFont typeface="+mj-lt"/>
              <a:buAutoNum type="arabicPeriod"/>
            </a:pPr>
            <a:r>
              <a:rPr lang="en-US" sz="2000" dirty="0"/>
              <a:t>frequency of safety issues identified</a:t>
            </a:r>
          </a:p>
          <a:p>
            <a:pPr marL="1110310" lvl="1" indent="-457200">
              <a:buAutoNum type="arabicPeriod"/>
            </a:pPr>
            <a:r>
              <a:rPr lang="en-US" sz="2000" dirty="0"/>
              <a:t>confidence in identifying and reporting hazards, errors and near misses.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Learners rated their overall satisfaction on a 0-10 scale (0= Not at all Satisfied, 10= Very Satisfied).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Mean learner satisfaction scores were high at 8.5 ± 1.5, 7.8 ± 1.7, 8.1 ± 0.9, and 8.9 ± 0.9 for pre-clerkship, pre-residency, emergency medicine interns and pediatric interns, respectively. 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5A77100A-E908-F547-804D-02126DD2C1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41977" y="8178934"/>
            <a:ext cx="12950031" cy="536406"/>
          </a:xfrm>
        </p:spPr>
        <p:txBody>
          <a:bodyPr/>
          <a:lstStyle/>
          <a:p>
            <a:r>
              <a:rPr lang="en-US" sz="2800" dirty="0"/>
              <a:t>RESULTS</a:t>
            </a: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5F5559C0-C7FE-7648-8053-95607F1B8F4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600583" y="6502815"/>
            <a:ext cx="6279386" cy="536406"/>
          </a:xfrm>
        </p:spPr>
        <p:txBody>
          <a:bodyPr/>
          <a:lstStyle/>
          <a:p>
            <a:r>
              <a:rPr lang="en-US" sz="2800" dirty="0"/>
              <a:t>CONCLUSIONS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8F3D9B0D-8773-CC4F-B968-1D84093FA6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0600583" y="7007288"/>
            <a:ext cx="6279386" cy="82044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5 </a:t>
            </a:r>
            <a:r>
              <a:rPr lang="en-US" sz="2000" b="1" dirty="0"/>
              <a:t>most</a:t>
            </a:r>
            <a:r>
              <a:rPr lang="en-US" sz="2000" dirty="0"/>
              <a:t> commonly identified safety hazards identified were: </a:t>
            </a:r>
          </a:p>
          <a:p>
            <a:pPr marL="1110310" lvl="1" indent="-457200">
              <a:buFont typeface="+mj-lt"/>
              <a:buAutoNum type="arabicPeriod"/>
            </a:pPr>
            <a:r>
              <a:rPr lang="en-US" sz="2000" dirty="0"/>
              <a:t>patient identification band off (98.1%)</a:t>
            </a:r>
          </a:p>
          <a:p>
            <a:pPr marL="1110310" lvl="1" indent="-457200">
              <a:buFont typeface="+mj-lt"/>
              <a:buAutoNum type="arabicPeriod"/>
            </a:pPr>
            <a:r>
              <a:rPr lang="en-US" sz="2000" dirty="0"/>
              <a:t>choking hazards (96.2%)</a:t>
            </a:r>
          </a:p>
          <a:p>
            <a:pPr marL="1110310" lvl="1" indent="-457200">
              <a:buFont typeface="+mj-lt"/>
              <a:buAutoNum type="arabicPeriod"/>
            </a:pPr>
            <a:r>
              <a:rPr lang="en-US" sz="2000" dirty="0"/>
              <a:t>another patient's discharge papers at bedside (96.2%)</a:t>
            </a:r>
          </a:p>
          <a:p>
            <a:pPr marL="1110310" lvl="1" indent="-457200">
              <a:buFont typeface="+mj-lt"/>
              <a:buAutoNum type="arabicPeriod"/>
            </a:pPr>
            <a:r>
              <a:rPr lang="en-US" sz="2000" dirty="0"/>
              <a:t>food present in room with NPO patient (96.2%)</a:t>
            </a:r>
          </a:p>
          <a:p>
            <a:pPr marL="1110310" lvl="1" indent="-457200">
              <a:buFont typeface="+mj-lt"/>
              <a:buAutoNum type="arabicPeriod"/>
            </a:pPr>
            <a:r>
              <a:rPr lang="en-US" sz="2000" dirty="0"/>
              <a:t>slip hazard in room (94.3%).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five </a:t>
            </a:r>
            <a:r>
              <a:rPr lang="en-US" sz="2000" b="1" dirty="0"/>
              <a:t>least</a:t>
            </a:r>
            <a:r>
              <a:rPr lang="en-US" sz="2000" dirty="0"/>
              <a:t> commonly identified hazards were:</a:t>
            </a:r>
          </a:p>
          <a:p>
            <a:pPr marL="1110310" lvl="1" indent="-457200">
              <a:buFont typeface="+mj-lt"/>
              <a:buAutoNum type="arabicPeriod"/>
            </a:pPr>
            <a:r>
              <a:rPr lang="en-US" sz="2000" dirty="0"/>
              <a:t>wrong name and date on whiteboard (69.8%)</a:t>
            </a:r>
          </a:p>
          <a:p>
            <a:pPr marL="1110310" lvl="1" indent="-457200">
              <a:buFont typeface="+mj-lt"/>
              <a:buAutoNum type="arabicPeriod"/>
            </a:pPr>
            <a:r>
              <a:rPr lang="en-US" sz="2000" dirty="0"/>
              <a:t>undated IV (49.1%)</a:t>
            </a:r>
          </a:p>
          <a:p>
            <a:pPr marL="1110310" lvl="1" indent="-457200">
              <a:buFont typeface="+mj-lt"/>
              <a:buAutoNum type="arabicPeriod"/>
            </a:pPr>
            <a:r>
              <a:rPr lang="en-US" sz="2000" dirty="0"/>
              <a:t>unsecured medications at bedside (47.2%)</a:t>
            </a:r>
          </a:p>
          <a:p>
            <a:pPr marL="1110310" lvl="1" indent="-457200">
              <a:buFont typeface="+mj-lt"/>
              <a:buAutoNum type="arabicPeriod"/>
            </a:pPr>
            <a:r>
              <a:rPr lang="en-US" sz="2000" dirty="0"/>
              <a:t>unsigned orders open (33.9%)</a:t>
            </a:r>
          </a:p>
          <a:p>
            <a:pPr marL="1110310" lvl="1" indent="-457200">
              <a:buFont typeface="+mj-lt"/>
              <a:buAutoNum type="arabicPeriod"/>
            </a:pPr>
            <a:r>
              <a:rPr lang="en-US" sz="2000" dirty="0"/>
              <a:t>multiple patient charts open in the electronic health record (9.4%)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Next steps include: </a:t>
            </a:r>
          </a:p>
          <a:p>
            <a:pPr marL="9960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Analyzing data on changes to number of incident reports filed by learners/trainees</a:t>
            </a:r>
          </a:p>
          <a:p>
            <a:pPr marL="99601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Developing an exercise where participants practice reporting an error themselves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64C8B73E-37EA-7546-93D9-B5AD2F0E5E8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0600583" y="14903395"/>
            <a:ext cx="6279386" cy="536406"/>
          </a:xfrm>
        </p:spPr>
        <p:txBody>
          <a:bodyPr/>
          <a:lstStyle/>
          <a:p>
            <a:r>
              <a:rPr lang="en-US" sz="2800" dirty="0"/>
              <a:t>CONTACT INFORMATION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168947A-B9D3-364C-815B-FE5DBEB1D40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0599011" y="15383804"/>
            <a:ext cx="6282531" cy="571572"/>
          </a:xfrm>
        </p:spPr>
        <p:txBody>
          <a:bodyPr/>
          <a:lstStyle/>
          <a:p>
            <a:r>
              <a:rPr lang="en-US" sz="2000" dirty="0"/>
              <a:t>Dale Till, MD Candidate – </a:t>
            </a:r>
            <a:r>
              <a:rPr lang="en-US" sz="2000" dirty="0" err="1"/>
              <a:t>datill@ucdavis.edu</a:t>
            </a:r>
            <a:endParaRPr lang="en-US" sz="2000" dirty="0"/>
          </a:p>
        </p:txBody>
      </p:sp>
      <p:sp>
        <p:nvSpPr>
          <p:cNvPr id="110" name="Text Placeholder 109">
            <a:extLst>
              <a:ext uri="{FF2B5EF4-FFF2-40B4-BE49-F238E27FC236}">
                <a16:creationId xmlns:a16="http://schemas.microsoft.com/office/drawing/2014/main" id="{F00A839D-2CAE-1C4A-B9F1-8375F86CBFF8}"/>
              </a:ext>
            </a:extLst>
          </p:cNvPr>
          <p:cNvSpPr>
            <a:spLocks noGrp="1"/>
          </p:cNvSpPr>
          <p:nvPr>
            <p:ph type="body" sz="quarter" idx="150"/>
          </p:nvPr>
        </p:nvSpPr>
        <p:spPr/>
        <p:txBody>
          <a:bodyPr/>
          <a:lstStyle/>
          <a:p>
            <a:r>
              <a:rPr lang="en-US" i="1" dirty="0"/>
              <a:t>Dale A. Till, </a:t>
            </a:r>
            <a:r>
              <a:rPr lang="en-US" i="1" dirty="0" err="1"/>
              <a:t>Ulfat</a:t>
            </a:r>
            <a:r>
              <a:rPr lang="en-US" i="1" dirty="0"/>
              <a:t> Shaikh MD, Joanne E. Natale MD, Ian M. Julie MD</a:t>
            </a:r>
            <a:endParaRPr lang="en-US" dirty="0"/>
          </a:p>
          <a:p>
            <a:endParaRPr lang="en-US" dirty="0"/>
          </a:p>
        </p:txBody>
      </p:sp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EFA21996-CDBA-DB4D-A23C-E2994E4E9E06}"/>
              </a:ext>
            </a:extLst>
          </p:cNvPr>
          <p:cNvSpPr>
            <a:spLocks noGrp="1"/>
          </p:cNvSpPr>
          <p:nvPr>
            <p:ph type="body" sz="quarter" idx="184"/>
          </p:nvPr>
        </p:nvSpPr>
        <p:spPr/>
        <p:txBody>
          <a:bodyPr/>
          <a:lstStyle/>
          <a:p>
            <a:r>
              <a:rPr lang="en-US" dirty="0"/>
              <a:t>University of California Davis School of Medicine</a:t>
            </a:r>
          </a:p>
        </p:txBody>
      </p:sp>
      <p:sp>
        <p:nvSpPr>
          <p:cNvPr id="112" name="Text Placeholder 111">
            <a:extLst>
              <a:ext uri="{FF2B5EF4-FFF2-40B4-BE49-F238E27FC236}">
                <a16:creationId xmlns:a16="http://schemas.microsoft.com/office/drawing/2014/main" id="{24128B60-5D5A-204B-A857-AE4811CA0CA1}"/>
              </a:ext>
            </a:extLst>
          </p:cNvPr>
          <p:cNvSpPr>
            <a:spLocks noGrp="1"/>
          </p:cNvSpPr>
          <p:nvPr>
            <p:ph type="body" sz="quarter" idx="185"/>
          </p:nvPr>
        </p:nvSpPr>
        <p:spPr/>
        <p:txBody>
          <a:bodyPr anchor="b">
            <a:normAutofit fontScale="77500" lnSpcReduction="20000"/>
          </a:bodyPr>
          <a:lstStyle/>
          <a:p>
            <a:r>
              <a:rPr lang="en-US" b="1" dirty="0"/>
              <a:t>Enhancing Patient Safety in the Pediatric Emergency Department through Simulation</a:t>
            </a:r>
            <a:endParaRPr lang="en-US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ABE286E8-5F8B-D944-AC87-CDAE2A6D3AD2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0D711372-1E77-054D-BBBE-4D8F42748190}"/>
              </a:ext>
            </a:extLst>
          </p:cNvPr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AC485D6D-ED0B-A943-AD57-171171E8D7A9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ABC37E7C-238D-5542-8B65-EA8AA16CA33C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408B303A-974E-F04E-8276-4A6795B53745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EB725D1C-078D-C047-B425-4F9A512B295A}"/>
              </a:ext>
            </a:extLst>
          </p:cNvPr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2F9001E3-C970-CC44-B0C1-0823C38F2190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51F17722-1609-3A48-9E5A-20C2B32DD219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0EC9D19F-1335-7142-ABA8-D659847CBF9D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AD76A09A-64EB-D642-8551-C473F8D97BD8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BD68129D-0FE0-D04E-946B-86A2DE53DC15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F19EDA96-F95E-824B-A955-8841B7DAB93A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5" name="Picture Placeholder 74">
            <a:extLst>
              <a:ext uri="{FF2B5EF4-FFF2-40B4-BE49-F238E27FC236}">
                <a16:creationId xmlns:a16="http://schemas.microsoft.com/office/drawing/2014/main" id="{B487DE34-8575-E441-945B-2DFA57138A1A}"/>
              </a:ext>
            </a:extLst>
          </p:cNvPr>
          <p:cNvSpPr>
            <a:spLocks noGrp="1"/>
          </p:cNvSpPr>
          <p:nvPr>
            <p:ph type="pic" sz="quarter" idx="115"/>
          </p:nvPr>
        </p:nvSpPr>
        <p:spPr/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3F691576-1D95-AB4B-8C4B-DE14DBC01683}"/>
              </a:ext>
            </a:extLst>
          </p:cNvPr>
          <p:cNvSpPr>
            <a:spLocks noGrp="1"/>
          </p:cNvSpPr>
          <p:nvPr>
            <p:ph type="pic" sz="quarter" idx="126"/>
          </p:nvPr>
        </p:nvSpPr>
        <p:spPr/>
      </p:sp>
      <p:sp>
        <p:nvSpPr>
          <p:cNvPr id="87" name="Picture Placeholder 86">
            <a:extLst>
              <a:ext uri="{FF2B5EF4-FFF2-40B4-BE49-F238E27FC236}">
                <a16:creationId xmlns:a16="http://schemas.microsoft.com/office/drawing/2014/main" id="{765A4D8F-0AA1-C543-B119-8E3ED079A254}"/>
              </a:ext>
            </a:extLst>
          </p:cNvPr>
          <p:cNvSpPr>
            <a:spLocks noGrp="1"/>
          </p:cNvSpPr>
          <p:nvPr>
            <p:ph type="pic" sz="quarter" idx="127"/>
          </p:nvPr>
        </p:nvSpPr>
        <p:spPr/>
      </p:sp>
      <p:sp>
        <p:nvSpPr>
          <p:cNvPr id="88" name="Picture Placeholder 87">
            <a:extLst>
              <a:ext uri="{FF2B5EF4-FFF2-40B4-BE49-F238E27FC236}">
                <a16:creationId xmlns:a16="http://schemas.microsoft.com/office/drawing/2014/main" id="{08591C4B-432D-8647-B37D-E86B1F82257D}"/>
              </a:ext>
            </a:extLst>
          </p:cNvPr>
          <p:cNvSpPr>
            <a:spLocks noGrp="1"/>
          </p:cNvSpPr>
          <p:nvPr>
            <p:ph type="pic" sz="quarter" idx="128"/>
          </p:nvPr>
        </p:nvSpPr>
        <p:spPr/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4626D3D2-E245-5F4C-8714-9FF320FEC963}"/>
              </a:ext>
            </a:extLst>
          </p:cNvPr>
          <p:cNvSpPr>
            <a:spLocks noGrp="1"/>
          </p:cNvSpPr>
          <p:nvPr>
            <p:ph type="pic" sz="quarter" idx="129"/>
          </p:nvPr>
        </p:nvSpPr>
        <p:spPr/>
      </p:sp>
      <p:sp>
        <p:nvSpPr>
          <p:cNvPr id="90" name="Picture Placeholder 89">
            <a:extLst>
              <a:ext uri="{FF2B5EF4-FFF2-40B4-BE49-F238E27FC236}">
                <a16:creationId xmlns:a16="http://schemas.microsoft.com/office/drawing/2014/main" id="{601D905A-E203-0C41-9DCF-2600A0DD553B}"/>
              </a:ext>
            </a:extLst>
          </p:cNvPr>
          <p:cNvSpPr>
            <a:spLocks noGrp="1"/>
          </p:cNvSpPr>
          <p:nvPr>
            <p:ph type="pic" sz="quarter" idx="130"/>
          </p:nvPr>
        </p:nvSpPr>
        <p:spPr/>
      </p:sp>
      <p:sp>
        <p:nvSpPr>
          <p:cNvPr id="91" name="Picture Placeholder 90">
            <a:extLst>
              <a:ext uri="{FF2B5EF4-FFF2-40B4-BE49-F238E27FC236}">
                <a16:creationId xmlns:a16="http://schemas.microsoft.com/office/drawing/2014/main" id="{B590BA08-9294-4E4F-A3FB-069F4F4B75BC}"/>
              </a:ext>
            </a:extLst>
          </p:cNvPr>
          <p:cNvSpPr>
            <a:spLocks noGrp="1"/>
          </p:cNvSpPr>
          <p:nvPr>
            <p:ph type="pic" sz="quarter" idx="131"/>
          </p:nvPr>
        </p:nvSpPr>
        <p:spPr/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8BB65ECA-A7F4-A243-8E59-DBA92CCF1D97}"/>
              </a:ext>
            </a:extLst>
          </p:cNvPr>
          <p:cNvSpPr>
            <a:spLocks noGrp="1"/>
          </p:cNvSpPr>
          <p:nvPr>
            <p:ph type="pic" sz="quarter" idx="132"/>
          </p:nvPr>
        </p:nvSpPr>
        <p:spPr/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35D017C3-5C96-7546-B730-A590EE383CCF}"/>
              </a:ext>
            </a:extLst>
          </p:cNvPr>
          <p:cNvSpPr>
            <a:spLocks noGrp="1"/>
          </p:cNvSpPr>
          <p:nvPr>
            <p:ph type="pic" sz="quarter" idx="133"/>
          </p:nvPr>
        </p:nvSpPr>
        <p:spPr/>
      </p:sp>
      <p:pic>
        <p:nvPicPr>
          <p:cNvPr id="126" name="Picture Placeholder 125" descr="A person standing in a room&#10;&#10;Description automatically generated">
            <a:extLst>
              <a:ext uri="{FF2B5EF4-FFF2-40B4-BE49-F238E27FC236}">
                <a16:creationId xmlns:a16="http://schemas.microsoft.com/office/drawing/2014/main" id="{C9AA4FE6-0B04-4443-8EBA-2754804D4997}"/>
              </a:ext>
            </a:extLst>
          </p:cNvPr>
          <p:cNvPicPr>
            <a:picLocks noGrp="1" noChangeAspect="1"/>
          </p:cNvPicPr>
          <p:nvPr>
            <p:ph type="pic" sz="quarter" idx="13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" r="8175"/>
          <a:stretch>
            <a:fillRect/>
          </a:stretch>
        </p:blipFill>
        <p:spPr>
          <a:xfrm rot="5400000">
            <a:off x="1316545" y="8901579"/>
            <a:ext cx="4789033" cy="4293850"/>
          </a:xfrm>
        </p:spPr>
      </p:pic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D24FAD4F-F865-A04D-8FCD-BBF37FE2BB5B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7EB781C5-6C25-364C-A870-D03AA9FA332E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A9AF3824-8AD3-5C45-98FA-4E47456A64D9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3386A58C-2AA4-264C-AE56-0FFC37089E7F}"/>
              </a:ext>
            </a:extLst>
          </p:cNvPr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96BFF587-02B9-7D4D-BEBA-49DE0BB3F54E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630C7BB6-7558-164A-9493-83DCA9050526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D13370DA-34A0-8F4A-8DB4-E1855EAC7497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E3F3071D-A3F0-FC4D-AC54-5131C5DBD681}"/>
              </a:ext>
            </a:extLst>
          </p:cNvPr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03772F4B-4361-FA40-AAD4-EED44030164C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9DD8F406-8E8D-D748-A828-B39E0014A64D}"/>
              </a:ext>
            </a:extLst>
          </p:cNvPr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3908AB99-7D14-F049-BEDC-0278BA59D3AA}"/>
              </a:ext>
            </a:extLst>
          </p:cNvPr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613460E8-BB2A-1949-BD57-775501D07B95}"/>
              </a:ext>
            </a:extLst>
          </p:cNvPr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" name="Text Placeholder 107">
            <a:extLst>
              <a:ext uri="{FF2B5EF4-FFF2-40B4-BE49-F238E27FC236}">
                <a16:creationId xmlns:a16="http://schemas.microsoft.com/office/drawing/2014/main" id="{0EC3DF5A-876D-2D4E-957E-F99A7CEB2CA4}"/>
              </a:ext>
            </a:extLst>
          </p:cNvPr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" name="Text Placeholder 108">
            <a:extLst>
              <a:ext uri="{FF2B5EF4-FFF2-40B4-BE49-F238E27FC236}">
                <a16:creationId xmlns:a16="http://schemas.microsoft.com/office/drawing/2014/main" id="{FA71A2CF-887C-A743-92F5-5A149948E7A7}"/>
              </a:ext>
            </a:extLst>
          </p:cNvPr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" name="Picture Placeholder 15" descr="A close up of a sign&#10;&#10;Description automatically generated">
            <a:extLst>
              <a:ext uri="{FF2B5EF4-FFF2-40B4-BE49-F238E27FC236}">
                <a16:creationId xmlns:a16="http://schemas.microsoft.com/office/drawing/2014/main" id="{1493848D-D665-B344-AA1A-F81997755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r="1553"/>
          <a:stretch>
            <a:fillRect/>
          </a:stretch>
        </p:blipFill>
        <p:spPr>
          <a:xfrm>
            <a:off x="24432094" y="74866"/>
            <a:ext cx="2420131" cy="228600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14" name="Chart 113">
            <a:extLst>
              <a:ext uri="{FF2B5EF4-FFF2-40B4-BE49-F238E27FC236}">
                <a16:creationId xmlns:a16="http://schemas.microsoft.com/office/drawing/2014/main" id="{51CE9F6B-3C27-0444-ABB7-7E988B278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387777"/>
              </p:ext>
            </p:extLst>
          </p:nvPr>
        </p:nvGraphicFramePr>
        <p:xfrm>
          <a:off x="7241977" y="11037288"/>
          <a:ext cx="12950029" cy="453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0" name="TextBox 119">
            <a:extLst>
              <a:ext uri="{FF2B5EF4-FFF2-40B4-BE49-F238E27FC236}">
                <a16:creationId xmlns:a16="http://schemas.microsoft.com/office/drawing/2014/main" id="{9AFFFF2A-6AEC-9D42-BEDE-15F0D5A7CB7D}"/>
              </a:ext>
            </a:extLst>
          </p:cNvPr>
          <p:cNvSpPr txBox="1"/>
          <p:nvPr/>
        </p:nvSpPr>
        <p:spPr>
          <a:xfrm>
            <a:off x="841718" y="13576960"/>
            <a:ext cx="5641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rebuchet MS" panose="020B0703020202090204" pitchFamily="34" charset="0"/>
              </a:rPr>
              <a:t>Fig 1: Students identify simulated patient safety hazards</a:t>
            </a:r>
          </a:p>
        </p:txBody>
      </p:sp>
      <p:sp>
        <p:nvSpPr>
          <p:cNvPr id="124" name="Picture Placeholder 123">
            <a:extLst>
              <a:ext uri="{FF2B5EF4-FFF2-40B4-BE49-F238E27FC236}">
                <a16:creationId xmlns:a16="http://schemas.microsoft.com/office/drawing/2014/main" id="{74A66515-6F06-F64A-A439-1E4756320B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66D0924-1306-EE4B-9BDE-1EDD52D7F878}"/>
              </a:ext>
            </a:extLst>
          </p:cNvPr>
          <p:cNvSpPr txBox="1"/>
          <p:nvPr/>
        </p:nvSpPr>
        <p:spPr>
          <a:xfrm>
            <a:off x="9914318" y="15580205"/>
            <a:ext cx="6790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rebuchet MS" panose="020B0703020202090204" pitchFamily="34" charset="0"/>
              </a:rPr>
              <a:t>Fig 2: Confidence in identifying and reporting patient safety hazards</a:t>
            </a:r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19BBF94A-EABE-9E4E-AECA-878DE450036B}"/>
              </a:ext>
            </a:extLst>
          </p:cNvPr>
          <p:cNvSpPr>
            <a:spLocks noGrp="1"/>
          </p:cNvSpPr>
          <p:nvPr>
            <p:ph type="pic" sz="quarter" idx="134"/>
          </p:nvPr>
        </p:nvSpPr>
        <p:spPr/>
      </p:sp>
      <p:pic>
        <p:nvPicPr>
          <p:cNvPr id="132" name="Picture Placeholder 128" descr="A group of people in a room&#10;&#10;Description automatically generated">
            <a:extLst>
              <a:ext uri="{FF2B5EF4-FFF2-40B4-BE49-F238E27FC236}">
                <a16:creationId xmlns:a16="http://schemas.microsoft.com/office/drawing/2014/main" id="{4EB1BF48-E2A1-8545-BA28-4F678F86C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6" b="17506"/>
          <a:stretch>
            <a:fillRect/>
          </a:stretch>
        </p:blipFill>
        <p:spPr>
          <a:xfrm>
            <a:off x="20996275" y="2980791"/>
            <a:ext cx="5546725" cy="300934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5BC57C69-443C-9D4F-93FE-A309C838E225}"/>
              </a:ext>
            </a:extLst>
          </p:cNvPr>
          <p:cNvSpPr txBox="1"/>
          <p:nvPr/>
        </p:nvSpPr>
        <p:spPr>
          <a:xfrm>
            <a:off x="21521080" y="6098995"/>
            <a:ext cx="4057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latin typeface="Trebuchet MS" panose="020B0703020202090204" pitchFamily="34" charset="0"/>
              </a:rPr>
              <a:t>Fig 3: Students debrief with a facilitator</a:t>
            </a:r>
          </a:p>
        </p:txBody>
      </p:sp>
    </p:spTree>
    <p:extLst>
      <p:ext uri="{BB962C8B-B14F-4D97-AF65-F5344CB8AC3E}">
        <p14:creationId xmlns:p14="http://schemas.microsoft.com/office/powerpoint/2010/main" val="913239451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Presentations.com-36x60-Template-V3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PosterPresentations.com-36x60-Template-V3</Template>
  <TotalTime>929</TotalTime>
  <Words>541</Words>
  <Application>Microsoft Macintosh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Trebuchet MS</vt:lpstr>
      <vt:lpstr>PosterPresentations.com-36x60-Template-V3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cp:lastModifiedBy>Dale Aaron Till</cp:lastModifiedBy>
  <cp:revision>65</cp:revision>
  <dcterms:created xsi:type="dcterms:W3CDTF">2012-02-06T18:46:22Z</dcterms:created>
  <dcterms:modified xsi:type="dcterms:W3CDTF">2020-02-20T06:37:59Z</dcterms:modified>
</cp:coreProperties>
</file>