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7" autoAdjust="0"/>
    <p:restoredTop sz="95220" autoAdjust="0"/>
  </p:normalViewPr>
  <p:slideViewPr>
    <p:cSldViewPr snapToGrid="0" snapToObjects="1" showGuides="1">
      <p:cViewPr>
        <p:scale>
          <a:sx n="110" d="100"/>
          <a:sy n="110" d="100"/>
        </p:scale>
        <p:origin x="773" y="-7752"/>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2/17/2020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a:t>(click to edit) INTRODUCTION or ABSTRACT</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LOO</a:t>
            </a:r>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REFERENCES</a:t>
            </a:r>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ACKNOWLEDGEMENTS  or  CONTACT</a:t>
            </a:r>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68744" y="2948667"/>
            <a:ext cx="6298147" cy="382517"/>
          </a:xfrm>
        </p:spPr>
        <p:txBody>
          <a:bodyPr/>
          <a:lstStyle/>
          <a:p>
            <a:r>
              <a:rPr lang="en-US" dirty="0"/>
              <a:t>BACKGROUND</a:t>
            </a:r>
          </a:p>
        </p:txBody>
      </p:sp>
      <p:sp>
        <p:nvSpPr>
          <p:cNvPr id="5" name="Text Placeholder 4"/>
          <p:cNvSpPr>
            <a:spLocks noGrp="1"/>
          </p:cNvSpPr>
          <p:nvPr>
            <p:ph type="body" sz="quarter" idx="20"/>
          </p:nvPr>
        </p:nvSpPr>
        <p:spPr>
          <a:xfrm>
            <a:off x="574440" y="8853424"/>
            <a:ext cx="6291512" cy="382517"/>
          </a:xfrm>
        </p:spPr>
        <p:txBody>
          <a:bodyPr/>
          <a:lstStyle/>
          <a:p>
            <a:r>
              <a:rPr lang="en-US" dirty="0"/>
              <a:t>OBJECTIVES</a:t>
            </a:r>
          </a:p>
        </p:txBody>
      </p:sp>
      <p:sp>
        <p:nvSpPr>
          <p:cNvPr id="7" name="Text Placeholder 6"/>
          <p:cNvSpPr>
            <a:spLocks noGrp="1"/>
          </p:cNvSpPr>
          <p:nvPr>
            <p:ph type="body" sz="quarter" idx="22"/>
          </p:nvPr>
        </p:nvSpPr>
        <p:spPr/>
        <p:txBody>
          <a:bodyPr/>
          <a:lstStyle/>
          <a:p>
            <a:r>
              <a:rPr lang="en-US" dirty="0"/>
              <a:t>METHODS</a:t>
            </a:r>
          </a:p>
        </p:txBody>
      </p:sp>
      <p:sp>
        <p:nvSpPr>
          <p:cNvPr id="8" name="Text Placeholder 7"/>
          <p:cNvSpPr>
            <a:spLocks noGrp="1"/>
          </p:cNvSpPr>
          <p:nvPr>
            <p:ph type="body" sz="quarter" idx="23"/>
          </p:nvPr>
        </p:nvSpPr>
        <p:spPr>
          <a:xfrm>
            <a:off x="20517999" y="3426344"/>
            <a:ext cx="6286500" cy="2172010"/>
          </a:xfrm>
        </p:spPr>
        <p:txBody>
          <a:bodyPr/>
          <a:lstStyle/>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ML algorithms were unable to produce a superior prediction model for ciTBI among children with blunt head trauma when compared to PECARN’s head injury prediction rule.</a:t>
            </a:r>
          </a:p>
          <a:p>
            <a:pPr marL="285750" indent="-285750" algn="just">
              <a:buFont typeface="Arial" panose="020B0604020202020204" pitchFamily="34" charset="0"/>
              <a:buChar char="•"/>
            </a:pPr>
            <a:endParaRPr lang="en-US" sz="16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GCS was the only important predictor identified by ML algorithms.</a:t>
            </a:r>
          </a:p>
          <a:p>
            <a:pPr marL="285750" indent="-285750" algn="just">
              <a:buFont typeface="Arial" panose="020B0604020202020204" pitchFamily="34" charset="0"/>
              <a:buChar char="•"/>
            </a:pPr>
            <a:endParaRPr lang="en-US" sz="18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9" name="Text Placeholder 8"/>
          <p:cNvSpPr>
            <a:spLocks noGrp="1"/>
          </p:cNvSpPr>
          <p:nvPr>
            <p:ph type="body" sz="quarter" idx="24"/>
          </p:nvPr>
        </p:nvSpPr>
        <p:spPr/>
        <p:txBody>
          <a:bodyPr/>
          <a:lstStyle/>
          <a:p>
            <a:r>
              <a:rPr lang="en-US" dirty="0"/>
              <a:t>RESULTS</a:t>
            </a:r>
          </a:p>
        </p:txBody>
      </p:sp>
      <p:sp>
        <p:nvSpPr>
          <p:cNvPr id="10" name="Text Placeholder 9"/>
          <p:cNvSpPr>
            <a:spLocks noGrp="1"/>
          </p:cNvSpPr>
          <p:nvPr>
            <p:ph type="body" sz="quarter" idx="25"/>
          </p:nvPr>
        </p:nvSpPr>
        <p:spPr>
          <a:xfrm>
            <a:off x="20564545" y="2948667"/>
            <a:ext cx="6290825" cy="382517"/>
          </a:xfrm>
        </p:spPr>
        <p:txBody>
          <a:bodyPr/>
          <a:lstStyle/>
          <a:p>
            <a:r>
              <a:rPr lang="en-US" dirty="0"/>
              <a:t>CONCLUSIONS</a:t>
            </a:r>
          </a:p>
        </p:txBody>
      </p:sp>
      <p:sp>
        <p:nvSpPr>
          <p:cNvPr id="11" name="Text Placeholder 10"/>
          <p:cNvSpPr>
            <a:spLocks noGrp="1"/>
          </p:cNvSpPr>
          <p:nvPr>
            <p:ph type="body" sz="quarter" idx="26"/>
          </p:nvPr>
        </p:nvSpPr>
        <p:spPr>
          <a:xfrm>
            <a:off x="20629945" y="6701995"/>
            <a:ext cx="6279386" cy="5540598"/>
          </a:xfrm>
        </p:spPr>
        <p:txBody>
          <a:bodyPr/>
          <a:lstStyle/>
          <a:p>
            <a:r>
              <a:rPr lang="en-US" sz="1600" dirty="0">
                <a:latin typeface="Tahoma" panose="020B0604030504040204" pitchFamily="34" charset="0"/>
                <a:ea typeface="Tahoma" panose="020B0604030504040204" pitchFamily="34" charset="0"/>
                <a:cs typeface="Tahoma" panose="020B0604030504040204" pitchFamily="34" charset="0"/>
              </a:rPr>
              <a:t>[1] Kuppermann N, Holmes JF, Dayan PS, Hoyle JD, Jr., </a:t>
            </a:r>
            <a:r>
              <a:rPr lang="en-US" sz="1600" dirty="0" err="1">
                <a:latin typeface="Tahoma" panose="020B0604030504040204" pitchFamily="34" charset="0"/>
                <a:ea typeface="Tahoma" panose="020B0604030504040204" pitchFamily="34" charset="0"/>
                <a:cs typeface="Tahoma" panose="020B0604030504040204" pitchFamily="34" charset="0"/>
              </a:rPr>
              <a:t>Atabaki</a:t>
            </a:r>
            <a:r>
              <a:rPr lang="en-US" sz="1600" dirty="0">
                <a:latin typeface="Tahoma" panose="020B0604030504040204" pitchFamily="34" charset="0"/>
                <a:ea typeface="Tahoma" panose="020B0604030504040204" pitchFamily="34" charset="0"/>
                <a:cs typeface="Tahoma" panose="020B0604030504040204" pitchFamily="34" charset="0"/>
              </a:rPr>
              <a:t> SM, </a:t>
            </a:r>
            <a:r>
              <a:rPr lang="en-US" sz="1600" dirty="0" err="1">
                <a:latin typeface="Tahoma" panose="020B0604030504040204" pitchFamily="34" charset="0"/>
                <a:ea typeface="Tahoma" panose="020B0604030504040204" pitchFamily="34" charset="0"/>
                <a:cs typeface="Tahoma" panose="020B0604030504040204" pitchFamily="34" charset="0"/>
              </a:rPr>
              <a:t>Holubkov</a:t>
            </a:r>
            <a:r>
              <a:rPr lang="en-US" sz="1600" dirty="0">
                <a:latin typeface="Tahoma" panose="020B0604030504040204" pitchFamily="34" charset="0"/>
                <a:ea typeface="Tahoma" panose="020B0604030504040204" pitchFamily="34" charset="0"/>
                <a:cs typeface="Tahoma" panose="020B0604030504040204" pitchFamily="34" charset="0"/>
              </a:rPr>
              <a:t> R, et al. Identification of children at very low risk of clinically-important brain injuries after head trauma: a prospective cohort study. Lancet. 2009;374:1160-70.</a:t>
            </a:r>
          </a:p>
          <a:p>
            <a:r>
              <a:rPr lang="en-US" sz="1600" dirty="0">
                <a:latin typeface="Tahoma" panose="020B0604030504040204" pitchFamily="34" charset="0"/>
                <a:ea typeface="Tahoma" panose="020B0604030504040204" pitchFamily="34" charset="0"/>
                <a:cs typeface="Tahoma" panose="020B0604030504040204" pitchFamily="34" charset="0"/>
              </a:rPr>
              <a:t>[2] Maguire JL, </a:t>
            </a:r>
            <a:r>
              <a:rPr lang="en-US" sz="1600" dirty="0" err="1">
                <a:latin typeface="Tahoma" panose="020B0604030504040204" pitchFamily="34" charset="0"/>
                <a:ea typeface="Tahoma" panose="020B0604030504040204" pitchFamily="34" charset="0"/>
                <a:cs typeface="Tahoma" panose="020B0604030504040204" pitchFamily="34" charset="0"/>
              </a:rPr>
              <a:t>Boutis</a:t>
            </a:r>
            <a:r>
              <a:rPr lang="en-US" sz="1600" dirty="0">
                <a:latin typeface="Tahoma" panose="020B0604030504040204" pitchFamily="34" charset="0"/>
                <a:ea typeface="Tahoma" panose="020B0604030504040204" pitchFamily="34" charset="0"/>
                <a:cs typeface="Tahoma" panose="020B0604030504040204" pitchFamily="34" charset="0"/>
              </a:rPr>
              <a:t> K, </a:t>
            </a:r>
            <a:r>
              <a:rPr lang="en-US" sz="1600" dirty="0" err="1">
                <a:latin typeface="Tahoma" panose="020B0604030504040204" pitchFamily="34" charset="0"/>
                <a:ea typeface="Tahoma" panose="020B0604030504040204" pitchFamily="34" charset="0"/>
                <a:cs typeface="Tahoma" panose="020B0604030504040204" pitchFamily="34" charset="0"/>
              </a:rPr>
              <a:t>Uleryk</a:t>
            </a:r>
            <a:r>
              <a:rPr lang="en-US" sz="1600" dirty="0">
                <a:latin typeface="Tahoma" panose="020B0604030504040204" pitchFamily="34" charset="0"/>
                <a:ea typeface="Tahoma" panose="020B0604030504040204" pitchFamily="34" charset="0"/>
                <a:cs typeface="Tahoma" panose="020B0604030504040204" pitchFamily="34" charset="0"/>
              </a:rPr>
              <a:t> EM, </a:t>
            </a:r>
            <a:r>
              <a:rPr lang="en-US" sz="1600" dirty="0" err="1">
                <a:latin typeface="Tahoma" panose="020B0604030504040204" pitchFamily="34" charset="0"/>
                <a:ea typeface="Tahoma" panose="020B0604030504040204" pitchFamily="34" charset="0"/>
                <a:cs typeface="Tahoma" panose="020B0604030504040204" pitchFamily="34" charset="0"/>
              </a:rPr>
              <a:t>Laupacis</a:t>
            </a:r>
            <a:r>
              <a:rPr lang="en-US" sz="1600" dirty="0">
                <a:latin typeface="Tahoma" panose="020B0604030504040204" pitchFamily="34" charset="0"/>
                <a:ea typeface="Tahoma" panose="020B0604030504040204" pitchFamily="34" charset="0"/>
                <a:cs typeface="Tahoma" panose="020B0604030504040204" pitchFamily="34" charset="0"/>
              </a:rPr>
              <a:t> A, Parkin PC. Should a head-injured child receive a head CT scan? A systematic review of clinical prediction rules. Pediatrics. 2009;124:e145-54.</a:t>
            </a:r>
          </a:p>
          <a:p>
            <a:r>
              <a:rPr lang="en-US" sz="1600" dirty="0">
                <a:latin typeface="Tahoma" panose="020B0604030504040204" pitchFamily="34" charset="0"/>
                <a:ea typeface="Tahoma" panose="020B0604030504040204" pitchFamily="34" charset="0"/>
                <a:cs typeface="Tahoma" panose="020B0604030504040204" pitchFamily="34" charset="0"/>
              </a:rPr>
              <a:t>[3] </a:t>
            </a:r>
            <a:r>
              <a:rPr lang="en-US" sz="1600" dirty="0" err="1">
                <a:latin typeface="Tahoma" panose="020B0604030504040204" pitchFamily="34" charset="0"/>
                <a:ea typeface="Tahoma" panose="020B0604030504040204" pitchFamily="34" charset="0"/>
                <a:cs typeface="Tahoma" panose="020B0604030504040204" pitchFamily="34" charset="0"/>
              </a:rPr>
              <a:t>Goto</a:t>
            </a:r>
            <a:r>
              <a:rPr lang="en-US" sz="1600" dirty="0">
                <a:latin typeface="Tahoma" panose="020B0604030504040204" pitchFamily="34" charset="0"/>
                <a:ea typeface="Tahoma" panose="020B0604030504040204" pitchFamily="34" charset="0"/>
                <a:cs typeface="Tahoma" panose="020B0604030504040204" pitchFamily="34" charset="0"/>
              </a:rPr>
              <a:t> T, Camargo CA, Jr., </a:t>
            </a:r>
            <a:r>
              <a:rPr lang="en-US" sz="1600" dirty="0" err="1">
                <a:latin typeface="Tahoma" panose="020B0604030504040204" pitchFamily="34" charset="0"/>
                <a:ea typeface="Tahoma" panose="020B0604030504040204" pitchFamily="34" charset="0"/>
                <a:cs typeface="Tahoma" panose="020B0604030504040204" pitchFamily="34" charset="0"/>
              </a:rPr>
              <a:t>Faridi</a:t>
            </a:r>
            <a:r>
              <a:rPr lang="en-US" sz="1600" dirty="0">
                <a:latin typeface="Tahoma" panose="020B0604030504040204" pitchFamily="34" charset="0"/>
                <a:ea typeface="Tahoma" panose="020B0604030504040204" pitchFamily="34" charset="0"/>
                <a:cs typeface="Tahoma" panose="020B0604030504040204" pitchFamily="34" charset="0"/>
              </a:rPr>
              <a:t> MK, </a:t>
            </a:r>
            <a:r>
              <a:rPr lang="en-US" sz="1600" dirty="0" err="1">
                <a:latin typeface="Tahoma" panose="020B0604030504040204" pitchFamily="34" charset="0"/>
                <a:ea typeface="Tahoma" panose="020B0604030504040204" pitchFamily="34" charset="0"/>
                <a:cs typeface="Tahoma" panose="020B0604030504040204" pitchFamily="34" charset="0"/>
              </a:rPr>
              <a:t>Freishtat</a:t>
            </a:r>
            <a:r>
              <a:rPr lang="en-US" sz="1600" dirty="0">
                <a:latin typeface="Tahoma" panose="020B0604030504040204" pitchFamily="34" charset="0"/>
                <a:ea typeface="Tahoma" panose="020B0604030504040204" pitchFamily="34" charset="0"/>
                <a:cs typeface="Tahoma" panose="020B0604030504040204" pitchFamily="34" charset="0"/>
              </a:rPr>
              <a:t> RJ, Hasegawa K. Machine Learning-Based Prediction of Clinical Outcomes for Children During Emergency Department Triage. JAMA </a:t>
            </a:r>
            <a:r>
              <a:rPr lang="en-US" sz="1600" dirty="0" err="1">
                <a:latin typeface="Tahoma" panose="020B0604030504040204" pitchFamily="34" charset="0"/>
                <a:ea typeface="Tahoma" panose="020B0604030504040204" pitchFamily="34" charset="0"/>
                <a:cs typeface="Tahoma" panose="020B0604030504040204" pitchFamily="34" charset="0"/>
              </a:rPr>
              <a:t>Netw</a:t>
            </a:r>
            <a:r>
              <a:rPr lang="en-US" sz="1600" dirty="0">
                <a:latin typeface="Tahoma" panose="020B0604030504040204" pitchFamily="34" charset="0"/>
                <a:ea typeface="Tahoma" panose="020B0604030504040204" pitchFamily="34" charset="0"/>
                <a:cs typeface="Tahoma" panose="020B0604030504040204" pitchFamily="34" charset="0"/>
              </a:rPr>
              <a:t> Open. 2019;2:e186937.</a:t>
            </a:r>
          </a:p>
          <a:p>
            <a:r>
              <a:rPr lang="en-US" sz="1600" dirty="0">
                <a:latin typeface="Tahoma" panose="020B0604030504040204" pitchFamily="34" charset="0"/>
                <a:ea typeface="Tahoma" panose="020B0604030504040204" pitchFamily="34" charset="0"/>
                <a:cs typeface="Tahoma" panose="020B0604030504040204" pitchFamily="34" charset="0"/>
              </a:rPr>
              <a:t>[4] </a:t>
            </a:r>
            <a:r>
              <a:rPr lang="en-US" sz="1600" dirty="0" err="1">
                <a:latin typeface="Tahoma" panose="020B0604030504040204" pitchFamily="34" charset="0"/>
                <a:ea typeface="Tahoma" panose="020B0604030504040204" pitchFamily="34" charset="0"/>
                <a:cs typeface="Tahoma" panose="020B0604030504040204" pitchFamily="34" charset="0"/>
              </a:rPr>
              <a:t>Jovic</a:t>
            </a:r>
            <a:r>
              <a:rPr lang="en-US" sz="1600" dirty="0">
                <a:latin typeface="Tahoma" panose="020B0604030504040204" pitchFamily="34" charset="0"/>
                <a:ea typeface="Tahoma" panose="020B0604030504040204" pitchFamily="34" charset="0"/>
                <a:cs typeface="Tahoma" panose="020B0604030504040204" pitchFamily="34" charset="0"/>
              </a:rPr>
              <a:t> S, </a:t>
            </a:r>
            <a:r>
              <a:rPr lang="en-US" sz="1600" dirty="0" err="1">
                <a:latin typeface="Tahoma" panose="020B0604030504040204" pitchFamily="34" charset="0"/>
                <a:ea typeface="Tahoma" panose="020B0604030504040204" pitchFamily="34" charset="0"/>
                <a:cs typeface="Tahoma" panose="020B0604030504040204" pitchFamily="34" charset="0"/>
              </a:rPr>
              <a:t>Miljkovic</a:t>
            </a:r>
            <a:r>
              <a:rPr lang="en-US" sz="1600" dirty="0">
                <a:latin typeface="Tahoma" panose="020B0604030504040204" pitchFamily="34" charset="0"/>
                <a:ea typeface="Tahoma" panose="020B0604030504040204" pitchFamily="34" charset="0"/>
                <a:cs typeface="Tahoma" panose="020B0604030504040204" pitchFamily="34" charset="0"/>
              </a:rPr>
              <a:t> M, Ivanovic M, </a:t>
            </a:r>
            <a:r>
              <a:rPr lang="en-US" sz="1600" dirty="0" err="1">
                <a:latin typeface="Tahoma" panose="020B0604030504040204" pitchFamily="34" charset="0"/>
                <a:ea typeface="Tahoma" panose="020B0604030504040204" pitchFamily="34" charset="0"/>
                <a:cs typeface="Tahoma" panose="020B0604030504040204" pitchFamily="34" charset="0"/>
              </a:rPr>
              <a:t>Saranovic</a:t>
            </a:r>
            <a:r>
              <a:rPr lang="en-US" sz="1600" dirty="0">
                <a:latin typeface="Tahoma" panose="020B0604030504040204" pitchFamily="34" charset="0"/>
                <a:ea typeface="Tahoma" panose="020B0604030504040204" pitchFamily="34" charset="0"/>
                <a:cs typeface="Tahoma" panose="020B0604030504040204" pitchFamily="34" charset="0"/>
              </a:rPr>
              <a:t> M, </a:t>
            </a:r>
            <a:r>
              <a:rPr lang="en-US" sz="1600" dirty="0" err="1">
                <a:latin typeface="Tahoma" panose="020B0604030504040204" pitchFamily="34" charset="0"/>
                <a:ea typeface="Tahoma" panose="020B0604030504040204" pitchFamily="34" charset="0"/>
                <a:cs typeface="Tahoma" panose="020B0604030504040204" pitchFamily="34" charset="0"/>
              </a:rPr>
              <a:t>Arsic</a:t>
            </a:r>
            <a:r>
              <a:rPr lang="en-US" sz="1600" dirty="0">
                <a:latin typeface="Tahoma" panose="020B0604030504040204" pitchFamily="34" charset="0"/>
                <a:ea typeface="Tahoma" panose="020B0604030504040204" pitchFamily="34" charset="0"/>
                <a:cs typeface="Tahoma" panose="020B0604030504040204" pitchFamily="34" charset="0"/>
              </a:rPr>
              <a:t> M. Prostate Cancer Probability Prediction By Machine Learning Technique. Cancer Invest. 2017;35:647-51.</a:t>
            </a:r>
          </a:p>
          <a:p>
            <a:r>
              <a:rPr lang="en-US" sz="1600" dirty="0">
                <a:latin typeface="Tahoma" panose="020B0604030504040204" pitchFamily="34" charset="0"/>
                <a:ea typeface="Tahoma" panose="020B0604030504040204" pitchFamily="34" charset="0"/>
                <a:cs typeface="Tahoma" panose="020B0604030504040204" pitchFamily="34" charset="0"/>
              </a:rPr>
              <a:t>[5] Kim SK, </a:t>
            </a:r>
            <a:r>
              <a:rPr lang="en-US" sz="1600" dirty="0" err="1">
                <a:latin typeface="Tahoma" panose="020B0604030504040204" pitchFamily="34" charset="0"/>
                <a:ea typeface="Tahoma" panose="020B0604030504040204" pitchFamily="34" charset="0"/>
                <a:cs typeface="Tahoma" panose="020B0604030504040204" pitchFamily="34" charset="0"/>
              </a:rPr>
              <a:t>Yoo</a:t>
            </a:r>
            <a:r>
              <a:rPr lang="en-US" sz="1600" dirty="0">
                <a:latin typeface="Tahoma" panose="020B0604030504040204" pitchFamily="34" charset="0"/>
                <a:ea typeface="Tahoma" panose="020B0604030504040204" pitchFamily="34" charset="0"/>
                <a:cs typeface="Tahoma" panose="020B0604030504040204" pitchFamily="34" charset="0"/>
              </a:rPr>
              <a:t> TK, Oh E, Kim DW. Osteoporosis risk prediction using machine learning and conventional methods. Conf Proc IEEE </a:t>
            </a:r>
            <a:r>
              <a:rPr lang="en-US" sz="1600" dirty="0" err="1">
                <a:latin typeface="Tahoma" panose="020B0604030504040204" pitchFamily="34" charset="0"/>
                <a:ea typeface="Tahoma" panose="020B0604030504040204" pitchFamily="34" charset="0"/>
                <a:cs typeface="Tahoma" panose="020B0604030504040204" pitchFamily="34" charset="0"/>
              </a:rPr>
              <a:t>Eng</a:t>
            </a:r>
            <a:r>
              <a:rPr lang="en-US" sz="1600" dirty="0">
                <a:latin typeface="Tahoma" panose="020B0604030504040204" pitchFamily="34" charset="0"/>
                <a:ea typeface="Tahoma" panose="020B0604030504040204" pitchFamily="34" charset="0"/>
                <a:cs typeface="Tahoma" panose="020B0604030504040204" pitchFamily="34" charset="0"/>
              </a:rPr>
              <a:t> Med Biol Soc. 2013;2013:188-91.</a:t>
            </a:r>
          </a:p>
          <a:p>
            <a:r>
              <a:rPr lang="en-US" sz="1600" dirty="0">
                <a:latin typeface="Tahoma" panose="020B0604030504040204" pitchFamily="34" charset="0"/>
                <a:ea typeface="Tahoma" panose="020B0604030504040204" pitchFamily="34" charset="0"/>
                <a:cs typeface="Tahoma" panose="020B0604030504040204" pitchFamily="34" charset="0"/>
              </a:rPr>
              <a:t>[6] Bertsimas D, Dunn J, Steele DW, </a:t>
            </a:r>
            <a:r>
              <a:rPr lang="en-US" sz="1600" dirty="0" err="1">
                <a:latin typeface="Tahoma" panose="020B0604030504040204" pitchFamily="34" charset="0"/>
                <a:ea typeface="Tahoma" panose="020B0604030504040204" pitchFamily="34" charset="0"/>
                <a:cs typeface="Tahoma" panose="020B0604030504040204" pitchFamily="34" charset="0"/>
              </a:rPr>
              <a:t>Trikalinos</a:t>
            </a:r>
            <a:r>
              <a:rPr lang="en-US" sz="1600" dirty="0">
                <a:latin typeface="Tahoma" panose="020B0604030504040204" pitchFamily="34" charset="0"/>
                <a:ea typeface="Tahoma" panose="020B0604030504040204" pitchFamily="34" charset="0"/>
                <a:cs typeface="Tahoma" panose="020B0604030504040204" pitchFamily="34" charset="0"/>
              </a:rPr>
              <a:t> TA, Wang Y. Comparison of Machine Learning Optimal Classification Trees With the Pediatric Emergency Care Applied Research Network Head Trauma Decision Rules. JAMA </a:t>
            </a:r>
            <a:r>
              <a:rPr lang="en-US" sz="1600" dirty="0" err="1">
                <a:latin typeface="Tahoma" panose="020B0604030504040204" pitchFamily="34" charset="0"/>
                <a:ea typeface="Tahoma" panose="020B0604030504040204" pitchFamily="34" charset="0"/>
                <a:cs typeface="Tahoma" panose="020B0604030504040204" pitchFamily="34" charset="0"/>
              </a:rPr>
              <a:t>Pediatr</a:t>
            </a:r>
            <a:r>
              <a:rPr lang="en-US" sz="1600" dirty="0">
                <a:latin typeface="Tahoma" panose="020B0604030504040204" pitchFamily="34" charset="0"/>
                <a:ea typeface="Tahoma" panose="020B0604030504040204" pitchFamily="34" charset="0"/>
                <a:cs typeface="Tahoma" panose="020B0604030504040204" pitchFamily="34" charset="0"/>
              </a:rPr>
              <a:t>. 2019</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endParaRPr lang="en-US" dirty="0"/>
          </a:p>
        </p:txBody>
      </p:sp>
      <p:sp>
        <p:nvSpPr>
          <p:cNvPr id="12" name="Text Placeholder 11"/>
          <p:cNvSpPr>
            <a:spLocks noGrp="1"/>
          </p:cNvSpPr>
          <p:nvPr>
            <p:ph type="body" sz="quarter" idx="27"/>
          </p:nvPr>
        </p:nvSpPr>
        <p:spPr>
          <a:xfrm>
            <a:off x="20571846" y="6297188"/>
            <a:ext cx="6287661" cy="382517"/>
          </a:xfrm>
        </p:spPr>
        <p:txBody>
          <a:bodyPr/>
          <a:lstStyle/>
          <a:p>
            <a:r>
              <a:rPr lang="en-US" dirty="0"/>
              <a:t>REFERENCES</a:t>
            </a:r>
          </a:p>
        </p:txBody>
      </p:sp>
      <p:sp>
        <p:nvSpPr>
          <p:cNvPr id="13" name="Text Placeholder 12"/>
          <p:cNvSpPr>
            <a:spLocks noGrp="1"/>
          </p:cNvSpPr>
          <p:nvPr>
            <p:ph type="body" sz="quarter" idx="29"/>
          </p:nvPr>
        </p:nvSpPr>
        <p:spPr>
          <a:xfrm>
            <a:off x="20575984" y="12540578"/>
            <a:ext cx="6279386" cy="382517"/>
          </a:xfrm>
        </p:spPr>
        <p:txBody>
          <a:bodyPr/>
          <a:lstStyle/>
          <a:p>
            <a:r>
              <a:rPr lang="en-US" dirty="0"/>
              <a:t>ACKNOWLEDGEMENTS</a:t>
            </a:r>
          </a:p>
        </p:txBody>
      </p:sp>
      <p:sp>
        <p:nvSpPr>
          <p:cNvPr id="14" name="Text Placeholder 13"/>
          <p:cNvSpPr>
            <a:spLocks noGrp="1"/>
          </p:cNvSpPr>
          <p:nvPr>
            <p:ph type="body" sz="quarter" idx="96"/>
          </p:nvPr>
        </p:nvSpPr>
        <p:spPr>
          <a:xfrm>
            <a:off x="655054" y="9218940"/>
            <a:ext cx="6140254" cy="1260991"/>
          </a:xfrm>
        </p:spPr>
        <p:txBody>
          <a:bodyPr/>
          <a:lstStyle/>
          <a:p>
            <a:pPr algn="just"/>
            <a:r>
              <a:rPr lang="en-US" sz="1600" dirty="0">
                <a:latin typeface="Tahoma" panose="020B0604030504040204" pitchFamily="34" charset="0"/>
                <a:ea typeface="Tahoma" panose="020B0604030504040204" pitchFamily="34" charset="0"/>
                <a:cs typeface="Tahoma" panose="020B0604030504040204" pitchFamily="34" charset="0"/>
              </a:rPr>
              <a:t>To develop a clinical prediction tool using</a:t>
            </a:r>
            <a:r>
              <a:rPr lang="en-US" sz="16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 </a:t>
            </a:r>
            <a:r>
              <a:rPr lang="en-US" sz="1600" dirty="0">
                <a:latin typeface="Tahoma" panose="020B0604030504040204" pitchFamily="34" charset="0"/>
                <a:ea typeface="Tahoma" panose="020B0604030504040204" pitchFamily="34" charset="0"/>
                <a:cs typeface="Tahoma" panose="020B0604030504040204" pitchFamily="34" charset="0"/>
              </a:rPr>
              <a:t>ML, for identifying children with ciTBIs after blunt head trauma that has superior prediction than the rules developed in PECARN’s 2009 study. </a:t>
            </a:r>
          </a:p>
          <a:p>
            <a:endParaRPr lang="en-US" dirty="0"/>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dirty="0"/>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a:xfrm>
            <a:off x="3539620" y="1382607"/>
            <a:ext cx="20107276" cy="598230"/>
          </a:xfrm>
        </p:spPr>
        <p:txBody>
          <a:bodyPr>
            <a:normAutofit/>
          </a:bodyPr>
          <a:lstStyle/>
          <a:p>
            <a:r>
              <a:rPr lang="en-US" sz="1800" dirty="0"/>
              <a:t>Callum Rowe,</a:t>
            </a:r>
            <a:r>
              <a:rPr lang="en-US" sz="1800" baseline="30000" dirty="0"/>
              <a:t>1</a:t>
            </a:r>
            <a:r>
              <a:rPr lang="en-US" sz="1800" dirty="0"/>
              <a:t> Kathryn Wiesendanger,</a:t>
            </a:r>
            <a:r>
              <a:rPr lang="en-US" sz="1800" baseline="30000" dirty="0"/>
              <a:t>1</a:t>
            </a:r>
            <a:r>
              <a:rPr lang="en-US" sz="1800" dirty="0"/>
              <a:t> Conner Polet,</a:t>
            </a:r>
            <a:r>
              <a:rPr lang="en-US" sz="1800" baseline="30000" dirty="0"/>
              <a:t>2</a:t>
            </a:r>
            <a:r>
              <a:rPr lang="en-US" sz="1800" dirty="0"/>
              <a:t> Nathan Kuppermann, MD, MPH,</a:t>
            </a:r>
            <a:r>
              <a:rPr lang="en-US" sz="1800" baseline="30000" dirty="0"/>
              <a:t>1</a:t>
            </a:r>
            <a:r>
              <a:rPr lang="en-US" sz="1800" dirty="0"/>
              <a:t> Stephen Aronoff, MD, </a:t>
            </a:r>
            <a:r>
              <a:rPr lang="en-US" sz="1800" dirty="0">
                <a:solidFill>
                  <a:schemeClr val="bg2">
                    <a:lumMod val="10000"/>
                  </a:schemeClr>
                </a:solidFill>
              </a:rPr>
              <a:t>MBA</a:t>
            </a:r>
            <a:r>
              <a:rPr lang="en-US" sz="1800" baseline="30000" dirty="0">
                <a:solidFill>
                  <a:schemeClr val="bg2">
                    <a:lumMod val="10000"/>
                  </a:schemeClr>
                </a:solidFill>
              </a:rPr>
              <a:t>2</a:t>
            </a:r>
            <a:endParaRPr lang="en-US" sz="1800" dirty="0">
              <a:solidFill>
                <a:schemeClr val="bg2">
                  <a:lumMod val="10000"/>
                </a:schemeClr>
              </a:solidFill>
            </a:endParaRPr>
          </a:p>
          <a:p>
            <a:endParaRPr lang="en-US" dirty="0"/>
          </a:p>
        </p:txBody>
      </p:sp>
      <p:sp>
        <p:nvSpPr>
          <p:cNvPr id="51" name="Text Placeholder 50"/>
          <p:cNvSpPr>
            <a:spLocks noGrp="1"/>
          </p:cNvSpPr>
          <p:nvPr>
            <p:ph type="body" sz="quarter" idx="184"/>
          </p:nvPr>
        </p:nvSpPr>
        <p:spPr>
          <a:xfrm>
            <a:off x="3662362" y="1731981"/>
            <a:ext cx="20107276" cy="634555"/>
          </a:xfrm>
        </p:spPr>
        <p:txBody>
          <a:bodyPr>
            <a:normAutofit/>
          </a:bodyPr>
          <a:lstStyle/>
          <a:p>
            <a:r>
              <a:rPr lang="en-US" sz="1600" dirty="0"/>
              <a:t>From the Department of Emergency Medicine</a:t>
            </a:r>
            <a:r>
              <a:rPr lang="en-US" sz="1600" baseline="30000" dirty="0"/>
              <a:t>1</a:t>
            </a:r>
            <a:r>
              <a:rPr lang="en-US" sz="1600" dirty="0"/>
              <a:t>, University of California, Davis School of Medicine, Sacramento, CA and </a:t>
            </a:r>
          </a:p>
          <a:p>
            <a:r>
              <a:rPr lang="en-US" sz="1600" dirty="0"/>
              <a:t>the Department of Pediatrics</a:t>
            </a:r>
            <a:r>
              <a:rPr lang="en-US" sz="1600" baseline="30000" dirty="0"/>
              <a:t>2</a:t>
            </a:r>
            <a:r>
              <a:rPr lang="en-US" sz="1600" dirty="0"/>
              <a:t>, Lewis Katz School of Medicine at Temple University, Philadelphia, PA</a:t>
            </a:r>
          </a:p>
          <a:p>
            <a:endParaRPr lang="en-US" dirty="0"/>
          </a:p>
        </p:txBody>
      </p:sp>
      <p:sp>
        <p:nvSpPr>
          <p:cNvPr id="54" name="Text Placeholder 53"/>
          <p:cNvSpPr>
            <a:spLocks noGrp="1"/>
          </p:cNvSpPr>
          <p:nvPr>
            <p:ph type="body" sz="quarter" idx="187"/>
          </p:nvPr>
        </p:nvSpPr>
        <p:spPr>
          <a:xfrm>
            <a:off x="20583285" y="13157628"/>
            <a:ext cx="6279386" cy="2479786"/>
          </a:xfrm>
        </p:spPr>
        <p:txBody>
          <a:bodyPr/>
          <a:lstStyle/>
          <a:p>
            <a:pPr algn="just"/>
            <a:r>
              <a:rPr lang="en-US" sz="1600" dirty="0">
                <a:latin typeface="Tahoma" panose="020B0604030504040204" pitchFamily="34" charset="0"/>
                <a:ea typeface="Tahoma" panose="020B0604030504040204" pitchFamily="34" charset="0"/>
                <a:cs typeface="Tahoma" panose="020B0604030504040204" pitchFamily="34" charset="0"/>
              </a:rPr>
              <a:t>This analysis was preformed using the </a:t>
            </a:r>
            <a:r>
              <a:rPr lang="en-US" sz="1600" b="1" dirty="0">
                <a:latin typeface="Tahoma" panose="020B0604030504040204" pitchFamily="34" charset="0"/>
                <a:ea typeface="Tahoma" panose="020B0604030504040204" pitchFamily="34" charset="0"/>
                <a:cs typeface="Tahoma" panose="020B0604030504040204" pitchFamily="34" charset="0"/>
              </a:rPr>
              <a:t>Identification of Children at Very Low Risk of Clinically Important Brain Injuries After Head Trauma: A Prospective Cohort Study</a:t>
            </a:r>
            <a:r>
              <a:rPr lang="en-US" sz="1600" dirty="0">
                <a:latin typeface="Tahoma" panose="020B0604030504040204" pitchFamily="34" charset="0"/>
                <a:ea typeface="Tahoma" panose="020B0604030504040204" pitchFamily="34" charset="0"/>
                <a:cs typeface="Tahoma" panose="020B0604030504040204" pitchFamily="34" charset="0"/>
              </a:rPr>
              <a:t> public use dataset obtained from the PECARN Data Coordinating Center, University of Utah School of Medicine, and does not necessarily reflect the opinions or views of the study investigators, the Health Resources Services Administration (HRSA), Maternal Child Health Bureau (MCHB) or Emergency Medical Services for Children (EMSC).  PECARN is funded by the HRSA/MCHB/EMSC.</a:t>
            </a:r>
          </a:p>
        </p:txBody>
      </p:sp>
      <p:sp>
        <p:nvSpPr>
          <p:cNvPr id="56" name="Rectangle 1">
            <a:extLst>
              <a:ext uri="{FF2B5EF4-FFF2-40B4-BE49-F238E27FC236}">
                <a16:creationId xmlns:a16="http://schemas.microsoft.com/office/drawing/2014/main" id="{ACE88604-C828-4A89-9D54-50525D1E6FA9}"/>
              </a:ext>
            </a:extLst>
          </p:cNvPr>
          <p:cNvSpPr>
            <a:spLocks noChangeArrowheads="1"/>
          </p:cNvSpPr>
          <p:nvPr/>
        </p:nvSpPr>
        <p:spPr bwMode="auto">
          <a:xfrm>
            <a:off x="549360" y="10736865"/>
            <a:ext cx="62805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Table 1. PECARN Head Injury Prediction Variables</a:t>
            </a:r>
          </a:p>
        </p:txBody>
      </p:sp>
      <p:graphicFrame>
        <p:nvGraphicFramePr>
          <p:cNvPr id="59" name="Table 58">
            <a:extLst>
              <a:ext uri="{FF2B5EF4-FFF2-40B4-BE49-F238E27FC236}">
                <a16:creationId xmlns:a16="http://schemas.microsoft.com/office/drawing/2014/main" id="{E23ACF31-33DA-4BB4-8743-96C889197E05}"/>
              </a:ext>
            </a:extLst>
          </p:cNvPr>
          <p:cNvGraphicFramePr>
            <a:graphicFrameLocks noGrp="1"/>
          </p:cNvGraphicFramePr>
          <p:nvPr>
            <p:extLst>
              <p:ext uri="{D42A27DB-BD31-4B8C-83A1-F6EECF244321}">
                <p14:modId xmlns:p14="http://schemas.microsoft.com/office/powerpoint/2010/main" val="2313640523"/>
              </p:ext>
            </p:extLst>
          </p:nvPr>
        </p:nvGraphicFramePr>
        <p:xfrm>
          <a:off x="14133160" y="5465807"/>
          <a:ext cx="5929630" cy="2472376"/>
        </p:xfrm>
        <a:graphic>
          <a:graphicData uri="http://schemas.openxmlformats.org/drawingml/2006/table">
            <a:tbl>
              <a:tblPr firstRow="1" firstCol="1" bandRow="1"/>
              <a:tblGrid>
                <a:gridCol w="2126650">
                  <a:extLst>
                    <a:ext uri="{9D8B030D-6E8A-4147-A177-3AD203B41FA5}">
                      <a16:colId xmlns:a16="http://schemas.microsoft.com/office/drawing/2014/main" val="3714172600"/>
                    </a:ext>
                  </a:extLst>
                </a:gridCol>
                <a:gridCol w="1115367">
                  <a:extLst>
                    <a:ext uri="{9D8B030D-6E8A-4147-A177-3AD203B41FA5}">
                      <a16:colId xmlns:a16="http://schemas.microsoft.com/office/drawing/2014/main" val="1674995314"/>
                    </a:ext>
                  </a:extLst>
                </a:gridCol>
                <a:gridCol w="1055077">
                  <a:extLst>
                    <a:ext uri="{9D8B030D-6E8A-4147-A177-3AD203B41FA5}">
                      <a16:colId xmlns:a16="http://schemas.microsoft.com/office/drawing/2014/main" val="2211310926"/>
                    </a:ext>
                  </a:extLst>
                </a:gridCol>
                <a:gridCol w="745441">
                  <a:extLst>
                    <a:ext uri="{9D8B030D-6E8A-4147-A177-3AD203B41FA5}">
                      <a16:colId xmlns:a16="http://schemas.microsoft.com/office/drawing/2014/main" val="2662295517"/>
                    </a:ext>
                  </a:extLst>
                </a:gridCol>
                <a:gridCol w="887095">
                  <a:extLst>
                    <a:ext uri="{9D8B030D-6E8A-4147-A177-3AD203B41FA5}">
                      <a16:colId xmlns:a16="http://schemas.microsoft.com/office/drawing/2014/main" val="1029894863"/>
                    </a:ext>
                  </a:extLst>
                </a:gridCol>
              </a:tblGrid>
              <a:tr h="0">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Model</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True Negative</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False Negative</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ciTBI Rate</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a:solidFill>
                            <a:srgbClr val="000000"/>
                          </a:solidFill>
                          <a:effectLst/>
                          <a:latin typeface="Tahoma" panose="020B0604030504040204" pitchFamily="34" charset="0"/>
                          <a:ea typeface="Tahoma" panose="020B0604030504040204" pitchFamily="34" charset="0"/>
                          <a:cs typeface="Tahoma" panose="020B0604030504040204" pitchFamily="34" charset="0"/>
                        </a:rPr>
                        <a:t>p value</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3992550"/>
                  </a:ext>
                </a:extLst>
              </a:tr>
              <a:tr h="162560">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No information</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392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26</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0.062</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53612510"/>
                  </a:ext>
                </a:extLst>
              </a:tr>
              <a:tr h="118442">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Logistic Regression</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389</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26</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0.063</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00443285"/>
                  </a:ext>
                </a:extLst>
              </a:tr>
              <a:tr h="162560">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CART</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389</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26</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0.063</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93115739"/>
                  </a:ext>
                </a:extLst>
              </a:tr>
              <a:tr h="162560">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Random Forest</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389</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26</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0.063</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9867743"/>
                  </a:ext>
                </a:extLst>
              </a:tr>
              <a:tr h="162560">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Generalized Boosted Model</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392</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26</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0.062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Arial" panose="020B0604020202020204" pitchFamily="34" charset="0"/>
                        <a:ea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755044"/>
                  </a:ext>
                </a:extLst>
              </a:tr>
              <a:tr h="0">
                <a:tc gridSpan="5">
                  <a:txBody>
                    <a:bodyPr/>
                    <a:lstStyle/>
                    <a:p>
                      <a:pPr marL="0" marR="0" algn="ctr">
                        <a:lnSpc>
                          <a:spcPct val="115000"/>
                        </a:lnSpc>
                        <a:spcBef>
                          <a:spcPts val="0"/>
                        </a:spcBef>
                        <a:spcAft>
                          <a:spcPts val="0"/>
                        </a:spcAft>
                      </a:pPr>
                      <a:r>
                        <a:rPr lang="en-US" sz="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ciTBI = clinically-important Traumatic Brain Injury,                                  </a:t>
                      </a:r>
                      <a:endParaRPr lang="en-US" sz="12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CART = Classification and Regression Trees</a:t>
                      </a:r>
                      <a:endParaRPr lang="en-US" sz="12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05918325"/>
                  </a:ext>
                </a:extLst>
              </a:tr>
            </a:tbl>
          </a:graphicData>
        </a:graphic>
      </p:graphicFrame>
      <p:sp>
        <p:nvSpPr>
          <p:cNvPr id="60" name="Rectangle 2">
            <a:extLst>
              <a:ext uri="{FF2B5EF4-FFF2-40B4-BE49-F238E27FC236}">
                <a16:creationId xmlns:a16="http://schemas.microsoft.com/office/drawing/2014/main" id="{3575F49D-4340-4D88-B71D-FB11D889C33D}"/>
              </a:ext>
            </a:extLst>
          </p:cNvPr>
          <p:cNvSpPr>
            <a:spLocks noChangeArrowheads="1"/>
          </p:cNvSpPr>
          <p:nvPr/>
        </p:nvSpPr>
        <p:spPr bwMode="auto">
          <a:xfrm>
            <a:off x="14095935" y="4549688"/>
            <a:ext cx="602534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Table 4. Comparison of the no information model and ML algorithms as predictors of ciTBI in children with no clinical evidence of skull fractures and GCS scores of 14</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2" name="Rectangle 3">
            <a:extLst>
              <a:ext uri="{FF2B5EF4-FFF2-40B4-BE49-F238E27FC236}">
                <a16:creationId xmlns:a16="http://schemas.microsoft.com/office/drawing/2014/main" id="{8F304433-6F0A-44C9-8E78-AB47BEC29473}"/>
              </a:ext>
            </a:extLst>
          </p:cNvPr>
          <p:cNvSpPr>
            <a:spLocks noChangeArrowheads="1"/>
          </p:cNvSpPr>
          <p:nvPr/>
        </p:nvSpPr>
        <p:spPr bwMode="auto">
          <a:xfrm>
            <a:off x="13868033" y="8038639"/>
            <a:ext cx="6220541"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Table 5. Comparison of the no information model and ML algorithms as predictors of ciTBI, in children with no clinical evidence of skull fractures and GCS scores of 15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Rectangle 5">
            <a:extLst>
              <a:ext uri="{FF2B5EF4-FFF2-40B4-BE49-F238E27FC236}">
                <a16:creationId xmlns:a16="http://schemas.microsoft.com/office/drawing/2014/main" id="{3E14FC84-AF4B-4933-A3CD-E261D07A8564}"/>
              </a:ext>
            </a:extLst>
          </p:cNvPr>
          <p:cNvSpPr>
            <a:spLocks noChangeArrowheads="1"/>
          </p:cNvSpPr>
          <p:nvPr/>
        </p:nvSpPr>
        <p:spPr bwMode="auto">
          <a:xfrm>
            <a:off x="14000680" y="11837602"/>
            <a:ext cx="6050645"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Figure 2.  Relationship between ciTBI rates and GCS in children with no clinical evidence of skull fracture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8" name="Picture 2">
            <a:extLst>
              <a:ext uri="{FF2B5EF4-FFF2-40B4-BE49-F238E27FC236}">
                <a16:creationId xmlns:a16="http://schemas.microsoft.com/office/drawing/2014/main" id="{16B735C9-2424-4389-9C2D-A18F5EAAF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86184" y="12450655"/>
            <a:ext cx="5503238" cy="3393959"/>
          </a:xfrm>
          <a:prstGeom prst="rect">
            <a:avLst/>
          </a:prstGeom>
          <a:noFill/>
          <a:extLst>
            <a:ext uri="{909E8E84-426E-40DD-AFC4-6F175D3DCCD1}">
              <a14:hiddenFill xmlns:a14="http://schemas.microsoft.com/office/drawing/2010/main">
                <a:solidFill>
                  <a:srgbClr val="FFFFFF"/>
                </a:solidFill>
              </a14:hiddenFill>
            </a:ext>
          </a:extLst>
        </p:spPr>
      </p:pic>
      <p:sp>
        <p:nvSpPr>
          <p:cNvPr id="1024" name="Rectangle 6">
            <a:extLst>
              <a:ext uri="{FF2B5EF4-FFF2-40B4-BE49-F238E27FC236}">
                <a16:creationId xmlns:a16="http://schemas.microsoft.com/office/drawing/2014/main" id="{FB4C1502-8978-4613-806C-9D8A3B07CE03}"/>
              </a:ext>
            </a:extLst>
          </p:cNvPr>
          <p:cNvSpPr>
            <a:spLocks noChangeArrowheads="1"/>
          </p:cNvSpPr>
          <p:nvPr/>
        </p:nvSpPr>
        <p:spPr bwMode="auto">
          <a:xfrm>
            <a:off x="13989050" y="15615958"/>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8" name="Text Placeholder 52">
            <a:extLst>
              <a:ext uri="{FF2B5EF4-FFF2-40B4-BE49-F238E27FC236}">
                <a16:creationId xmlns:a16="http://schemas.microsoft.com/office/drawing/2014/main" id="{52C61785-6790-4BFB-985F-3523FE1D7434}"/>
              </a:ext>
            </a:extLst>
          </p:cNvPr>
          <p:cNvSpPr txBox="1">
            <a:spLocks/>
          </p:cNvSpPr>
          <p:nvPr/>
        </p:nvSpPr>
        <p:spPr>
          <a:xfrm>
            <a:off x="7186330" y="8772217"/>
            <a:ext cx="6282530" cy="3415427"/>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The PECARN public use data set included 43,399 patients &lt;18 years-old with blunt head trauma at one of 25 pediatric Emergency Departments between 6/2004 and 9/2006. </a:t>
            </a:r>
          </a:p>
          <a:p>
            <a:pPr marL="285750" indent="-285750" algn="just">
              <a:buFont typeface="Arial" panose="020B0604020202020204" pitchFamily="34" charset="0"/>
              <a:buChar char="•"/>
            </a:pPr>
            <a:endParaRPr lang="en-US" sz="16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altLang="en-US" sz="1600" dirty="0">
                <a:latin typeface="Tahoma" panose="020B0604030504040204" pitchFamily="34" charset="0"/>
                <a:ea typeface="Tahoma" panose="020B0604030504040204" pitchFamily="34" charset="0"/>
                <a:cs typeface="Tahoma" panose="020B0604030504040204" pitchFamily="34" charset="0"/>
              </a:rPr>
              <a:t>Clinical evidence of skull fractures were highly predictive of ciTBI and were not further evaluated.</a:t>
            </a:r>
            <a:endParaRPr lang="en-US" sz="1600" dirty="0">
              <a:latin typeface="Tahoma" panose="020B0604030504040204" pitchFamily="34" charset="0"/>
              <a:ea typeface="Tahoma" panose="020B0604030504040204" pitchFamily="34" charset="0"/>
              <a:cs typeface="Tahoma" panose="020B0604030504040204" pitchFamily="34" charset="0"/>
            </a:endParaRPr>
          </a:p>
          <a:p>
            <a:pPr algn="just"/>
            <a:endParaRPr lang="en-US" sz="16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We divided the dataset into derivation (training) and validation (testing) subsets; four ML algorithms were optimized using the training dataset. Fitted models used the validation set to predict ciTBI and these predictions were compared statistically to the no information rate.</a:t>
            </a:r>
          </a:p>
        </p:txBody>
      </p:sp>
      <p:sp>
        <p:nvSpPr>
          <p:cNvPr id="95" name="Rectangle 7">
            <a:extLst>
              <a:ext uri="{FF2B5EF4-FFF2-40B4-BE49-F238E27FC236}">
                <a16:creationId xmlns:a16="http://schemas.microsoft.com/office/drawing/2014/main" id="{E2F34FD7-D4F6-4837-9E68-B754D1FE6AF2}"/>
              </a:ext>
            </a:extLst>
          </p:cNvPr>
          <p:cNvSpPr>
            <a:spLocks noChangeArrowheads="1"/>
          </p:cNvSpPr>
          <p:nvPr/>
        </p:nvSpPr>
        <p:spPr bwMode="auto">
          <a:xfrm>
            <a:off x="619507" y="3535479"/>
            <a:ext cx="6140254"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50" indent="-171450" algn="just" defTabSz="914400">
              <a:buFont typeface="Arial" panose="020B0604020202020204" pitchFamily="34" charset="0"/>
              <a:buChar char="•"/>
            </a:pPr>
            <a:r>
              <a:rPr kumimoji="0" lang="en-US" altLang="en-US" sz="16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The Pediatric Emergency Care Applied Research Network (PECARN) conducted a study of ~42,000 children with minor blunt head trauma and developed and validat</a:t>
            </a:r>
            <a:r>
              <a:rPr lang="en-US" altLang="en-US" sz="1600" dirty="0">
                <a:latin typeface="Tahoma" panose="020B0604030504040204" pitchFamily="34" charset="0"/>
                <a:ea typeface="Tahoma" panose="020B0604030504040204" pitchFamily="34" charset="0"/>
                <a:cs typeface="Tahoma" panose="020B0604030504040204" pitchFamily="34" charset="0"/>
              </a:rPr>
              <a:t>ed a c</a:t>
            </a:r>
            <a:r>
              <a:rPr kumimoji="0" lang="en-US" altLang="en-US" sz="16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linical prediction rule to identify those at low risk of clinically-important traumatic brain injuries (ciTBIs</a:t>
            </a:r>
            <a:r>
              <a:rPr lang="en-US" altLang="en-US" sz="1600" dirty="0">
                <a:latin typeface="Tahoma" panose="020B0604030504040204" pitchFamily="34" charset="0"/>
                <a:ea typeface="Tahoma" panose="020B0604030504040204" pitchFamily="34" charset="0"/>
                <a:cs typeface="Tahoma" panose="020B0604030504040204" pitchFamily="34" charset="0"/>
              </a:rPr>
              <a:t>) .</a:t>
            </a:r>
            <a:r>
              <a:rPr lang="en-US" altLang="en-US" sz="1600" baseline="30000" dirty="0">
                <a:latin typeface="Tahoma" panose="020B0604030504040204" pitchFamily="34" charset="0"/>
                <a:ea typeface="Tahoma" panose="020B0604030504040204" pitchFamily="34" charset="0"/>
                <a:cs typeface="Tahoma" panose="020B0604030504040204" pitchFamily="34" charset="0"/>
              </a:rPr>
              <a:t>1</a:t>
            </a:r>
          </a:p>
          <a:p>
            <a:pPr lvl="0" indent="0" algn="just" defTabSz="914400"/>
            <a:r>
              <a:rPr lang="en-US" altLang="en-US" sz="1600" dirty="0">
                <a:latin typeface="Tahoma" panose="020B0604030504040204" pitchFamily="34" charset="0"/>
                <a:ea typeface="Tahoma" panose="020B0604030504040204" pitchFamily="34" charset="0"/>
                <a:cs typeface="Tahoma" panose="020B0604030504040204" pitchFamily="34" charset="0"/>
              </a:rPr>
              <a:t> </a:t>
            </a:r>
            <a:endParaRPr kumimoji="0" lang="en-US" altLang="en-US" sz="1600" strike="noStrike" cap="none" normalizeH="0" baseline="30000" dirty="0">
              <a:ln>
                <a:noFill/>
              </a:ln>
              <a:effectLst/>
              <a:latin typeface="Tahoma" panose="020B0604030504040204" pitchFamily="34" charset="0"/>
              <a:ea typeface="Tahoma" panose="020B0604030504040204" pitchFamily="34" charset="0"/>
              <a:cs typeface="Tahoma" panose="020B0604030504040204" pitchFamily="34" charset="0"/>
            </a:endParaRP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Prior studies have relied on traditional multivariable statistical methods,</a:t>
            </a:r>
            <a:r>
              <a:rPr kumimoji="0" lang="en-US" altLang="en-US" sz="1600" strike="noStrike" cap="none" normalizeH="0" baseline="30000" dirty="0">
                <a:ln>
                  <a:noFill/>
                </a:ln>
                <a:effectLst/>
                <a:latin typeface="Tahoma" panose="020B0604030504040204" pitchFamily="34" charset="0"/>
                <a:ea typeface="Tahoma" panose="020B0604030504040204" pitchFamily="34" charset="0"/>
                <a:cs typeface="Tahoma" panose="020B0604030504040204" pitchFamily="34" charset="0"/>
              </a:rPr>
              <a:t>1-2</a:t>
            </a:r>
            <a:r>
              <a:rPr kumimoji="0" lang="en-US" altLang="en-US" sz="16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but more recent research regarding prediction rules has used machine </a:t>
            </a:r>
            <a:r>
              <a:rPr lang="en-US" altLang="en-US" sz="1600" dirty="0">
                <a:latin typeface="Tahoma" panose="020B0604030504040204" pitchFamily="34" charset="0"/>
                <a:ea typeface="Tahoma" panose="020B0604030504040204" pitchFamily="34" charset="0"/>
                <a:cs typeface="Tahoma" panose="020B0604030504040204" pitchFamily="34" charset="0"/>
              </a:rPr>
              <a:t>l</a:t>
            </a:r>
            <a:r>
              <a:rPr kumimoji="0" lang="en-US" altLang="en-US" sz="16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earning (ML).</a:t>
            </a:r>
            <a:r>
              <a:rPr lang="en-US" altLang="en-US" sz="1600" baseline="30000" dirty="0">
                <a:latin typeface="Tahoma" panose="020B0604030504040204" pitchFamily="34" charset="0"/>
                <a:ea typeface="Tahoma" panose="020B0604030504040204" pitchFamily="34" charset="0"/>
                <a:cs typeface="Tahoma" panose="020B0604030504040204" pitchFamily="34" charset="0"/>
              </a:rPr>
              <a:t>3</a:t>
            </a:r>
            <a:r>
              <a:rPr kumimoji="0" lang="en-US" altLang="en-US" sz="1600" b="0" i="0" u="none" strike="noStrike" cap="none" normalizeH="0" baseline="30000" dirty="0">
                <a:ln>
                  <a:noFill/>
                </a:ln>
                <a:effectLst/>
                <a:latin typeface="Tahoma" panose="020B0604030504040204" pitchFamily="34" charset="0"/>
                <a:ea typeface="Tahoma" panose="020B0604030504040204" pitchFamily="34" charset="0"/>
                <a:cs typeface="Tahoma" panose="020B0604030504040204" pitchFamily="34" charset="0"/>
              </a:rPr>
              <a:t>-6</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1600" baseline="30000" dirty="0">
              <a:latin typeface="Tahoma" panose="020B0604030504040204" pitchFamily="34" charset="0"/>
              <a:ea typeface="Tahoma" panose="020B0604030504040204" pitchFamily="34" charset="0"/>
              <a:cs typeface="Tahoma" panose="020B0604030504040204" pitchFamily="34" charset="0"/>
            </a:endParaRPr>
          </a:p>
          <a:p>
            <a:pPr marL="171450" indent="-171450" algn="just" defTabSz="914400">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In a previous study</a:t>
            </a:r>
            <a:r>
              <a:rPr lang="en-US" sz="1600" i="1" dirty="0">
                <a:latin typeface="Tahoma" panose="020B0604030504040204" pitchFamily="34" charset="0"/>
                <a:ea typeface="Tahoma" panose="020B0604030504040204" pitchFamily="34" charset="0"/>
                <a:cs typeface="Tahoma" panose="020B0604030504040204" pitchFamily="34" charset="0"/>
              </a:rPr>
              <a:t>, </a:t>
            </a:r>
            <a:r>
              <a:rPr lang="en-US" sz="1600" dirty="0">
                <a:latin typeface="Tahoma" panose="020B0604030504040204" pitchFamily="34" charset="0"/>
                <a:ea typeface="Tahoma" panose="020B0604030504040204" pitchFamily="34" charset="0"/>
                <a:cs typeface="Tahoma" panose="020B0604030504040204" pitchFamily="34" charset="0"/>
              </a:rPr>
              <a:t>investigators</a:t>
            </a:r>
            <a:r>
              <a:rPr lang="en-US" sz="1600" i="1" dirty="0">
                <a:latin typeface="Tahoma" panose="020B0604030504040204" pitchFamily="34" charset="0"/>
                <a:ea typeface="Tahoma" panose="020B0604030504040204" pitchFamily="34" charset="0"/>
                <a:cs typeface="Tahoma" panose="020B0604030504040204" pitchFamily="34" charset="0"/>
              </a:rPr>
              <a:t> </a:t>
            </a:r>
            <a:r>
              <a:rPr lang="en-US" sz="1600" dirty="0">
                <a:latin typeface="Tahoma" panose="020B0604030504040204" pitchFamily="34" charset="0"/>
                <a:ea typeface="Tahoma" panose="020B0604030504040204" pitchFamily="34" charset="0"/>
                <a:cs typeface="Tahoma" panose="020B0604030504040204" pitchFamily="34" charset="0"/>
              </a:rPr>
              <a:t>created a ML algorithm analyzing the PECARN dataset using a single decision tree that fits all nodes simultaneously, a complicated model at risk of over fitting.</a:t>
            </a:r>
            <a:r>
              <a:rPr lang="en-US" sz="1600" baseline="30000" dirty="0">
                <a:latin typeface="Tahoma" panose="020B0604030504040204" pitchFamily="34" charset="0"/>
                <a:ea typeface="Tahoma" panose="020B0604030504040204" pitchFamily="34" charset="0"/>
                <a:cs typeface="Tahoma" panose="020B0604030504040204" pitchFamily="34" charset="0"/>
              </a:rPr>
              <a:t>6</a:t>
            </a:r>
          </a:p>
          <a:p>
            <a:pPr marL="171450" indent="-171450" algn="just" defTabSz="914400">
              <a:buFont typeface="Arial" panose="020B0604020202020204" pitchFamily="34" charset="0"/>
              <a:buChar char="•"/>
            </a:pPr>
            <a:endParaRPr kumimoji="0" lang="en-US" altLang="en-US" sz="1600" b="0" i="0" u="none" strike="noStrike" cap="none" normalizeH="0" baseline="30000" dirty="0">
              <a:ln>
                <a:noFill/>
              </a:ln>
              <a:effectLst/>
              <a:latin typeface="Tahoma" panose="020B0604030504040204" pitchFamily="34" charset="0"/>
              <a:ea typeface="Tahoma" panose="020B0604030504040204" pitchFamily="34" charset="0"/>
              <a:cs typeface="Tahoma" panose="020B0604030504040204" pitchFamily="34" charset="0"/>
            </a:endParaRPr>
          </a:p>
          <a:p>
            <a:pPr marL="171450" indent="-171450" algn="just" defTabSz="914400">
              <a:buFont typeface="Arial" panose="020B0604020202020204" pitchFamily="34" charset="0"/>
              <a:buChar char="•"/>
            </a:pPr>
            <a:r>
              <a:rPr lang="en-US" altLang="en-US" sz="1600" dirty="0">
                <a:latin typeface="Tahoma" panose="020B0604030504040204" pitchFamily="34" charset="0"/>
                <a:ea typeface="Tahoma" panose="020B0604030504040204" pitchFamily="34" charset="0"/>
                <a:cs typeface="Tahoma" panose="020B0604030504040204" pitchFamily="34" charset="0"/>
              </a:rPr>
              <a:t>In this study, we created multiple algorithms (see Table 2)  using ML for classification of children at risk for ciTBIs via the PECARN head trauma public use dataset. The model predictions were statistically compared to no information rates, the error rate when the input and output are independent.</a:t>
            </a:r>
            <a:endParaRPr lang="en-US" altLang="en-US" sz="16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endParaRPr>
          </a:p>
          <a:p>
            <a:pPr marL="171450" indent="-171450" algn="just" defTabSz="914400">
              <a:buFont typeface="Arial" panose="020B0604020202020204" pitchFamily="34" charset="0"/>
              <a:buChar char="•"/>
            </a:pPr>
            <a:endParaRPr lang="en-US" altLang="en-US" sz="1800" dirty="0">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5" name="Group 54">
            <a:extLst>
              <a:ext uri="{FF2B5EF4-FFF2-40B4-BE49-F238E27FC236}">
                <a16:creationId xmlns:a16="http://schemas.microsoft.com/office/drawing/2014/main" id="{2D63A36C-2ADF-4E20-BF0F-B3F546AC316D}"/>
              </a:ext>
            </a:extLst>
          </p:cNvPr>
          <p:cNvGrpSpPr/>
          <p:nvPr/>
        </p:nvGrpSpPr>
        <p:grpSpPr>
          <a:xfrm>
            <a:off x="7374943" y="3872119"/>
            <a:ext cx="6002696" cy="4816369"/>
            <a:chOff x="10802904" y="5245607"/>
            <a:chExt cx="6120682" cy="4922760"/>
          </a:xfrm>
        </p:grpSpPr>
        <p:sp>
          <p:nvSpPr>
            <p:cNvPr id="66" name="Text Box 2">
              <a:extLst>
                <a:ext uri="{FF2B5EF4-FFF2-40B4-BE49-F238E27FC236}">
                  <a16:creationId xmlns:a16="http://schemas.microsoft.com/office/drawing/2014/main" id="{09D62A58-B964-4FC2-B3B1-E67D57CEFDAB}"/>
                </a:ext>
              </a:extLst>
            </p:cNvPr>
            <p:cNvSpPr txBox="1">
              <a:spLocks noChangeArrowheads="1"/>
            </p:cNvSpPr>
            <p:nvPr/>
          </p:nvSpPr>
          <p:spPr bwMode="auto">
            <a:xfrm>
              <a:off x="12126764" y="5245607"/>
              <a:ext cx="3297446" cy="71779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en-US" sz="1600" b="1" dirty="0">
                  <a:effectLst/>
                  <a:latin typeface="Tahoma" panose="020B0604030504040204" pitchFamily="34" charset="0"/>
                  <a:ea typeface="Tahoma" panose="020B0604030504040204" pitchFamily="34" charset="0"/>
                  <a:cs typeface="Tahoma" panose="020B0604030504040204" pitchFamily="34" charset="0"/>
                </a:rPr>
                <a:t>Complete Data Set</a:t>
              </a:r>
              <a:endParaRPr lang="en-US" sz="16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43,399; ciTBI = 763 (1.76%)</a:t>
              </a:r>
            </a:p>
          </p:txBody>
        </p:sp>
        <p:sp>
          <p:nvSpPr>
            <p:cNvPr id="67" name="Text Box 2">
              <a:extLst>
                <a:ext uri="{FF2B5EF4-FFF2-40B4-BE49-F238E27FC236}">
                  <a16:creationId xmlns:a16="http://schemas.microsoft.com/office/drawing/2014/main" id="{7ECBC3FF-8BF0-4CE6-B4F9-841E3BA78B13}"/>
                </a:ext>
              </a:extLst>
            </p:cNvPr>
            <p:cNvSpPr txBox="1">
              <a:spLocks noChangeArrowheads="1"/>
            </p:cNvSpPr>
            <p:nvPr/>
          </p:nvSpPr>
          <p:spPr bwMode="auto">
            <a:xfrm>
              <a:off x="14881732" y="6067257"/>
              <a:ext cx="1479415" cy="93330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0"/>
                </a:spcAft>
              </a:pPr>
              <a:r>
                <a:rPr lang="en-US" sz="1600" b="1" dirty="0">
                  <a:effectLst/>
                  <a:latin typeface="Tahoma" panose="020B0604030504040204" pitchFamily="34" charset="0"/>
                  <a:ea typeface="Tahoma" panose="020B0604030504040204" pitchFamily="34" charset="0"/>
                  <a:cs typeface="Tahoma" panose="020B0604030504040204" pitchFamily="34" charset="0"/>
                </a:rPr>
                <a:t>ciTBI status unknown</a:t>
              </a:r>
              <a:endParaRPr lang="en-US" sz="16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20</a:t>
              </a:r>
            </a:p>
          </p:txBody>
        </p:sp>
        <p:sp>
          <p:nvSpPr>
            <p:cNvPr id="69" name="Text Box 2">
              <a:extLst>
                <a:ext uri="{FF2B5EF4-FFF2-40B4-BE49-F238E27FC236}">
                  <a16:creationId xmlns:a16="http://schemas.microsoft.com/office/drawing/2014/main" id="{B5598601-4E27-476E-8F38-23C9497B0FE4}"/>
                </a:ext>
              </a:extLst>
            </p:cNvPr>
            <p:cNvSpPr txBox="1">
              <a:spLocks noChangeArrowheads="1"/>
            </p:cNvSpPr>
            <p:nvPr/>
          </p:nvSpPr>
          <p:spPr bwMode="auto">
            <a:xfrm>
              <a:off x="12649141" y="6755364"/>
              <a:ext cx="2116451" cy="71263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43,379; </a:t>
              </a: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ciTBI = 743 (1.76%)</a:t>
              </a:r>
            </a:p>
          </p:txBody>
        </p:sp>
        <p:sp>
          <p:nvSpPr>
            <p:cNvPr id="70" name="Text Box 2">
              <a:extLst>
                <a:ext uri="{FF2B5EF4-FFF2-40B4-BE49-F238E27FC236}">
                  <a16:creationId xmlns:a16="http://schemas.microsoft.com/office/drawing/2014/main" id="{8FB78BD6-5740-43EF-8E49-E2E96D51438C}"/>
                </a:ext>
              </a:extLst>
            </p:cNvPr>
            <p:cNvSpPr txBox="1">
              <a:spLocks noChangeArrowheads="1"/>
            </p:cNvSpPr>
            <p:nvPr/>
          </p:nvSpPr>
          <p:spPr bwMode="auto">
            <a:xfrm>
              <a:off x="12985118" y="7688831"/>
              <a:ext cx="1509306" cy="65462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en-US" sz="1600" b="1" dirty="0">
                  <a:effectLst/>
                  <a:latin typeface="Tahoma" panose="020B0604030504040204" pitchFamily="34" charset="0"/>
                  <a:ea typeface="Tahoma" panose="020B0604030504040204" pitchFamily="34" charset="0"/>
                  <a:cs typeface="Tahoma" panose="020B0604030504040204" pitchFamily="34" charset="0"/>
                </a:rPr>
                <a:t>GCS = 14,15</a:t>
              </a:r>
              <a:endParaRPr lang="en-US" sz="16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41, 487</a:t>
              </a:r>
            </a:p>
          </p:txBody>
        </p:sp>
        <p:sp>
          <p:nvSpPr>
            <p:cNvPr id="71" name="Text Box 2">
              <a:extLst>
                <a:ext uri="{FF2B5EF4-FFF2-40B4-BE49-F238E27FC236}">
                  <a16:creationId xmlns:a16="http://schemas.microsoft.com/office/drawing/2014/main" id="{6EE1B40D-629B-4460-98ED-86D9D8E85063}"/>
                </a:ext>
              </a:extLst>
            </p:cNvPr>
            <p:cNvSpPr txBox="1">
              <a:spLocks noChangeArrowheads="1"/>
            </p:cNvSpPr>
            <p:nvPr/>
          </p:nvSpPr>
          <p:spPr bwMode="auto">
            <a:xfrm>
              <a:off x="14596708" y="7902104"/>
              <a:ext cx="2261724" cy="122271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0"/>
                </a:spcAft>
              </a:pPr>
              <a:r>
                <a:rPr lang="en-US" sz="1600" b="1" dirty="0">
                  <a:effectLst/>
                  <a:latin typeface="Tahoma" panose="020B0604030504040204" pitchFamily="34" charset="0"/>
                  <a:ea typeface="Tahoma" panose="020B0604030504040204" pitchFamily="34" charset="0"/>
                  <a:cs typeface="Tahoma" panose="020B0604030504040204" pitchFamily="34" charset="0"/>
                </a:rPr>
                <a:t>Clinically Apparent Skull Fracture</a:t>
              </a:r>
              <a:endParaRPr lang="en-US" sz="16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381; </a:t>
              </a: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ciTBI = 67(14.9%)</a:t>
              </a:r>
            </a:p>
          </p:txBody>
        </p:sp>
        <p:cxnSp>
          <p:nvCxnSpPr>
            <p:cNvPr id="72" name="Straight Arrow Connector 71">
              <a:extLst>
                <a:ext uri="{FF2B5EF4-FFF2-40B4-BE49-F238E27FC236}">
                  <a16:creationId xmlns:a16="http://schemas.microsoft.com/office/drawing/2014/main" id="{1BAC7D74-DBC6-4E1E-BCA7-39494240377C}"/>
                </a:ext>
              </a:extLst>
            </p:cNvPr>
            <p:cNvCxnSpPr>
              <a:cxnSpLocks/>
            </p:cNvCxnSpPr>
            <p:nvPr/>
          </p:nvCxnSpPr>
          <p:spPr>
            <a:xfrm>
              <a:off x="13707366" y="5968032"/>
              <a:ext cx="4271" cy="783118"/>
            </a:xfrm>
            <a:prstGeom prst="straightConnector1">
              <a:avLst/>
            </a:prstGeom>
            <a:noFill/>
            <a:ln w="9525" cap="flat" cmpd="sng" algn="ctr">
              <a:solidFill>
                <a:schemeClr val="tx1"/>
              </a:solidFill>
              <a:prstDash val="solid"/>
              <a:tailEnd type="triangle"/>
            </a:ln>
            <a:effectLst/>
          </p:spPr>
        </p:cxnSp>
        <p:cxnSp>
          <p:nvCxnSpPr>
            <p:cNvPr id="73" name="Straight Arrow Connector 72">
              <a:extLst>
                <a:ext uri="{FF2B5EF4-FFF2-40B4-BE49-F238E27FC236}">
                  <a16:creationId xmlns:a16="http://schemas.microsoft.com/office/drawing/2014/main" id="{5881E8F3-F879-48FF-8748-DE6C7604A2D0}"/>
                </a:ext>
              </a:extLst>
            </p:cNvPr>
            <p:cNvCxnSpPr>
              <a:cxnSpLocks/>
            </p:cNvCxnSpPr>
            <p:nvPr/>
          </p:nvCxnSpPr>
          <p:spPr>
            <a:xfrm>
              <a:off x="13714429" y="7472671"/>
              <a:ext cx="0" cy="215169"/>
            </a:xfrm>
            <a:prstGeom prst="straightConnector1">
              <a:avLst/>
            </a:prstGeom>
            <a:noFill/>
            <a:ln w="9525" cap="flat" cmpd="sng" algn="ctr">
              <a:solidFill>
                <a:schemeClr val="tx1"/>
              </a:solidFill>
              <a:prstDash val="solid"/>
              <a:tailEnd type="triangle"/>
            </a:ln>
            <a:effectLst/>
          </p:spPr>
        </p:cxnSp>
        <p:cxnSp>
          <p:nvCxnSpPr>
            <p:cNvPr id="74" name="Straight Connector 73">
              <a:extLst>
                <a:ext uri="{FF2B5EF4-FFF2-40B4-BE49-F238E27FC236}">
                  <a16:creationId xmlns:a16="http://schemas.microsoft.com/office/drawing/2014/main" id="{21A242DF-7F99-4D9C-999B-57EBE406589A}"/>
                </a:ext>
              </a:extLst>
            </p:cNvPr>
            <p:cNvCxnSpPr>
              <a:cxnSpLocks/>
            </p:cNvCxnSpPr>
            <p:nvPr/>
          </p:nvCxnSpPr>
          <p:spPr>
            <a:xfrm flipH="1">
              <a:off x="13714428" y="8342741"/>
              <a:ext cx="1" cy="985339"/>
            </a:xfrm>
            <a:prstGeom prst="line">
              <a:avLst/>
            </a:prstGeom>
            <a:ln/>
          </p:spPr>
          <p:style>
            <a:lnRef idx="1">
              <a:schemeClr val="dk1"/>
            </a:lnRef>
            <a:fillRef idx="0">
              <a:schemeClr val="dk1"/>
            </a:fillRef>
            <a:effectRef idx="0">
              <a:schemeClr val="dk1"/>
            </a:effectRef>
            <a:fontRef idx="minor">
              <a:schemeClr val="tx1"/>
            </a:fontRef>
          </p:style>
        </p:cxnSp>
        <p:cxnSp>
          <p:nvCxnSpPr>
            <p:cNvPr id="75" name="Straight Connector 74">
              <a:extLst>
                <a:ext uri="{FF2B5EF4-FFF2-40B4-BE49-F238E27FC236}">
                  <a16:creationId xmlns:a16="http://schemas.microsoft.com/office/drawing/2014/main" id="{6A86C5EE-029D-4B67-BDAE-69C5C123E71C}"/>
                </a:ext>
              </a:extLst>
            </p:cNvPr>
            <p:cNvCxnSpPr/>
            <p:nvPr/>
          </p:nvCxnSpPr>
          <p:spPr>
            <a:xfrm>
              <a:off x="12199954" y="9328080"/>
              <a:ext cx="3028950" cy="0"/>
            </a:xfrm>
            <a:prstGeom prst="line">
              <a:avLst/>
            </a:prstGeom>
            <a:noFill/>
            <a:ln w="9525" cap="flat" cmpd="sng" algn="ctr">
              <a:solidFill>
                <a:schemeClr val="tx1"/>
              </a:solidFill>
              <a:prstDash val="solid"/>
            </a:ln>
            <a:effectLst/>
          </p:spPr>
        </p:cxnSp>
        <p:sp>
          <p:nvSpPr>
            <p:cNvPr id="76" name="Text Box 2">
              <a:extLst>
                <a:ext uri="{FF2B5EF4-FFF2-40B4-BE49-F238E27FC236}">
                  <a16:creationId xmlns:a16="http://schemas.microsoft.com/office/drawing/2014/main" id="{BA33DA26-7803-4DA2-92A9-03A699B53458}"/>
                </a:ext>
              </a:extLst>
            </p:cNvPr>
            <p:cNvSpPr txBox="1">
              <a:spLocks noChangeArrowheads="1"/>
            </p:cNvSpPr>
            <p:nvPr/>
          </p:nvSpPr>
          <p:spPr bwMode="auto">
            <a:xfrm>
              <a:off x="10802904" y="9517037"/>
              <a:ext cx="2849733" cy="64854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0"/>
                </a:spcAft>
              </a:pPr>
              <a:r>
                <a:rPr lang="en-US" sz="1600" b="1" dirty="0">
                  <a:effectLst/>
                  <a:latin typeface="Tahoma" panose="020B0604030504040204" pitchFamily="34" charset="0"/>
                  <a:ea typeface="Tahoma" panose="020B0604030504040204" pitchFamily="34" charset="0"/>
                  <a:cs typeface="Tahoma" panose="020B0604030504040204" pitchFamily="34" charset="0"/>
                </a:rPr>
                <a:t>GCS = 14</a:t>
              </a:r>
              <a:endParaRPr lang="en-US" sz="16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1230; ciTBI = 77(6.2%)</a:t>
              </a:r>
            </a:p>
          </p:txBody>
        </p:sp>
        <p:sp>
          <p:nvSpPr>
            <p:cNvPr id="77" name="Text Box 2">
              <a:extLst>
                <a:ext uri="{FF2B5EF4-FFF2-40B4-BE49-F238E27FC236}">
                  <a16:creationId xmlns:a16="http://schemas.microsoft.com/office/drawing/2014/main" id="{70BA7D17-9FED-44D1-B0A1-B6A22AF444A4}"/>
                </a:ext>
              </a:extLst>
            </p:cNvPr>
            <p:cNvSpPr txBox="1">
              <a:spLocks noChangeArrowheads="1"/>
            </p:cNvSpPr>
            <p:nvPr/>
          </p:nvSpPr>
          <p:spPr bwMode="auto">
            <a:xfrm>
              <a:off x="13807046" y="9517037"/>
              <a:ext cx="3116540" cy="65133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en-US" sz="1600" b="1" dirty="0">
                  <a:effectLst/>
                  <a:latin typeface="Tahoma" panose="020B0604030504040204" pitchFamily="34" charset="0"/>
                  <a:ea typeface="Tahoma" panose="020B0604030504040204" pitchFamily="34" charset="0"/>
                  <a:cs typeface="Tahoma" panose="020B0604030504040204" pitchFamily="34" charset="0"/>
                </a:rPr>
                <a:t>GCS = 15</a:t>
              </a:r>
              <a:endParaRPr lang="en-US" sz="16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600" dirty="0">
                  <a:effectLst/>
                  <a:latin typeface="Tahoma" panose="020B0604030504040204" pitchFamily="34" charset="0"/>
                  <a:ea typeface="Tahoma" panose="020B0604030504040204" pitchFamily="34" charset="0"/>
                  <a:cs typeface="Tahoma" panose="020B0604030504040204" pitchFamily="34" charset="0"/>
                </a:rPr>
                <a:t>N = 39,876; ciTBI = 192(.48%)</a:t>
              </a:r>
            </a:p>
          </p:txBody>
        </p:sp>
        <p:cxnSp>
          <p:nvCxnSpPr>
            <p:cNvPr id="79" name="Straight Arrow Connector 78">
              <a:extLst>
                <a:ext uri="{FF2B5EF4-FFF2-40B4-BE49-F238E27FC236}">
                  <a16:creationId xmlns:a16="http://schemas.microsoft.com/office/drawing/2014/main" id="{A1C11F84-C986-47A2-869C-B822BB0F26A3}"/>
                </a:ext>
              </a:extLst>
            </p:cNvPr>
            <p:cNvCxnSpPr>
              <a:cxnSpLocks/>
            </p:cNvCxnSpPr>
            <p:nvPr/>
          </p:nvCxnSpPr>
          <p:spPr>
            <a:xfrm>
              <a:off x="15229192" y="9324909"/>
              <a:ext cx="0" cy="186852"/>
            </a:xfrm>
            <a:prstGeom prst="straightConnector1">
              <a:avLst/>
            </a:prstGeom>
            <a:noFill/>
            <a:ln w="9525" cap="flat" cmpd="sng" algn="ctr">
              <a:solidFill>
                <a:schemeClr val="tx1"/>
              </a:solidFill>
              <a:prstDash val="solid"/>
              <a:tailEnd type="triangle"/>
            </a:ln>
            <a:effectLst/>
          </p:spPr>
        </p:cxnSp>
        <p:cxnSp>
          <p:nvCxnSpPr>
            <p:cNvPr id="80" name="Straight Connector 79">
              <a:extLst>
                <a:ext uri="{FF2B5EF4-FFF2-40B4-BE49-F238E27FC236}">
                  <a16:creationId xmlns:a16="http://schemas.microsoft.com/office/drawing/2014/main" id="{7FB7A01D-8DE5-4DD8-9BB1-CD1989E7EB67}"/>
                </a:ext>
              </a:extLst>
            </p:cNvPr>
            <p:cNvCxnSpPr>
              <a:cxnSpLocks/>
            </p:cNvCxnSpPr>
            <p:nvPr/>
          </p:nvCxnSpPr>
          <p:spPr>
            <a:xfrm flipH="1" flipV="1">
              <a:off x="13707367" y="6326023"/>
              <a:ext cx="1174365" cy="13662"/>
            </a:xfrm>
            <a:prstGeom prst="line">
              <a:avLst/>
            </a:prstGeom>
            <a:noFill/>
            <a:ln w="9525" cap="flat" cmpd="sng" algn="ctr">
              <a:solidFill>
                <a:schemeClr val="tx1"/>
              </a:solidFill>
              <a:prstDash val="solid"/>
            </a:ln>
            <a:effectLst/>
          </p:spPr>
        </p:cxnSp>
        <p:cxnSp>
          <p:nvCxnSpPr>
            <p:cNvPr id="81" name="Straight Connector 80">
              <a:extLst>
                <a:ext uri="{FF2B5EF4-FFF2-40B4-BE49-F238E27FC236}">
                  <a16:creationId xmlns:a16="http://schemas.microsoft.com/office/drawing/2014/main" id="{BFD1CE04-F8B5-403D-A51E-81E1A87C757E}"/>
                </a:ext>
              </a:extLst>
            </p:cNvPr>
            <p:cNvCxnSpPr>
              <a:cxnSpLocks/>
              <a:stCxn id="71" idx="1"/>
            </p:cNvCxnSpPr>
            <p:nvPr/>
          </p:nvCxnSpPr>
          <p:spPr>
            <a:xfrm flipH="1">
              <a:off x="13714429" y="8513462"/>
              <a:ext cx="882278" cy="0"/>
            </a:xfrm>
            <a:prstGeom prst="line">
              <a:avLst/>
            </a:prstGeom>
            <a:ln/>
          </p:spPr>
          <p:style>
            <a:lnRef idx="1">
              <a:schemeClr val="dk1"/>
            </a:lnRef>
            <a:fillRef idx="0">
              <a:schemeClr val="dk1"/>
            </a:fillRef>
            <a:effectRef idx="0">
              <a:schemeClr val="dk1"/>
            </a:effectRef>
            <a:fontRef idx="minor">
              <a:schemeClr val="tx1"/>
            </a:fontRef>
          </p:style>
        </p:cxnSp>
      </p:grpSp>
      <p:sp>
        <p:nvSpPr>
          <p:cNvPr id="82" name="Rectangle 1">
            <a:extLst>
              <a:ext uri="{FF2B5EF4-FFF2-40B4-BE49-F238E27FC236}">
                <a16:creationId xmlns:a16="http://schemas.microsoft.com/office/drawing/2014/main" id="{F680F1F8-4236-4EE1-BBAD-4CDC568DC8A0}"/>
              </a:ext>
            </a:extLst>
          </p:cNvPr>
          <p:cNvSpPr>
            <a:spLocks noChangeArrowheads="1"/>
          </p:cNvSpPr>
          <p:nvPr/>
        </p:nvSpPr>
        <p:spPr bwMode="auto">
          <a:xfrm>
            <a:off x="7369691" y="3394684"/>
            <a:ext cx="62805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Figure 1. Flowchart</a:t>
            </a:r>
          </a:p>
        </p:txBody>
      </p:sp>
      <p:sp>
        <p:nvSpPr>
          <p:cNvPr id="84" name="Rectangle 1">
            <a:extLst>
              <a:ext uri="{FF2B5EF4-FFF2-40B4-BE49-F238E27FC236}">
                <a16:creationId xmlns:a16="http://schemas.microsoft.com/office/drawing/2014/main" id="{47CE2DD7-F2DD-4755-B732-6902FEACDAAE}"/>
              </a:ext>
            </a:extLst>
          </p:cNvPr>
          <p:cNvSpPr>
            <a:spLocks noChangeArrowheads="1"/>
          </p:cNvSpPr>
          <p:nvPr/>
        </p:nvSpPr>
        <p:spPr bwMode="auto">
          <a:xfrm>
            <a:off x="7180901" y="12112101"/>
            <a:ext cx="62805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Table 2. ML Algorithms Utilized and their Functions </a:t>
            </a:r>
          </a:p>
        </p:txBody>
      </p:sp>
      <p:sp>
        <p:nvSpPr>
          <p:cNvPr id="87" name="Text Placeholder 52">
            <a:extLst>
              <a:ext uri="{FF2B5EF4-FFF2-40B4-BE49-F238E27FC236}">
                <a16:creationId xmlns:a16="http://schemas.microsoft.com/office/drawing/2014/main" id="{109D0B3D-753A-4CC2-BA1C-46FF4ABA160F}"/>
              </a:ext>
            </a:extLst>
          </p:cNvPr>
          <p:cNvSpPr txBox="1">
            <a:spLocks/>
          </p:cNvSpPr>
          <p:nvPr/>
        </p:nvSpPr>
        <p:spPr>
          <a:xfrm>
            <a:off x="13967341" y="11396460"/>
            <a:ext cx="6282530" cy="510016"/>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285750" indent="-285750">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None of the ML models was superior to the no information rate.</a:t>
            </a:r>
          </a:p>
        </p:txBody>
      </p:sp>
      <p:sp>
        <p:nvSpPr>
          <p:cNvPr id="88" name="Text Placeholder 52">
            <a:extLst>
              <a:ext uri="{FF2B5EF4-FFF2-40B4-BE49-F238E27FC236}">
                <a16:creationId xmlns:a16="http://schemas.microsoft.com/office/drawing/2014/main" id="{1ADBC6A8-26D4-414C-988E-262DF93CB9CC}"/>
              </a:ext>
            </a:extLst>
          </p:cNvPr>
          <p:cNvSpPr txBox="1">
            <a:spLocks/>
          </p:cNvSpPr>
          <p:nvPr/>
        </p:nvSpPr>
        <p:spPr>
          <a:xfrm>
            <a:off x="13917769" y="3299827"/>
            <a:ext cx="6282530" cy="1248680"/>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For those patients without clinical evidence of skull fractures, the rates of ciTBI for GCS 14 and GCS 15 were significantly different (χ</a:t>
            </a:r>
            <a:r>
              <a:rPr lang="en-US" sz="1600" baseline="30000" dirty="0">
                <a:latin typeface="Tahoma" panose="020B0604030504040204" pitchFamily="34" charset="0"/>
                <a:ea typeface="Tahoma" panose="020B0604030504040204" pitchFamily="34" charset="0"/>
                <a:cs typeface="Tahoma" panose="020B0604030504040204" pitchFamily="34" charset="0"/>
              </a:rPr>
              <a:t>2</a:t>
            </a:r>
            <a:r>
              <a:rPr lang="en-US" sz="1600" dirty="0">
                <a:latin typeface="Tahoma" panose="020B0604030504040204" pitchFamily="34" charset="0"/>
                <a:ea typeface="Tahoma" panose="020B0604030504040204" pitchFamily="34" charset="0"/>
                <a:cs typeface="Tahoma" panose="020B0604030504040204" pitchFamily="34" charset="0"/>
              </a:rPr>
              <a:t> = 604.02, p &lt;.0001) and were modeled separately</a:t>
            </a:r>
            <a:r>
              <a:rPr lang="en-US" sz="16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a:t>
            </a:r>
          </a:p>
        </p:txBody>
      </p:sp>
      <p:sp>
        <p:nvSpPr>
          <p:cNvPr id="85" name="Text Placeholder 4">
            <a:extLst>
              <a:ext uri="{FF2B5EF4-FFF2-40B4-BE49-F238E27FC236}">
                <a16:creationId xmlns:a16="http://schemas.microsoft.com/office/drawing/2014/main" id="{682E4B0B-B6E5-45D7-915C-FA6E03B7C055}"/>
              </a:ext>
            </a:extLst>
          </p:cNvPr>
          <p:cNvSpPr txBox="1">
            <a:spLocks/>
          </p:cNvSpPr>
          <p:nvPr/>
        </p:nvSpPr>
        <p:spPr>
          <a:xfrm>
            <a:off x="579424" y="10253504"/>
            <a:ext cx="6291513" cy="382517"/>
          </a:xfrm>
          <a:prstGeom prst="rect">
            <a:avLst/>
          </a:prstGeom>
          <a:solidFill>
            <a:srgbClr val="002855"/>
          </a:solidFill>
        </p:spPr>
        <p:txBody>
          <a:bodyPr wrap="square"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a:t>METHODS</a:t>
            </a:r>
          </a:p>
        </p:txBody>
      </p:sp>
      <p:sp>
        <p:nvSpPr>
          <p:cNvPr id="83" name="Picture Placeholder 82">
            <a:extLst>
              <a:ext uri="{FF2B5EF4-FFF2-40B4-BE49-F238E27FC236}">
                <a16:creationId xmlns:a16="http://schemas.microsoft.com/office/drawing/2014/main" id="{75404171-972A-4CDF-B3E0-46ECE394CAB8}"/>
              </a:ext>
            </a:extLst>
          </p:cNvPr>
          <p:cNvSpPr>
            <a:spLocks noGrp="1"/>
          </p:cNvSpPr>
          <p:nvPr>
            <p:ph type="pic" sz="quarter" idx="134"/>
          </p:nvPr>
        </p:nvSpPr>
        <p:spPr/>
      </p:sp>
      <p:pic>
        <p:nvPicPr>
          <p:cNvPr id="93" name="Picture Placeholder 92" descr="A picture containing drawing&#10;&#10;Description automatically generated">
            <a:extLst>
              <a:ext uri="{FF2B5EF4-FFF2-40B4-BE49-F238E27FC236}">
                <a16:creationId xmlns:a16="http://schemas.microsoft.com/office/drawing/2014/main" id="{B7DF0759-00C8-46D7-A4CD-7E16460915D2}"/>
              </a:ext>
            </a:extLst>
          </p:cNvPr>
          <p:cNvPicPr>
            <a:picLocks noGrp="1" noChangeAspect="1"/>
          </p:cNvPicPr>
          <p:nvPr>
            <p:ph type="pic" sz="quarter" idx="18"/>
          </p:nvPr>
        </p:nvPicPr>
        <p:blipFill rotWithShape="1">
          <a:blip r:embed="rId4" cstate="print">
            <a:extLst>
              <a:ext uri="{28A0092B-C50C-407E-A947-70E740481C1C}">
                <a14:useLocalDpi xmlns:a14="http://schemas.microsoft.com/office/drawing/2010/main" val="0"/>
              </a:ext>
            </a:extLst>
          </a:blip>
          <a:srcRect l="-1181" r="3884"/>
          <a:stretch/>
        </p:blipFill>
        <p:spPr>
          <a:xfrm>
            <a:off x="23591520" y="821786"/>
            <a:ext cx="3291840" cy="1250254"/>
          </a:xfrm>
        </p:spPr>
      </p:pic>
      <p:sp>
        <p:nvSpPr>
          <p:cNvPr id="96" name="TextBox 95">
            <a:extLst>
              <a:ext uri="{FF2B5EF4-FFF2-40B4-BE49-F238E27FC236}">
                <a16:creationId xmlns:a16="http://schemas.microsoft.com/office/drawing/2014/main" id="{D00C9592-56BD-4482-85D4-46A8FF7616D7}"/>
              </a:ext>
            </a:extLst>
          </p:cNvPr>
          <p:cNvSpPr txBox="1"/>
          <p:nvPr/>
        </p:nvSpPr>
        <p:spPr>
          <a:xfrm>
            <a:off x="658384" y="11066024"/>
            <a:ext cx="6007955" cy="1608710"/>
          </a:xfrm>
          <a:prstGeom prst="rect">
            <a:avLst/>
          </a:prstGeom>
          <a:noFill/>
        </p:spPr>
        <p:txBody>
          <a:bodyPr wrap="square" rtlCol="0">
            <a:spAutoFit/>
          </a:bodyPr>
          <a:lstStyle/>
          <a:p>
            <a:pPr algn="just"/>
            <a:r>
              <a:rPr lang="en-US" altLang="en-US" sz="1600" dirty="0">
                <a:latin typeface="Tahoma" panose="020B0604030504040204" pitchFamily="34" charset="0"/>
                <a:ea typeface="Tahoma" panose="020B0604030504040204" pitchFamily="34" charset="0"/>
                <a:cs typeface="Tahoma" panose="020B0604030504040204" pitchFamily="34" charset="0"/>
              </a:rPr>
              <a:t>The PECARN head injury rule states that if a child, having suffered blunt force head trauma, has none of these clinical features they are considered very low-risk for a ciTBI.</a:t>
            </a:r>
            <a:r>
              <a:rPr lang="en-US" altLang="en-US" sz="1600" baseline="30000" dirty="0">
                <a:latin typeface="Tahoma" panose="020B0604030504040204" pitchFamily="34" charset="0"/>
                <a:ea typeface="Tahoma" panose="020B0604030504040204" pitchFamily="34" charset="0"/>
                <a:cs typeface="Tahoma" panose="020B0604030504040204" pitchFamily="34" charset="0"/>
              </a:rPr>
              <a:t>1</a:t>
            </a:r>
          </a:p>
          <a:p>
            <a:endParaRPr lang="en-US" dirty="0"/>
          </a:p>
        </p:txBody>
      </p:sp>
      <p:cxnSp>
        <p:nvCxnSpPr>
          <p:cNvPr id="99" name="Straight Arrow Connector 98">
            <a:extLst>
              <a:ext uri="{FF2B5EF4-FFF2-40B4-BE49-F238E27FC236}">
                <a16:creationId xmlns:a16="http://schemas.microsoft.com/office/drawing/2014/main" id="{6E06C293-A903-4964-B04B-525EAC4E2F9E}"/>
              </a:ext>
            </a:extLst>
          </p:cNvPr>
          <p:cNvCxnSpPr>
            <a:cxnSpLocks/>
          </p:cNvCxnSpPr>
          <p:nvPr/>
        </p:nvCxnSpPr>
        <p:spPr>
          <a:xfrm>
            <a:off x="8747784" y="7870479"/>
            <a:ext cx="0" cy="182814"/>
          </a:xfrm>
          <a:prstGeom prst="straightConnector1">
            <a:avLst/>
          </a:prstGeom>
          <a:noFill/>
          <a:ln w="9525" cap="flat" cmpd="sng" algn="ctr">
            <a:solidFill>
              <a:schemeClr val="tx1">
                <a:lumMod val="95000"/>
                <a:lumOff val="5000"/>
              </a:schemeClr>
            </a:solidFill>
            <a:prstDash val="solid"/>
            <a:tailEnd type="triangle"/>
          </a:ln>
          <a:effectLst/>
        </p:spPr>
      </p:cxnSp>
      <p:graphicFrame>
        <p:nvGraphicFramePr>
          <p:cNvPr id="110" name="Table 109">
            <a:extLst>
              <a:ext uri="{FF2B5EF4-FFF2-40B4-BE49-F238E27FC236}">
                <a16:creationId xmlns:a16="http://schemas.microsoft.com/office/drawing/2014/main" id="{D25DABF9-E147-4FDD-85CC-B016CC99D3F8}"/>
              </a:ext>
            </a:extLst>
          </p:cNvPr>
          <p:cNvGraphicFramePr>
            <a:graphicFrameLocks noGrp="1"/>
          </p:cNvGraphicFramePr>
          <p:nvPr>
            <p:extLst>
              <p:ext uri="{D42A27DB-BD31-4B8C-83A1-F6EECF244321}">
                <p14:modId xmlns:p14="http://schemas.microsoft.com/office/powerpoint/2010/main" val="2850232546"/>
              </p:ext>
            </p:extLst>
          </p:nvPr>
        </p:nvGraphicFramePr>
        <p:xfrm>
          <a:off x="709584" y="11998036"/>
          <a:ext cx="6054236" cy="3802380"/>
        </p:xfrm>
        <a:graphic>
          <a:graphicData uri="http://schemas.openxmlformats.org/drawingml/2006/table">
            <a:tbl>
              <a:tblPr/>
              <a:tblGrid>
                <a:gridCol w="437806">
                  <a:extLst>
                    <a:ext uri="{9D8B030D-6E8A-4147-A177-3AD203B41FA5}">
                      <a16:colId xmlns:a16="http://schemas.microsoft.com/office/drawing/2014/main" val="3936807387"/>
                    </a:ext>
                  </a:extLst>
                </a:gridCol>
                <a:gridCol w="2989592">
                  <a:extLst>
                    <a:ext uri="{9D8B030D-6E8A-4147-A177-3AD203B41FA5}">
                      <a16:colId xmlns:a16="http://schemas.microsoft.com/office/drawing/2014/main" val="1443306093"/>
                    </a:ext>
                  </a:extLst>
                </a:gridCol>
                <a:gridCol w="2626838">
                  <a:extLst>
                    <a:ext uri="{9D8B030D-6E8A-4147-A177-3AD203B41FA5}">
                      <a16:colId xmlns:a16="http://schemas.microsoft.com/office/drawing/2014/main" val="416453746"/>
                    </a:ext>
                  </a:extLst>
                </a:gridCol>
              </a:tblGrid>
              <a:tr h="266700">
                <a:tc>
                  <a:txBody>
                    <a:bodyPr/>
                    <a:lstStyle/>
                    <a:p>
                      <a:pPr algn="l" fontAlgn="b"/>
                      <a:r>
                        <a:rPr lang="en-US" sz="1600" b="0" i="0" u="none" strike="noStrike">
                          <a:solidFill>
                            <a:srgbClr val="000000"/>
                          </a:solidFill>
                          <a:effectLst/>
                          <a:latin typeface="Tahoma" panose="020B0604030504040204" pitchFamily="34" charset="0"/>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Tahoma" panose="020B0604030504040204" pitchFamily="34" charset="0"/>
                        </a:rPr>
                        <a:t>Age &lt; 2 Years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Tahoma" panose="020B0604030504040204" pitchFamily="34" charset="0"/>
                        </a:rPr>
                        <a:t>Age ≥ 2 Years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2557915"/>
                  </a:ext>
                </a:extLst>
              </a:tr>
              <a:tr h="266700">
                <a:tc>
                  <a:txBody>
                    <a:bodyPr/>
                    <a:lstStyle/>
                    <a:p>
                      <a:pPr algn="l" fontAlgn="b"/>
                      <a:r>
                        <a:rPr lang="en-US" sz="1600" b="0" i="0" u="none" strike="noStrike">
                          <a:solidFill>
                            <a:srgbClr val="000000"/>
                          </a:solidFill>
                          <a:effectLst/>
                          <a:latin typeface="Tahoma" panose="020B060403050404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Severe MOI*</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Severe MOI*</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07617398"/>
                  </a:ext>
                </a:extLst>
              </a:tr>
              <a:tr h="266700">
                <a:tc>
                  <a:txBody>
                    <a:bodyPr/>
                    <a:lstStyle/>
                    <a:p>
                      <a:pPr algn="l" fontAlgn="b"/>
                      <a:r>
                        <a:rPr lang="en-US" sz="1600" b="0" i="0" u="none" strike="noStrike">
                          <a:solidFill>
                            <a:srgbClr val="000000"/>
                          </a:solidFill>
                          <a:effectLst/>
                          <a:latin typeface="Tahoma" panose="020B060403050404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History of LOC ≥ 5 seconds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dirty="0">
                          <a:solidFill>
                            <a:srgbClr val="000000"/>
                          </a:solidFill>
                          <a:effectLst/>
                          <a:latin typeface="Tahoma" panose="020B0604030504040204" pitchFamily="34" charset="0"/>
                        </a:rPr>
                        <a:t>History of any LOC</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052750"/>
                  </a:ext>
                </a:extLst>
              </a:tr>
              <a:tr h="266700">
                <a:tc>
                  <a:txBody>
                    <a:bodyPr/>
                    <a:lstStyle/>
                    <a:p>
                      <a:pPr algn="l" fontAlgn="b"/>
                      <a:r>
                        <a:rPr lang="en-US" sz="1600" b="0" i="0" u="none" strike="noStrike">
                          <a:solidFill>
                            <a:srgbClr val="000000"/>
                          </a:solidFill>
                          <a:effectLst/>
                          <a:latin typeface="Tahoma" panose="020B060403050404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GCS &lt; 15 or AMS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History of emesis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15979670"/>
                  </a:ext>
                </a:extLst>
              </a:tr>
              <a:tr h="266700">
                <a:tc>
                  <a:txBody>
                    <a:bodyPr/>
                    <a:lstStyle/>
                    <a:p>
                      <a:pPr algn="l" fontAlgn="b"/>
                      <a:r>
                        <a:rPr lang="en-US" sz="1600" b="0" i="0" u="none" strike="noStrike">
                          <a:solidFill>
                            <a:srgbClr val="000000"/>
                          </a:solidFill>
                          <a:effectLst/>
                          <a:latin typeface="Tahoma" panose="020B060403050404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Palpable/suspected skull fracture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GCS &lt; 15 or AMS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96913109"/>
                  </a:ext>
                </a:extLst>
              </a:tr>
              <a:tr h="563880">
                <a:tc>
                  <a:txBody>
                    <a:bodyPr/>
                    <a:lstStyle/>
                    <a:p>
                      <a:pPr algn="l" fontAlgn="b"/>
                      <a:r>
                        <a:rPr lang="en-US" sz="1600" b="0" i="0" u="none" strike="noStrike">
                          <a:solidFill>
                            <a:srgbClr val="000000"/>
                          </a:solidFill>
                          <a:effectLst/>
                          <a:latin typeface="Tahoma" panose="020B060403050404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dirty="0" err="1">
                          <a:solidFill>
                            <a:srgbClr val="000000"/>
                          </a:solidFill>
                          <a:effectLst/>
                          <a:latin typeface="Tahoma" panose="020B0604030504040204" pitchFamily="34" charset="0"/>
                        </a:rPr>
                        <a:t>Tempero</a:t>
                      </a:r>
                      <a:r>
                        <a:rPr lang="en-US" sz="1600" b="0" i="0" u="none" strike="noStrike" dirty="0">
                          <a:solidFill>
                            <a:srgbClr val="000000"/>
                          </a:solidFill>
                          <a:effectLst/>
                          <a:latin typeface="Tahoma" panose="020B0604030504040204" pitchFamily="34" charset="0"/>
                        </a:rPr>
                        <a:t>/parietal/occipital scalp hematoma</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Severe headache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45579299"/>
                  </a:ext>
                </a:extLst>
              </a:tr>
              <a:tr h="243840">
                <a:tc>
                  <a:txBody>
                    <a:bodyPr/>
                    <a:lstStyle/>
                    <a:p>
                      <a:pPr algn="l" fontAlgn="b"/>
                      <a:r>
                        <a:rPr lang="en-US" sz="1600" b="0" i="0" u="none" strike="noStrike">
                          <a:solidFill>
                            <a:srgbClr val="000000"/>
                          </a:solidFill>
                          <a:effectLst/>
                          <a:latin typeface="Tahoma" panose="020B060403050404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Tahoma" panose="020B0604030504040204" pitchFamily="34" charset="0"/>
                        </a:rPr>
                        <a:t>Acting abnormally per parent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Tahoma" panose="020B0604030504040204" pitchFamily="34" charset="0"/>
                        </a:rPr>
                        <a:t>Signs of basilar skull fracture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5987114"/>
                  </a:ext>
                </a:extLst>
              </a:tr>
              <a:tr h="227886">
                <a:tc gridSpan="3">
                  <a:txBody>
                    <a:bodyPr/>
                    <a:lstStyle/>
                    <a:p>
                      <a:pPr algn="ctr" fontAlgn="b"/>
                      <a:r>
                        <a:rPr lang="en-US" sz="1200" b="0" i="0" u="none" strike="noStrike" dirty="0">
                          <a:solidFill>
                            <a:srgbClr val="000000"/>
                          </a:solidFill>
                          <a:effectLst/>
                          <a:latin typeface="Tahoma" panose="020B0604030504040204" pitchFamily="34" charset="0"/>
                        </a:rPr>
                        <a:t>MOI = Mechanism of Injury;</a:t>
                      </a:r>
                    </a:p>
                    <a:p>
                      <a:pPr algn="ctr" fontAlgn="b"/>
                      <a:r>
                        <a:rPr lang="en-US" sz="1200" b="0" i="0" u="none" strike="noStrike" dirty="0">
                          <a:solidFill>
                            <a:srgbClr val="000000"/>
                          </a:solidFill>
                          <a:effectLst/>
                          <a:latin typeface="Tahoma" panose="020B0604030504040204" pitchFamily="34" charset="0"/>
                        </a:rPr>
                        <a:t> LOC = Loss of Consciousness; </a:t>
                      </a:r>
                    </a:p>
                    <a:p>
                      <a:pPr algn="ctr" fontAlgn="b"/>
                      <a:r>
                        <a:rPr lang="en-US" sz="1200" b="0" i="0" u="none" strike="noStrike" dirty="0">
                          <a:solidFill>
                            <a:srgbClr val="000000"/>
                          </a:solidFill>
                          <a:effectLst/>
                          <a:latin typeface="Tahoma" panose="020B0604030504040204" pitchFamily="34" charset="0"/>
                        </a:rPr>
                        <a:t>GCS = Glasgow Coma Score;</a:t>
                      </a:r>
                    </a:p>
                    <a:p>
                      <a:pPr algn="ctr" fontAlgn="b"/>
                      <a:r>
                        <a:rPr lang="en-US" sz="1200" b="0" i="0" u="none" strike="noStrike" dirty="0">
                          <a:solidFill>
                            <a:srgbClr val="000000"/>
                          </a:solidFill>
                          <a:effectLst/>
                          <a:latin typeface="Tahoma" panose="020B0604030504040204" pitchFamily="34" charset="0"/>
                        </a:rPr>
                        <a:t>AMS = Altered Mental Status;</a:t>
                      </a:r>
                    </a:p>
                    <a:p>
                      <a:pPr algn="ctr" fontAlgn="b"/>
                      <a:r>
                        <a:rPr lang="en-US" sz="1200" b="0" i="0" u="none" strike="noStrike" dirty="0">
                          <a:solidFill>
                            <a:srgbClr val="000000"/>
                          </a:solidFill>
                          <a:effectLst/>
                          <a:latin typeface="Tahoma" panose="020B0604030504040204" pitchFamily="34" charset="0"/>
                        </a:rPr>
                        <a:t>PECARN = Pediatric Emergency Care Applied Research Network                                                    *Severe mechanism defined by motor vehicle crash with patient ejection, death of another passenger, or rollover; pedestrian or bicyclist without helmet struck by a motorized vehicle; falls &gt; 3 feet for those younger than 2 years; falls &gt; 5 feet for those older than 2 years; or head struck by a high-impact object.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15660222"/>
                  </a:ext>
                </a:extLst>
              </a:tr>
            </a:tbl>
          </a:graphicData>
        </a:graphic>
      </p:graphicFrame>
      <p:graphicFrame>
        <p:nvGraphicFramePr>
          <p:cNvPr id="112" name="Table 111">
            <a:extLst>
              <a:ext uri="{FF2B5EF4-FFF2-40B4-BE49-F238E27FC236}">
                <a16:creationId xmlns:a16="http://schemas.microsoft.com/office/drawing/2014/main" id="{60864E67-0BDA-49E7-82EA-D10F1355EC5A}"/>
              </a:ext>
            </a:extLst>
          </p:cNvPr>
          <p:cNvGraphicFramePr>
            <a:graphicFrameLocks noGrp="1"/>
          </p:cNvGraphicFramePr>
          <p:nvPr>
            <p:extLst>
              <p:ext uri="{D42A27DB-BD31-4B8C-83A1-F6EECF244321}">
                <p14:modId xmlns:p14="http://schemas.microsoft.com/office/powerpoint/2010/main" val="2920785174"/>
              </p:ext>
            </p:extLst>
          </p:nvPr>
        </p:nvGraphicFramePr>
        <p:xfrm>
          <a:off x="7410450" y="12516131"/>
          <a:ext cx="5943600" cy="3096113"/>
        </p:xfrm>
        <a:graphic>
          <a:graphicData uri="http://schemas.openxmlformats.org/drawingml/2006/table">
            <a:tbl>
              <a:tblPr/>
              <a:tblGrid>
                <a:gridCol w="2215871">
                  <a:extLst>
                    <a:ext uri="{9D8B030D-6E8A-4147-A177-3AD203B41FA5}">
                      <a16:colId xmlns:a16="http://schemas.microsoft.com/office/drawing/2014/main" val="3942828262"/>
                    </a:ext>
                  </a:extLst>
                </a:gridCol>
                <a:gridCol w="3727729">
                  <a:extLst>
                    <a:ext uri="{9D8B030D-6E8A-4147-A177-3AD203B41FA5}">
                      <a16:colId xmlns:a16="http://schemas.microsoft.com/office/drawing/2014/main" val="633309884"/>
                    </a:ext>
                  </a:extLst>
                </a:gridCol>
              </a:tblGrid>
              <a:tr h="351317">
                <a:tc>
                  <a:txBody>
                    <a:bodyPr/>
                    <a:lstStyle/>
                    <a:p>
                      <a:pPr algn="ctr" fontAlgn="b"/>
                      <a:r>
                        <a:rPr lang="en-US" sz="1600" b="0" i="1" u="none" strike="noStrike">
                          <a:solidFill>
                            <a:srgbClr val="000000"/>
                          </a:solidFill>
                          <a:effectLst/>
                          <a:latin typeface="Tahoma" panose="020B0604030504040204" pitchFamily="34" charset="0"/>
                        </a:rPr>
                        <a:t>Algorithm</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1" u="none" strike="noStrike">
                          <a:solidFill>
                            <a:srgbClr val="000000"/>
                          </a:solidFill>
                          <a:effectLst/>
                          <a:latin typeface="Tahoma" panose="020B0604030504040204" pitchFamily="34" charset="0"/>
                        </a:rPr>
                        <a:t>Function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780762"/>
                  </a:ext>
                </a:extLst>
              </a:tr>
              <a:tr h="351317">
                <a:tc>
                  <a:txBody>
                    <a:bodyPr/>
                    <a:lstStyle/>
                    <a:p>
                      <a:pPr algn="l" fontAlgn="b"/>
                      <a:r>
                        <a:rPr lang="en-US" sz="1600" b="0" i="0" u="none" strike="noStrike">
                          <a:solidFill>
                            <a:srgbClr val="000000"/>
                          </a:solidFill>
                          <a:effectLst/>
                          <a:latin typeface="Tahoma" panose="020B0604030504040204" pitchFamily="34" charset="0"/>
                        </a:rPr>
                        <a:t>Linear Regression (LR)</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effectLst/>
                          <a:latin typeface="Tahoma" panose="020B0604030504040204" pitchFamily="34" charset="0"/>
                        </a:rPr>
                        <a:t>Provides a Linear Classifier</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4948810"/>
                  </a:ext>
                </a:extLst>
              </a:tr>
              <a:tr h="652447">
                <a:tc>
                  <a:txBody>
                    <a:bodyPr/>
                    <a:lstStyle/>
                    <a:p>
                      <a:pPr algn="l" fontAlgn="b"/>
                      <a:r>
                        <a:rPr lang="en-US" sz="1600" b="0" i="0" u="none" strike="noStrike">
                          <a:solidFill>
                            <a:srgbClr val="000000"/>
                          </a:solidFill>
                          <a:effectLst/>
                          <a:latin typeface="Tahoma" panose="020B0604030504040204" pitchFamily="34" charset="0"/>
                        </a:rPr>
                        <a:t>Classification and Regression Tree (CART)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effectLst/>
                          <a:latin typeface="Tahoma" panose="020B0604030504040204" pitchFamily="34" charset="0"/>
                        </a:rPr>
                        <a:t>Provides an optimized, single descision tree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18722536"/>
                  </a:ext>
                </a:extLst>
              </a:tr>
              <a:tr h="973651">
                <a:tc>
                  <a:txBody>
                    <a:bodyPr/>
                    <a:lstStyle/>
                    <a:p>
                      <a:pPr algn="l" fontAlgn="b"/>
                      <a:r>
                        <a:rPr lang="en-US" sz="1600" b="0" i="0" u="none" strike="noStrike" dirty="0">
                          <a:solidFill>
                            <a:srgbClr val="000000"/>
                          </a:solidFill>
                          <a:effectLst/>
                          <a:latin typeface="Tahoma" panose="020B0604030504040204" pitchFamily="34" charset="0"/>
                        </a:rPr>
                        <a:t>Random Forest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dirty="0">
                          <a:solidFill>
                            <a:srgbClr val="000000"/>
                          </a:solidFill>
                          <a:effectLst/>
                          <a:latin typeface="Tahoma" panose="020B0604030504040204" pitchFamily="34" charset="0"/>
                        </a:rPr>
                        <a:t>An ensemble tree algorithm that tests a random selection of predictive variables for each node of multiple trees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33687618"/>
                  </a:ext>
                </a:extLst>
              </a:tr>
              <a:tr h="767381">
                <a:tc>
                  <a:txBody>
                    <a:bodyPr/>
                    <a:lstStyle/>
                    <a:p>
                      <a:pPr algn="l" fontAlgn="b"/>
                      <a:r>
                        <a:rPr lang="en-US" sz="1600" b="0" i="0" u="none" strike="noStrike" dirty="0">
                          <a:solidFill>
                            <a:srgbClr val="000000"/>
                          </a:solidFill>
                          <a:effectLst/>
                          <a:latin typeface="Tahoma" panose="020B0604030504040204" pitchFamily="34" charset="0"/>
                        </a:rPr>
                        <a:t>Generalized Boosted Machine (GBM)</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Tahoma" panose="020B0604030504040204" pitchFamily="34" charset="0"/>
                        </a:rPr>
                        <a:t>An ensemble tree algorithm that improves each iteration based on the prior tree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85196"/>
                  </a:ext>
                </a:extLst>
              </a:tr>
            </a:tbl>
          </a:graphicData>
        </a:graphic>
      </p:graphicFrame>
      <p:graphicFrame>
        <p:nvGraphicFramePr>
          <p:cNvPr id="194" name="Table 193">
            <a:extLst>
              <a:ext uri="{FF2B5EF4-FFF2-40B4-BE49-F238E27FC236}">
                <a16:creationId xmlns:a16="http://schemas.microsoft.com/office/drawing/2014/main" id="{AC7E4B71-B24B-47E0-84B7-7BD2A0E5A34E}"/>
              </a:ext>
            </a:extLst>
          </p:cNvPr>
          <p:cNvGraphicFramePr>
            <a:graphicFrameLocks noGrp="1"/>
          </p:cNvGraphicFramePr>
          <p:nvPr>
            <p:extLst>
              <p:ext uri="{D42A27DB-BD31-4B8C-83A1-F6EECF244321}">
                <p14:modId xmlns:p14="http://schemas.microsoft.com/office/powerpoint/2010/main" val="33775536"/>
              </p:ext>
            </p:extLst>
          </p:nvPr>
        </p:nvGraphicFramePr>
        <p:xfrm>
          <a:off x="14033049" y="8907852"/>
          <a:ext cx="6055525" cy="2472376"/>
        </p:xfrm>
        <a:graphic>
          <a:graphicData uri="http://schemas.openxmlformats.org/drawingml/2006/table">
            <a:tbl>
              <a:tblPr firstRow="1" firstCol="1" bandRow="1"/>
              <a:tblGrid>
                <a:gridCol w="2022962">
                  <a:extLst>
                    <a:ext uri="{9D8B030D-6E8A-4147-A177-3AD203B41FA5}">
                      <a16:colId xmlns:a16="http://schemas.microsoft.com/office/drawing/2014/main" val="3714172600"/>
                    </a:ext>
                  </a:extLst>
                </a:gridCol>
                <a:gridCol w="1060985">
                  <a:extLst>
                    <a:ext uri="{9D8B030D-6E8A-4147-A177-3AD203B41FA5}">
                      <a16:colId xmlns:a16="http://schemas.microsoft.com/office/drawing/2014/main" val="1674995314"/>
                    </a:ext>
                  </a:extLst>
                </a:gridCol>
                <a:gridCol w="1146546">
                  <a:extLst>
                    <a:ext uri="{9D8B030D-6E8A-4147-A177-3AD203B41FA5}">
                      <a16:colId xmlns:a16="http://schemas.microsoft.com/office/drawing/2014/main" val="2211310926"/>
                    </a:ext>
                  </a:extLst>
                </a:gridCol>
                <a:gridCol w="1062752">
                  <a:extLst>
                    <a:ext uri="{9D8B030D-6E8A-4147-A177-3AD203B41FA5}">
                      <a16:colId xmlns:a16="http://schemas.microsoft.com/office/drawing/2014/main" val="2662295517"/>
                    </a:ext>
                  </a:extLst>
                </a:gridCol>
                <a:gridCol w="762280">
                  <a:extLst>
                    <a:ext uri="{9D8B030D-6E8A-4147-A177-3AD203B41FA5}">
                      <a16:colId xmlns:a16="http://schemas.microsoft.com/office/drawing/2014/main" val="1029894863"/>
                    </a:ext>
                  </a:extLst>
                </a:gridCol>
              </a:tblGrid>
              <a:tr h="0">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Model</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True Negative</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False Negative</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ciTBI Rate</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u="sng">
                          <a:solidFill>
                            <a:srgbClr val="000000"/>
                          </a:solidFill>
                          <a:effectLst/>
                          <a:latin typeface="Tahoma" panose="020B0604030504040204" pitchFamily="34" charset="0"/>
                          <a:ea typeface="Tahoma" panose="020B0604030504040204" pitchFamily="34" charset="0"/>
                          <a:cs typeface="Tahoma" panose="020B0604030504040204" pitchFamily="34" charset="0"/>
                        </a:rPr>
                        <a:t>p value</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3992550"/>
                  </a:ext>
                </a:extLst>
              </a:tr>
              <a:tr h="162560">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No information</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13492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65</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0.00479</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53612510"/>
                  </a:ext>
                </a:extLst>
              </a:tr>
              <a:tr h="118442">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Logistic Regression</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13492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65</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0.00479</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00443285"/>
                  </a:ext>
                </a:extLst>
              </a:tr>
              <a:tr h="162560">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CART</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13492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65</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0.00479</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93115739"/>
                  </a:ext>
                </a:extLst>
              </a:tr>
              <a:tr h="162560">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Random Forest</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13492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65</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0.00479</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9867743"/>
                  </a:ext>
                </a:extLst>
              </a:tr>
              <a:tr h="162560">
                <a:tc>
                  <a:txBody>
                    <a:bodyPr/>
                    <a:lstStyle/>
                    <a:p>
                      <a:pPr marL="0" marR="0" algn="ctr">
                        <a:lnSpc>
                          <a:spcPct val="115000"/>
                        </a:lnSpc>
                        <a:spcBef>
                          <a:spcPts val="0"/>
                        </a:spcBef>
                        <a:spcAft>
                          <a:spcPts val="0"/>
                        </a:spcAft>
                      </a:pPr>
                      <a:r>
                        <a:rPr lang="en-US" sz="1600">
                          <a:solidFill>
                            <a:srgbClr val="000000"/>
                          </a:solidFill>
                          <a:effectLst/>
                          <a:latin typeface="Tahoma" panose="020B0604030504040204" pitchFamily="34" charset="0"/>
                          <a:ea typeface="Tahoma" panose="020B0604030504040204" pitchFamily="34" charset="0"/>
                          <a:cs typeface="Tahoma" panose="020B0604030504040204" pitchFamily="34" charset="0"/>
                        </a:rPr>
                        <a:t>Generalized Boosted Model</a:t>
                      </a:r>
                      <a:endParaRPr lang="en-US" sz="16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13492</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65</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0.00479</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n-US" sz="16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755044"/>
                  </a:ext>
                </a:extLst>
              </a:tr>
              <a:tr h="0">
                <a:tc gridSpan="5">
                  <a:txBody>
                    <a:bodyPr/>
                    <a:lstStyle/>
                    <a:p>
                      <a:pPr marL="0" marR="0" algn="ctr">
                        <a:lnSpc>
                          <a:spcPct val="115000"/>
                        </a:lnSpc>
                        <a:spcBef>
                          <a:spcPts val="0"/>
                        </a:spcBef>
                        <a:spcAft>
                          <a:spcPts val="0"/>
                        </a:spcAft>
                      </a:pPr>
                      <a:r>
                        <a:rPr lang="en-US" sz="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ciTBI = clinically-important Traumatic Brain Injury,                                  </a:t>
                      </a:r>
                      <a:endParaRPr lang="en-US" sz="1200" dirty="0">
                        <a:effectLst/>
                        <a:latin typeface="Tahoma" panose="020B0604030504040204" pitchFamily="34" charset="0"/>
                        <a:ea typeface="Tahoma" panose="020B0604030504040204" pitchFamily="34" charset="0"/>
                        <a:cs typeface="Tahoma" panose="020B0604030504040204" pitchFamily="34" charset="0"/>
                      </a:endParaRPr>
                    </a:p>
                    <a:p>
                      <a:pPr marL="0" marR="0" algn="ctr">
                        <a:lnSpc>
                          <a:spcPct val="115000"/>
                        </a:lnSpc>
                        <a:spcBef>
                          <a:spcPts val="0"/>
                        </a:spcBef>
                        <a:spcAft>
                          <a:spcPts val="0"/>
                        </a:spcAft>
                      </a:pPr>
                      <a:r>
                        <a:rPr lang="en-US" sz="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CART = Classification and Regression Trees</a:t>
                      </a:r>
                      <a:endParaRPr lang="en-US" sz="12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05918325"/>
                  </a:ext>
                </a:extLst>
              </a:tr>
            </a:tbl>
          </a:graphicData>
        </a:graphic>
      </p:graphicFrame>
      <p:sp>
        <p:nvSpPr>
          <p:cNvPr id="1095" name="Text Placeholder 1094">
            <a:extLst>
              <a:ext uri="{FF2B5EF4-FFF2-40B4-BE49-F238E27FC236}">
                <a16:creationId xmlns:a16="http://schemas.microsoft.com/office/drawing/2014/main" id="{E73634B2-70FD-4162-AB61-98B786B14E73}"/>
              </a:ext>
            </a:extLst>
          </p:cNvPr>
          <p:cNvSpPr>
            <a:spLocks noGrp="1"/>
          </p:cNvSpPr>
          <p:nvPr>
            <p:ph type="body" sz="quarter" idx="185"/>
          </p:nvPr>
        </p:nvSpPr>
        <p:spPr>
          <a:xfrm>
            <a:off x="3662362" y="81136"/>
            <a:ext cx="20107276" cy="1342419"/>
          </a:xfrm>
        </p:spPr>
        <p:txBody>
          <a:bodyPr>
            <a:normAutofit fontScale="92500" lnSpcReduction="10000"/>
          </a:bodyPr>
          <a:lstStyle/>
          <a:p>
            <a:r>
              <a:rPr lang="en-US" dirty="0">
                <a:latin typeface="Tahoma" panose="020B0604030504040204" pitchFamily="34" charset="0"/>
                <a:ea typeface="Tahoma" panose="020B0604030504040204" pitchFamily="34" charset="0"/>
                <a:cs typeface="Tahoma" panose="020B0604030504040204" pitchFamily="34" charset="0"/>
              </a:rPr>
              <a:t>Predictors of Clinically Important Traumatic Brain Injuries Following Minor Blunt Head Trauma in Children: A Failure of the Machine Learning Approach</a:t>
            </a:r>
          </a:p>
        </p:txBody>
      </p:sp>
      <p:sp>
        <p:nvSpPr>
          <p:cNvPr id="2" name="Rectangle 1">
            <a:extLst>
              <a:ext uri="{FF2B5EF4-FFF2-40B4-BE49-F238E27FC236}">
                <a16:creationId xmlns:a16="http://schemas.microsoft.com/office/drawing/2014/main" id="{DEB63784-5D35-4CE4-95F4-5D05037F1FAA}"/>
              </a:ext>
            </a:extLst>
          </p:cNvPr>
          <p:cNvSpPr/>
          <p:nvPr/>
        </p:nvSpPr>
        <p:spPr>
          <a:xfrm>
            <a:off x="14754225" y="15491055"/>
            <a:ext cx="4772025" cy="1211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14D266AC-EC92-4310-A221-EA3FC3C5DDF9}"/>
              </a:ext>
            </a:extLst>
          </p:cNvPr>
          <p:cNvSpPr/>
          <p:nvPr/>
        </p:nvSpPr>
        <p:spPr>
          <a:xfrm>
            <a:off x="14186185" y="12988327"/>
            <a:ext cx="177516" cy="224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7602E41-253E-4BEC-9111-ABECBA83E780}"/>
              </a:ext>
            </a:extLst>
          </p:cNvPr>
          <p:cNvSpPr txBox="1"/>
          <p:nvPr/>
        </p:nvSpPr>
        <p:spPr>
          <a:xfrm>
            <a:off x="14563725" y="15434018"/>
            <a:ext cx="5299349" cy="230832"/>
          </a:xfrm>
          <a:prstGeom prst="rect">
            <a:avLst/>
          </a:prstGeom>
          <a:noFill/>
        </p:spPr>
        <p:txBody>
          <a:bodyPr wrap="square" rtlCol="0">
            <a:spAutoFit/>
          </a:bodyPr>
          <a:lstStyle/>
          <a:p>
            <a:r>
              <a:rPr lang="en-US" sz="900" dirty="0">
                <a:latin typeface="Tahoma" panose="020B0604030504040204" pitchFamily="34" charset="0"/>
                <a:ea typeface="Tahoma" panose="020B0604030504040204" pitchFamily="34" charset="0"/>
                <a:cs typeface="Tahoma" panose="020B0604030504040204" pitchFamily="34" charset="0"/>
              </a:rPr>
              <a:t>     3        4         5         6         7        8        9       10       11       12       13       14       15</a:t>
            </a:r>
          </a:p>
        </p:txBody>
      </p:sp>
      <p:sp>
        <p:nvSpPr>
          <p:cNvPr id="6" name="Rectangle 5">
            <a:extLst>
              <a:ext uri="{FF2B5EF4-FFF2-40B4-BE49-F238E27FC236}">
                <a16:creationId xmlns:a16="http://schemas.microsoft.com/office/drawing/2014/main" id="{6765AB8B-17E4-46EE-B0D2-BE7A7CA380A5}"/>
              </a:ext>
            </a:extLst>
          </p:cNvPr>
          <p:cNvSpPr/>
          <p:nvPr/>
        </p:nvSpPr>
        <p:spPr>
          <a:xfrm>
            <a:off x="16125825" y="15664850"/>
            <a:ext cx="1828800" cy="1355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D6C4FAE-8C51-4B2E-96C9-9D737DC4A70B}"/>
              </a:ext>
            </a:extLst>
          </p:cNvPr>
          <p:cNvSpPr txBox="1"/>
          <p:nvPr/>
        </p:nvSpPr>
        <p:spPr>
          <a:xfrm>
            <a:off x="16336253" y="15595757"/>
            <a:ext cx="1426994" cy="246221"/>
          </a:xfrm>
          <a:prstGeom prst="rect">
            <a:avLst/>
          </a:prstGeom>
          <a:noFill/>
        </p:spPr>
        <p:txBody>
          <a:bodyPr wrap="none" rtlCol="0">
            <a:spAutoFit/>
          </a:bodyPr>
          <a:lstStyle/>
          <a:p>
            <a:r>
              <a:rPr lang="en-US" sz="1000" dirty="0">
                <a:latin typeface="Tahoma" panose="020B0604030504040204" pitchFamily="34" charset="0"/>
                <a:ea typeface="Tahoma" panose="020B0604030504040204" pitchFamily="34" charset="0"/>
                <a:cs typeface="Tahoma" panose="020B0604030504040204" pitchFamily="34" charset="0"/>
              </a:rPr>
              <a:t>Glasgow Coma Score</a:t>
            </a:r>
          </a:p>
        </p:txBody>
      </p:sp>
      <p:sp>
        <p:nvSpPr>
          <p:cNvPr id="52" name="Rectangle 51">
            <a:extLst>
              <a:ext uri="{FF2B5EF4-FFF2-40B4-BE49-F238E27FC236}">
                <a16:creationId xmlns:a16="http://schemas.microsoft.com/office/drawing/2014/main" id="{3A78384E-6CAC-482D-A230-100C7A56FD94}"/>
              </a:ext>
            </a:extLst>
          </p:cNvPr>
          <p:cNvSpPr/>
          <p:nvPr/>
        </p:nvSpPr>
        <p:spPr>
          <a:xfrm>
            <a:off x="14363701" y="12540578"/>
            <a:ext cx="227352" cy="29749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7CB5633C-ACD0-4366-ABB1-5FF47F7FA608}"/>
              </a:ext>
            </a:extLst>
          </p:cNvPr>
          <p:cNvSpPr txBox="1"/>
          <p:nvPr/>
        </p:nvSpPr>
        <p:spPr>
          <a:xfrm rot="16200000">
            <a:off x="12947069" y="13942259"/>
            <a:ext cx="3108543" cy="256286"/>
          </a:xfrm>
          <a:prstGeom prst="rect">
            <a:avLst/>
          </a:prstGeom>
          <a:noFill/>
        </p:spPr>
        <p:txBody>
          <a:bodyPr vert="vert" wrap="square" rtlCol="0">
            <a:spAutoFit/>
          </a:bodyPr>
          <a:lstStyle/>
          <a:p>
            <a:r>
              <a:rPr lang="en-US" sz="1000" dirty="0">
                <a:latin typeface="Tahoma" panose="020B0604030504040204" pitchFamily="34" charset="0"/>
                <a:ea typeface="Tahoma" panose="020B0604030504040204" pitchFamily="34" charset="0"/>
                <a:cs typeface="Tahoma" panose="020B0604030504040204" pitchFamily="34" charset="0"/>
              </a:rPr>
              <a:t>00     </a:t>
            </a: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00" dirty="0">
                <a:latin typeface="Tahoma" panose="020B0604030504040204" pitchFamily="34" charset="0"/>
                <a:ea typeface="Tahoma" panose="020B0604030504040204" pitchFamily="34" charset="0"/>
                <a:cs typeface="Tahoma" panose="020B0604030504040204" pitchFamily="34" charset="0"/>
              </a:rPr>
              <a:t> 75</a:t>
            </a: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00" dirty="0">
                <a:latin typeface="Tahoma" panose="020B0604030504040204" pitchFamily="34" charset="0"/>
                <a:ea typeface="Tahoma" panose="020B0604030504040204" pitchFamily="34" charset="0"/>
                <a:cs typeface="Tahoma" panose="020B0604030504040204" pitchFamily="34" charset="0"/>
              </a:rPr>
              <a:t> 50 </a:t>
            </a: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00" dirty="0">
                <a:latin typeface="Tahoma" panose="020B0604030504040204" pitchFamily="34" charset="0"/>
                <a:ea typeface="Tahoma" panose="020B0604030504040204" pitchFamily="34" charset="0"/>
                <a:cs typeface="Tahoma" panose="020B0604030504040204" pitchFamily="34" charset="0"/>
              </a:rPr>
              <a:t>25 </a:t>
            </a: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00" dirty="0">
                <a:latin typeface="Tahoma" panose="020B0604030504040204" pitchFamily="34" charset="0"/>
                <a:ea typeface="Tahoma" panose="020B0604030504040204" pitchFamily="34" charset="0"/>
                <a:cs typeface="Tahoma" panose="020B0604030504040204" pitchFamily="34" charset="0"/>
              </a:rPr>
              <a:t>0</a:t>
            </a:r>
          </a:p>
        </p:txBody>
      </p:sp>
      <p:sp>
        <p:nvSpPr>
          <p:cNvPr id="94" name="TextBox 93">
            <a:extLst>
              <a:ext uri="{FF2B5EF4-FFF2-40B4-BE49-F238E27FC236}">
                <a16:creationId xmlns:a16="http://schemas.microsoft.com/office/drawing/2014/main" id="{4C49CD29-B9C0-404A-82A8-4BE8E5B1A03A}"/>
              </a:ext>
            </a:extLst>
          </p:cNvPr>
          <p:cNvSpPr txBox="1"/>
          <p:nvPr/>
        </p:nvSpPr>
        <p:spPr>
          <a:xfrm rot="16200000">
            <a:off x="13717627" y="13851332"/>
            <a:ext cx="1183337" cy="246221"/>
          </a:xfrm>
          <a:prstGeom prst="rect">
            <a:avLst/>
          </a:prstGeom>
          <a:noFill/>
        </p:spPr>
        <p:txBody>
          <a:bodyPr wrap="none" rtlCol="0">
            <a:spAutoFit/>
          </a:bodyPr>
          <a:lstStyle/>
          <a:p>
            <a:r>
              <a:rPr lang="en-US" sz="1000" dirty="0">
                <a:latin typeface="Tahoma" panose="020B0604030504040204" pitchFamily="34" charset="0"/>
                <a:ea typeface="Tahoma" panose="020B0604030504040204" pitchFamily="34" charset="0"/>
                <a:cs typeface="Tahoma" panose="020B0604030504040204" pitchFamily="34" charset="0"/>
              </a:rPr>
              <a:t>Rate of ciTBI (%)</a:t>
            </a:r>
          </a:p>
        </p:txBody>
      </p:sp>
    </p:spTree>
    <p:extLst>
      <p:ext uri="{BB962C8B-B14F-4D97-AF65-F5344CB8AC3E}">
        <p14:creationId xmlns:p14="http://schemas.microsoft.com/office/powerpoint/2010/main" val="913239451"/>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1600</TotalTime>
  <Words>1372</Words>
  <Application>Microsoft Office PowerPoint</Application>
  <PresentationFormat>Custom</PresentationFormat>
  <Paragraphs>180</Paragraphs>
  <Slides>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Tahoma</vt:lpstr>
      <vt:lpstr>Times New Roman</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Callum Rowe</cp:lastModifiedBy>
  <cp:revision>106</cp:revision>
  <dcterms:created xsi:type="dcterms:W3CDTF">2012-02-06T18:46:22Z</dcterms:created>
  <dcterms:modified xsi:type="dcterms:W3CDTF">2020-02-18T02:12:55Z</dcterms:modified>
</cp:coreProperties>
</file>