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51206400" cy="32918400"/>
  <p:notesSz cx="7010400" cy="9296400"/>
  <p:defaultTextStyle>
    <a:defPPr>
      <a:defRPr lang="en-US"/>
    </a:defPPr>
    <a:lvl1pPr marL="0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106530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213057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319587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426114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532644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639172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745699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852229" algn="l" defTabSz="42130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5" autoAdjust="0"/>
    <p:restoredTop sz="94629"/>
  </p:normalViewPr>
  <p:slideViewPr>
    <p:cSldViewPr snapToGrid="0" snapToObjects="1">
      <p:cViewPr>
        <p:scale>
          <a:sx n="28" d="100"/>
          <a:sy n="28" d="100"/>
        </p:scale>
        <p:origin x="2280" y="344"/>
      </p:cViewPr>
      <p:guideLst>
        <p:guide orient="horz" pos="1036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8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NASTASIIA:Diastolic%20Dysfunction%20-Aggregat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ANASTASIIA:Diastolic%20Dysfunction%20-Aggregat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82602567196"/>
          <c:y val="0.0513580326793868"/>
          <c:w val="0.429984308480924"/>
          <c:h val="0.828543183208816"/>
        </c:manualLayout>
      </c:layout>
      <c:scatterChart>
        <c:scatterStyle val="lineMarker"/>
        <c:varyColors val="0"/>
        <c:ser>
          <c:idx val="0"/>
          <c:order val="0"/>
          <c:tx>
            <c:strRef>
              <c:f>'% change CO &amp; SVV Pre-Normal'!$C$1</c:f>
              <c:strCache>
                <c:ptCount val="1"/>
                <c:pt idx="0">
                  <c:v>%CO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383935286240989"/>
                  <c:y val="0.0214565212725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'% change CO &amp; SVV Pre-Normal'!$B$2:$B$576</c:f>
              <c:numCache>
                <c:formatCode>0</c:formatCode>
                <c:ptCount val="575"/>
                <c:pt idx="0">
                  <c:v>22.66666666666667</c:v>
                </c:pt>
                <c:pt idx="1">
                  <c:v>19.66666666666667</c:v>
                </c:pt>
                <c:pt idx="2">
                  <c:v>19.55555555555556</c:v>
                </c:pt>
                <c:pt idx="3">
                  <c:v>19.0</c:v>
                </c:pt>
                <c:pt idx="4">
                  <c:v>18.77777777777778</c:v>
                </c:pt>
                <c:pt idx="5">
                  <c:v>18.66666666666667</c:v>
                </c:pt>
                <c:pt idx="6">
                  <c:v>18.33333333333331</c:v>
                </c:pt>
                <c:pt idx="7">
                  <c:v>18.33333333333331</c:v>
                </c:pt>
                <c:pt idx="8">
                  <c:v>17.66666666666667</c:v>
                </c:pt>
                <c:pt idx="9">
                  <c:v>17.33333333333331</c:v>
                </c:pt>
                <c:pt idx="10">
                  <c:v>17.0</c:v>
                </c:pt>
                <c:pt idx="11">
                  <c:v>17.0</c:v>
                </c:pt>
                <c:pt idx="12">
                  <c:v>16.66666666666667</c:v>
                </c:pt>
                <c:pt idx="13">
                  <c:v>16.0</c:v>
                </c:pt>
                <c:pt idx="14">
                  <c:v>15.66666666666667</c:v>
                </c:pt>
                <c:pt idx="15">
                  <c:v>15.66666666666667</c:v>
                </c:pt>
                <c:pt idx="16">
                  <c:v>15.33333333333333</c:v>
                </c:pt>
                <c:pt idx="17">
                  <c:v>15.0</c:v>
                </c:pt>
                <c:pt idx="18">
                  <c:v>15.0</c:v>
                </c:pt>
                <c:pt idx="19">
                  <c:v>15.0</c:v>
                </c:pt>
                <c:pt idx="20">
                  <c:v>15.0</c:v>
                </c:pt>
                <c:pt idx="21">
                  <c:v>15.0</c:v>
                </c:pt>
                <c:pt idx="22">
                  <c:v>14.66666666666667</c:v>
                </c:pt>
                <c:pt idx="23">
                  <c:v>14.66666666666667</c:v>
                </c:pt>
                <c:pt idx="24">
                  <c:v>14.33333333333333</c:v>
                </c:pt>
                <c:pt idx="25">
                  <c:v>14.0</c:v>
                </c:pt>
                <c:pt idx="26">
                  <c:v>14.0</c:v>
                </c:pt>
                <c:pt idx="27">
                  <c:v>14.0</c:v>
                </c:pt>
                <c:pt idx="28">
                  <c:v>14.0</c:v>
                </c:pt>
                <c:pt idx="29">
                  <c:v>13.66666666666667</c:v>
                </c:pt>
                <c:pt idx="30">
                  <c:v>13.66666666666667</c:v>
                </c:pt>
                <c:pt idx="31">
                  <c:v>13.66666666666667</c:v>
                </c:pt>
                <c:pt idx="32">
                  <c:v>13.66666666666667</c:v>
                </c:pt>
                <c:pt idx="33">
                  <c:v>13.33333333333333</c:v>
                </c:pt>
                <c:pt idx="34">
                  <c:v>13.33333333333333</c:v>
                </c:pt>
                <c:pt idx="35">
                  <c:v>13.0</c:v>
                </c:pt>
                <c:pt idx="36">
                  <c:v>13.0</c:v>
                </c:pt>
                <c:pt idx="37">
                  <c:v>13.0</c:v>
                </c:pt>
                <c:pt idx="38">
                  <c:v>13.0</c:v>
                </c:pt>
                <c:pt idx="39">
                  <c:v>13.0</c:v>
                </c:pt>
                <c:pt idx="40">
                  <c:v>12.77777777777778</c:v>
                </c:pt>
                <c:pt idx="41">
                  <c:v>12.66666666666667</c:v>
                </c:pt>
                <c:pt idx="42">
                  <c:v>12.33333333333333</c:v>
                </c:pt>
                <c:pt idx="43">
                  <c:v>12.33333333333333</c:v>
                </c:pt>
                <c:pt idx="44">
                  <c:v>12.0</c:v>
                </c:pt>
                <c:pt idx="45">
                  <c:v>12.0</c:v>
                </c:pt>
                <c:pt idx="46">
                  <c:v>12.0</c:v>
                </c:pt>
                <c:pt idx="47">
                  <c:v>12.0</c:v>
                </c:pt>
                <c:pt idx="48">
                  <c:v>12.0</c:v>
                </c:pt>
                <c:pt idx="49">
                  <c:v>12.0</c:v>
                </c:pt>
                <c:pt idx="50">
                  <c:v>11.66666666666667</c:v>
                </c:pt>
                <c:pt idx="51">
                  <c:v>11.66666666666667</c:v>
                </c:pt>
                <c:pt idx="52">
                  <c:v>11.33333333333333</c:v>
                </c:pt>
                <c:pt idx="53">
                  <c:v>11.33333333333333</c:v>
                </c:pt>
                <c:pt idx="54">
                  <c:v>11.33333333333333</c:v>
                </c:pt>
                <c:pt idx="55">
                  <c:v>11.33333333333333</c:v>
                </c:pt>
                <c:pt idx="56">
                  <c:v>11.0</c:v>
                </c:pt>
                <c:pt idx="57">
                  <c:v>11.0</c:v>
                </c:pt>
                <c:pt idx="58">
                  <c:v>11.0</c:v>
                </c:pt>
                <c:pt idx="59">
                  <c:v>11.0</c:v>
                </c:pt>
                <c:pt idx="60">
                  <c:v>11.0</c:v>
                </c:pt>
                <c:pt idx="61">
                  <c:v>11.0</c:v>
                </c:pt>
                <c:pt idx="62">
                  <c:v>11.0</c:v>
                </c:pt>
                <c:pt idx="63">
                  <c:v>11.0</c:v>
                </c:pt>
                <c:pt idx="64">
                  <c:v>11.0</c:v>
                </c:pt>
                <c:pt idx="65">
                  <c:v>10.88888888888889</c:v>
                </c:pt>
                <c:pt idx="66">
                  <c:v>10.33333333333333</c:v>
                </c:pt>
                <c:pt idx="67">
                  <c:v>10.33333333333333</c:v>
                </c:pt>
                <c:pt idx="68">
                  <c:v>10.33333333333333</c:v>
                </c:pt>
                <c:pt idx="69">
                  <c:v>10.33333333333333</c:v>
                </c:pt>
                <c:pt idx="70">
                  <c:v>10.0</c:v>
                </c:pt>
                <c:pt idx="71">
                  <c:v>10.0</c:v>
                </c:pt>
                <c:pt idx="72">
                  <c:v>10.0</c:v>
                </c:pt>
                <c:pt idx="73">
                  <c:v>10.0</c:v>
                </c:pt>
                <c:pt idx="74">
                  <c:v>9.666666666666665</c:v>
                </c:pt>
                <c:pt idx="75">
                  <c:v>9.666666666666665</c:v>
                </c:pt>
                <c:pt idx="76">
                  <c:v>9.333333333333332</c:v>
                </c:pt>
                <c:pt idx="77">
                  <c:v>9.333333333333332</c:v>
                </c:pt>
                <c:pt idx="78">
                  <c:v>9.0</c:v>
                </c:pt>
                <c:pt idx="79">
                  <c:v>9.0</c:v>
                </c:pt>
                <c:pt idx="80">
                  <c:v>9.0</c:v>
                </c:pt>
                <c:pt idx="81">
                  <c:v>9.0</c:v>
                </c:pt>
                <c:pt idx="82">
                  <c:v>9.0</c:v>
                </c:pt>
                <c:pt idx="83">
                  <c:v>9.0</c:v>
                </c:pt>
                <c:pt idx="84">
                  <c:v>9.0</c:v>
                </c:pt>
                <c:pt idx="85">
                  <c:v>9.0</c:v>
                </c:pt>
                <c:pt idx="86">
                  <c:v>8.666666666666665</c:v>
                </c:pt>
                <c:pt idx="87">
                  <c:v>8.666666666666665</c:v>
                </c:pt>
                <c:pt idx="88">
                  <c:v>8.666666666666665</c:v>
                </c:pt>
                <c:pt idx="89">
                  <c:v>8.666666666666665</c:v>
                </c:pt>
                <c:pt idx="90">
                  <c:v>8.666666666666665</c:v>
                </c:pt>
                <c:pt idx="91">
                  <c:v>8.666666666666665</c:v>
                </c:pt>
                <c:pt idx="92">
                  <c:v>8.333333333333332</c:v>
                </c:pt>
                <c:pt idx="93">
                  <c:v>8.0</c:v>
                </c:pt>
                <c:pt idx="94">
                  <c:v>8.0</c:v>
                </c:pt>
                <c:pt idx="95">
                  <c:v>8.0</c:v>
                </c:pt>
                <c:pt idx="96">
                  <c:v>8.0</c:v>
                </c:pt>
                <c:pt idx="97">
                  <c:v>8.0</c:v>
                </c:pt>
                <c:pt idx="98">
                  <c:v>8.0</c:v>
                </c:pt>
                <c:pt idx="99">
                  <c:v>8.0</c:v>
                </c:pt>
                <c:pt idx="100">
                  <c:v>8.0</c:v>
                </c:pt>
                <c:pt idx="101">
                  <c:v>8.0</c:v>
                </c:pt>
                <c:pt idx="102">
                  <c:v>8.0</c:v>
                </c:pt>
                <c:pt idx="103">
                  <c:v>8.0</c:v>
                </c:pt>
                <c:pt idx="104">
                  <c:v>7.666666666666667</c:v>
                </c:pt>
                <c:pt idx="105">
                  <c:v>7.666666666666667</c:v>
                </c:pt>
                <c:pt idx="106">
                  <c:v>7.666666666666667</c:v>
                </c:pt>
                <c:pt idx="107">
                  <c:v>7.666666666666667</c:v>
                </c:pt>
                <c:pt idx="108">
                  <c:v>7.666666666666667</c:v>
                </c:pt>
                <c:pt idx="109">
                  <c:v>7.666666666666667</c:v>
                </c:pt>
                <c:pt idx="110">
                  <c:v>7.333333333333332</c:v>
                </c:pt>
                <c:pt idx="111">
                  <c:v>7.333333333333332</c:v>
                </c:pt>
                <c:pt idx="112">
                  <c:v>7.333333333333332</c:v>
                </c:pt>
                <c:pt idx="113">
                  <c:v>7.333333333333332</c:v>
                </c:pt>
                <c:pt idx="114">
                  <c:v>7.333333333333332</c:v>
                </c:pt>
                <c:pt idx="115">
                  <c:v>7.333333333333332</c:v>
                </c:pt>
                <c:pt idx="116">
                  <c:v>7.333333333333332</c:v>
                </c:pt>
                <c:pt idx="117">
                  <c:v>7.0</c:v>
                </c:pt>
                <c:pt idx="118">
                  <c:v>7.0</c:v>
                </c:pt>
                <c:pt idx="119">
                  <c:v>7.0</c:v>
                </c:pt>
                <c:pt idx="120">
                  <c:v>7.0</c:v>
                </c:pt>
                <c:pt idx="121">
                  <c:v>7.0</c:v>
                </c:pt>
                <c:pt idx="122">
                  <c:v>7.0</c:v>
                </c:pt>
                <c:pt idx="123">
                  <c:v>7.0</c:v>
                </c:pt>
                <c:pt idx="124">
                  <c:v>7.0</c:v>
                </c:pt>
                <c:pt idx="125">
                  <c:v>7.0</c:v>
                </c:pt>
                <c:pt idx="126">
                  <c:v>6.666666666666667</c:v>
                </c:pt>
                <c:pt idx="127">
                  <c:v>6.666666666666667</c:v>
                </c:pt>
                <c:pt idx="128">
                  <c:v>6.333333333333332</c:v>
                </c:pt>
                <c:pt idx="129">
                  <c:v>6.333333333333332</c:v>
                </c:pt>
                <c:pt idx="130">
                  <c:v>6.333333333333332</c:v>
                </c:pt>
                <c:pt idx="131">
                  <c:v>6.333333333333332</c:v>
                </c:pt>
                <c:pt idx="132">
                  <c:v>6.333333333333332</c:v>
                </c:pt>
                <c:pt idx="133">
                  <c:v>6.0</c:v>
                </c:pt>
                <c:pt idx="134">
                  <c:v>6.0</c:v>
                </c:pt>
                <c:pt idx="135">
                  <c:v>6.0</c:v>
                </c:pt>
                <c:pt idx="136">
                  <c:v>6.0</c:v>
                </c:pt>
                <c:pt idx="137">
                  <c:v>6.0</c:v>
                </c:pt>
                <c:pt idx="138">
                  <c:v>6.0</c:v>
                </c:pt>
                <c:pt idx="139">
                  <c:v>6.0</c:v>
                </c:pt>
                <c:pt idx="140">
                  <c:v>6.0</c:v>
                </c:pt>
                <c:pt idx="141">
                  <c:v>6.0</c:v>
                </c:pt>
                <c:pt idx="142">
                  <c:v>6.0</c:v>
                </c:pt>
                <c:pt idx="143">
                  <c:v>6.0</c:v>
                </c:pt>
                <c:pt idx="144">
                  <c:v>6.0</c:v>
                </c:pt>
                <c:pt idx="145">
                  <c:v>6.0</c:v>
                </c:pt>
                <c:pt idx="146">
                  <c:v>6.0</c:v>
                </c:pt>
                <c:pt idx="147">
                  <c:v>6.0</c:v>
                </c:pt>
                <c:pt idx="148">
                  <c:v>5.333333333333332</c:v>
                </c:pt>
                <c:pt idx="149">
                  <c:v>5.333333333333332</c:v>
                </c:pt>
                <c:pt idx="150">
                  <c:v>5.333333333333332</c:v>
                </c:pt>
                <c:pt idx="151">
                  <c:v>5.333333333333332</c:v>
                </c:pt>
                <c:pt idx="152">
                  <c:v>5.0</c:v>
                </c:pt>
                <c:pt idx="153">
                  <c:v>5.0</c:v>
                </c:pt>
                <c:pt idx="154">
                  <c:v>5.0</c:v>
                </c:pt>
                <c:pt idx="155">
                  <c:v>5.0</c:v>
                </c:pt>
                <c:pt idx="156">
                  <c:v>5.0</c:v>
                </c:pt>
                <c:pt idx="157">
                  <c:v>4.555555555555552</c:v>
                </c:pt>
                <c:pt idx="158">
                  <c:v>4.333333333333332</c:v>
                </c:pt>
                <c:pt idx="159">
                  <c:v>4.333333333333332</c:v>
                </c:pt>
                <c:pt idx="160">
                  <c:v>4.333333333333332</c:v>
                </c:pt>
                <c:pt idx="161">
                  <c:v>4.0</c:v>
                </c:pt>
                <c:pt idx="162">
                  <c:v>4.0</c:v>
                </c:pt>
                <c:pt idx="163">
                  <c:v>4.0</c:v>
                </c:pt>
                <c:pt idx="164">
                  <c:v>4.0</c:v>
                </c:pt>
                <c:pt idx="165">
                  <c:v>4.0</c:v>
                </c:pt>
                <c:pt idx="166">
                  <c:v>3.333333333333333</c:v>
                </c:pt>
                <c:pt idx="167">
                  <c:v>3.0</c:v>
                </c:pt>
                <c:pt idx="168">
                  <c:v>3.0</c:v>
                </c:pt>
                <c:pt idx="169">
                  <c:v>3.0</c:v>
                </c:pt>
                <c:pt idx="170">
                  <c:v>3.0</c:v>
                </c:pt>
                <c:pt idx="171">
                  <c:v>3.0</c:v>
                </c:pt>
                <c:pt idx="172">
                  <c:v>2.666666666666666</c:v>
                </c:pt>
                <c:pt idx="173">
                  <c:v>2.333333333333333</c:v>
                </c:pt>
                <c:pt idx="174">
                  <c:v>2.0</c:v>
                </c:pt>
                <c:pt idx="175">
                  <c:v>2.0</c:v>
                </c:pt>
                <c:pt idx="176">
                  <c:v>2.0</c:v>
                </c:pt>
                <c:pt idx="177">
                  <c:v>2.0</c:v>
                </c:pt>
                <c:pt idx="178">
                  <c:v>2.0</c:v>
                </c:pt>
                <c:pt idx="179">
                  <c:v>1.666666666666667</c:v>
                </c:pt>
              </c:numCache>
            </c:numRef>
          </c:xVal>
          <c:yVal>
            <c:numRef>
              <c:f>'% change CO &amp; SVV Pre-Normal'!$C$2:$C$576</c:f>
              <c:numCache>
                <c:formatCode>0.00</c:formatCode>
                <c:ptCount val="575"/>
                <c:pt idx="0">
                  <c:v>124.0740740740741</c:v>
                </c:pt>
                <c:pt idx="1">
                  <c:v>6.694560669456074</c:v>
                </c:pt>
                <c:pt idx="2">
                  <c:v>6.302521008403406</c:v>
                </c:pt>
                <c:pt idx="3">
                  <c:v>8.108108108108098</c:v>
                </c:pt>
                <c:pt idx="4">
                  <c:v>4.367469879518062</c:v>
                </c:pt>
                <c:pt idx="5">
                  <c:v>9.836065573770501</c:v>
                </c:pt>
                <c:pt idx="6">
                  <c:v>11.5942028985507</c:v>
                </c:pt>
                <c:pt idx="7">
                  <c:v>4.97925311203321</c:v>
                </c:pt>
                <c:pt idx="8">
                  <c:v>2.499999999999991</c:v>
                </c:pt>
                <c:pt idx="9">
                  <c:v>3.59712230215828</c:v>
                </c:pt>
                <c:pt idx="10">
                  <c:v>30.37974683544303</c:v>
                </c:pt>
                <c:pt idx="11">
                  <c:v>-24.73</c:v>
                </c:pt>
                <c:pt idx="12">
                  <c:v>-4.237288135593217</c:v>
                </c:pt>
                <c:pt idx="13">
                  <c:v>-2.083333333333326</c:v>
                </c:pt>
                <c:pt idx="14">
                  <c:v>12.87128712871285</c:v>
                </c:pt>
                <c:pt idx="15">
                  <c:v>4.65116279069768</c:v>
                </c:pt>
                <c:pt idx="16">
                  <c:v>-14.90683229813664</c:v>
                </c:pt>
                <c:pt idx="17">
                  <c:v>7.499999999999995</c:v>
                </c:pt>
                <c:pt idx="18">
                  <c:v>11.6564417177914</c:v>
                </c:pt>
                <c:pt idx="19">
                  <c:v>8.219178082191782</c:v>
                </c:pt>
                <c:pt idx="20">
                  <c:v>57.47126436781608</c:v>
                </c:pt>
                <c:pt idx="21">
                  <c:v>32.33082706766914</c:v>
                </c:pt>
                <c:pt idx="22">
                  <c:v>12.5</c:v>
                </c:pt>
                <c:pt idx="23">
                  <c:v>2.352941176470578</c:v>
                </c:pt>
                <c:pt idx="24">
                  <c:v>-0.972762645914363</c:v>
                </c:pt>
                <c:pt idx="25">
                  <c:v>0.0</c:v>
                </c:pt>
                <c:pt idx="26">
                  <c:v>-26.41509433962264</c:v>
                </c:pt>
                <c:pt idx="27">
                  <c:v>55.7377049180328</c:v>
                </c:pt>
                <c:pt idx="28">
                  <c:v>19.20529801324504</c:v>
                </c:pt>
                <c:pt idx="29">
                  <c:v>6.399999999999999</c:v>
                </c:pt>
                <c:pt idx="30">
                  <c:v>-2.419354838709689</c:v>
                </c:pt>
                <c:pt idx="31">
                  <c:v>5.042016806722691</c:v>
                </c:pt>
                <c:pt idx="32">
                  <c:v>4.964539007092197</c:v>
                </c:pt>
                <c:pt idx="33">
                  <c:v>5.825242718446594</c:v>
                </c:pt>
                <c:pt idx="34">
                  <c:v>-4.687500000000002</c:v>
                </c:pt>
                <c:pt idx="35">
                  <c:v>17.04545454545454</c:v>
                </c:pt>
                <c:pt idx="36">
                  <c:v>8.130081300813019</c:v>
                </c:pt>
                <c:pt idx="37">
                  <c:v>5.405405405405385</c:v>
                </c:pt>
                <c:pt idx="38">
                  <c:v>6.060606060606057</c:v>
                </c:pt>
                <c:pt idx="39">
                  <c:v>0.0</c:v>
                </c:pt>
                <c:pt idx="40">
                  <c:v>5.607476635514009</c:v>
                </c:pt>
                <c:pt idx="41">
                  <c:v>9.77443609022555</c:v>
                </c:pt>
                <c:pt idx="42">
                  <c:v>12.98701298701297</c:v>
                </c:pt>
                <c:pt idx="43">
                  <c:v>11.33333333333333</c:v>
                </c:pt>
                <c:pt idx="44">
                  <c:v>-11.2</c:v>
                </c:pt>
                <c:pt idx="45">
                  <c:v>13.6842105263158</c:v>
                </c:pt>
                <c:pt idx="46">
                  <c:v>25.89928057553957</c:v>
                </c:pt>
                <c:pt idx="47">
                  <c:v>5.833333333333334</c:v>
                </c:pt>
                <c:pt idx="48">
                  <c:v>1.129943502824855</c:v>
                </c:pt>
                <c:pt idx="49">
                  <c:v>1.257861635220137</c:v>
                </c:pt>
                <c:pt idx="50">
                  <c:v>-2.272727272727284</c:v>
                </c:pt>
                <c:pt idx="51">
                  <c:v>-22.99465240641713</c:v>
                </c:pt>
                <c:pt idx="52">
                  <c:v>-3.164556962025322</c:v>
                </c:pt>
                <c:pt idx="53">
                  <c:v>9.85915492957747</c:v>
                </c:pt>
                <c:pt idx="54">
                  <c:v>5.925925925925925</c:v>
                </c:pt>
                <c:pt idx="55">
                  <c:v>17.46987951807226</c:v>
                </c:pt>
                <c:pt idx="56">
                  <c:v>-13.8235294117647</c:v>
                </c:pt>
                <c:pt idx="57">
                  <c:v>9.401709401709403</c:v>
                </c:pt>
                <c:pt idx="58">
                  <c:v>0.0</c:v>
                </c:pt>
                <c:pt idx="59">
                  <c:v>-14.03508771929824</c:v>
                </c:pt>
                <c:pt idx="60">
                  <c:v>-3.550295857988153</c:v>
                </c:pt>
                <c:pt idx="61">
                  <c:v>-14.94252873563218</c:v>
                </c:pt>
                <c:pt idx="62">
                  <c:v>-3.773584905660376</c:v>
                </c:pt>
                <c:pt idx="63">
                  <c:v>25.64102564102563</c:v>
                </c:pt>
                <c:pt idx="64">
                  <c:v>-8.03571428571427</c:v>
                </c:pt>
                <c:pt idx="65">
                  <c:v>-17.91808873720137</c:v>
                </c:pt>
                <c:pt idx="66">
                  <c:v>-1.587301587301582</c:v>
                </c:pt>
                <c:pt idx="67">
                  <c:v>-2.721088435374138</c:v>
                </c:pt>
                <c:pt idx="68">
                  <c:v>-11.11111111111112</c:v>
                </c:pt>
                <c:pt idx="69">
                  <c:v>5.524861878453031</c:v>
                </c:pt>
                <c:pt idx="70">
                  <c:v>6.81818181818181</c:v>
                </c:pt>
                <c:pt idx="71">
                  <c:v>-4.04</c:v>
                </c:pt>
                <c:pt idx="72">
                  <c:v>5.590062111801238</c:v>
                </c:pt>
                <c:pt idx="73">
                  <c:v>1.51515151515151</c:v>
                </c:pt>
                <c:pt idx="74">
                  <c:v>-15.89743589743591</c:v>
                </c:pt>
                <c:pt idx="75">
                  <c:v>4.166666666666674</c:v>
                </c:pt>
                <c:pt idx="76">
                  <c:v>1.960784313725501</c:v>
                </c:pt>
                <c:pt idx="77">
                  <c:v>0.549450549450547</c:v>
                </c:pt>
                <c:pt idx="78">
                  <c:v>19.73094170403587</c:v>
                </c:pt>
                <c:pt idx="79">
                  <c:v>0.0</c:v>
                </c:pt>
                <c:pt idx="80">
                  <c:v>1.265822784810122</c:v>
                </c:pt>
                <c:pt idx="81">
                  <c:v>-0.520833333333318</c:v>
                </c:pt>
                <c:pt idx="82">
                  <c:v>-2.20588235294117</c:v>
                </c:pt>
                <c:pt idx="83">
                  <c:v>-22.40259740259738</c:v>
                </c:pt>
                <c:pt idx="84">
                  <c:v>-0.826446280991733</c:v>
                </c:pt>
                <c:pt idx="85">
                  <c:v>-31.94888178913737</c:v>
                </c:pt>
                <c:pt idx="86">
                  <c:v>0.0</c:v>
                </c:pt>
                <c:pt idx="87">
                  <c:v>-0.636942675159233</c:v>
                </c:pt>
                <c:pt idx="88">
                  <c:v>1.503759398496235</c:v>
                </c:pt>
                <c:pt idx="89">
                  <c:v>-38.46153846153845</c:v>
                </c:pt>
                <c:pt idx="90">
                  <c:v>0.332778702163047</c:v>
                </c:pt>
                <c:pt idx="91">
                  <c:v>-9.947643979057598</c:v>
                </c:pt>
                <c:pt idx="92">
                  <c:v>-34.37500000000001</c:v>
                </c:pt>
                <c:pt idx="93">
                  <c:v>-5.813953488372117</c:v>
                </c:pt>
                <c:pt idx="94">
                  <c:v>13.76146788990824</c:v>
                </c:pt>
                <c:pt idx="95">
                  <c:v>-10.96774193548388</c:v>
                </c:pt>
                <c:pt idx="96">
                  <c:v>-4.827586206896547</c:v>
                </c:pt>
                <c:pt idx="97">
                  <c:v>-1.298701298701311</c:v>
                </c:pt>
                <c:pt idx="98">
                  <c:v>-8.18713450292398</c:v>
                </c:pt>
                <c:pt idx="99">
                  <c:v>-26.82926829268292</c:v>
                </c:pt>
                <c:pt idx="100">
                  <c:v>-17.39130434782608</c:v>
                </c:pt>
                <c:pt idx="101">
                  <c:v>-8.854166666666667</c:v>
                </c:pt>
                <c:pt idx="102">
                  <c:v>-8.854166666666667</c:v>
                </c:pt>
                <c:pt idx="103">
                  <c:v>-1.869158878504666</c:v>
                </c:pt>
                <c:pt idx="104">
                  <c:v>-23.65591397849462</c:v>
                </c:pt>
                <c:pt idx="105">
                  <c:v>-45.6896551724138</c:v>
                </c:pt>
                <c:pt idx="106">
                  <c:v>18.09523809523808</c:v>
                </c:pt>
                <c:pt idx="107">
                  <c:v>-1.93082265152201E-14</c:v>
                </c:pt>
                <c:pt idx="108">
                  <c:v>11.57894736842105</c:v>
                </c:pt>
                <c:pt idx="109">
                  <c:v>15.3846153846154</c:v>
                </c:pt>
                <c:pt idx="110">
                  <c:v>0.473933649289085</c:v>
                </c:pt>
                <c:pt idx="111">
                  <c:v>-0.813008130081319</c:v>
                </c:pt>
                <c:pt idx="112">
                  <c:v>-31.03448275862068</c:v>
                </c:pt>
                <c:pt idx="113">
                  <c:v>-12.5</c:v>
                </c:pt>
                <c:pt idx="114">
                  <c:v>-7.462686567164178</c:v>
                </c:pt>
                <c:pt idx="115">
                  <c:v>3.508771929824585</c:v>
                </c:pt>
                <c:pt idx="116">
                  <c:v>10.07194244604319</c:v>
                </c:pt>
                <c:pt idx="117">
                  <c:v>-2.500000000000002</c:v>
                </c:pt>
                <c:pt idx="118">
                  <c:v>-6.231884057971023</c:v>
                </c:pt>
                <c:pt idx="119">
                  <c:v>-2.127659574468097</c:v>
                </c:pt>
                <c:pt idx="120">
                  <c:v>-2.439024390243893</c:v>
                </c:pt>
                <c:pt idx="121">
                  <c:v>-15.45454545454545</c:v>
                </c:pt>
                <c:pt idx="122">
                  <c:v>-10.28037383177568</c:v>
                </c:pt>
                <c:pt idx="123">
                  <c:v>7.142857142857138</c:v>
                </c:pt>
                <c:pt idx="124">
                  <c:v>13.81578947368422</c:v>
                </c:pt>
                <c:pt idx="125">
                  <c:v>16.23376623376623</c:v>
                </c:pt>
                <c:pt idx="126">
                  <c:v>-25.73839662447256</c:v>
                </c:pt>
                <c:pt idx="127">
                  <c:v>-11.33333333333333</c:v>
                </c:pt>
                <c:pt idx="128">
                  <c:v>3.603603603603615</c:v>
                </c:pt>
                <c:pt idx="129">
                  <c:v>-11.64383561643837</c:v>
                </c:pt>
                <c:pt idx="130">
                  <c:v>-16.66666666666666</c:v>
                </c:pt>
                <c:pt idx="131">
                  <c:v>0.558659217877108</c:v>
                </c:pt>
                <c:pt idx="132">
                  <c:v>-2.068965517241372</c:v>
                </c:pt>
                <c:pt idx="133">
                  <c:v>13.44537815126052</c:v>
                </c:pt>
                <c:pt idx="134">
                  <c:v>0.588235294117645</c:v>
                </c:pt>
                <c:pt idx="135">
                  <c:v>-5.555555555555536</c:v>
                </c:pt>
                <c:pt idx="136">
                  <c:v>1.351351351351347</c:v>
                </c:pt>
                <c:pt idx="137">
                  <c:v>-0.694444444444442</c:v>
                </c:pt>
                <c:pt idx="138">
                  <c:v>1.960784313725483</c:v>
                </c:pt>
                <c:pt idx="139">
                  <c:v>-35.21126760563378</c:v>
                </c:pt>
                <c:pt idx="140">
                  <c:v>-15.64245810055866</c:v>
                </c:pt>
                <c:pt idx="141">
                  <c:v>-6.976744186046508</c:v>
                </c:pt>
                <c:pt idx="142">
                  <c:v>5.555555555555534</c:v>
                </c:pt>
                <c:pt idx="143">
                  <c:v>-8.602150537634406</c:v>
                </c:pt>
                <c:pt idx="144">
                  <c:v>-8.387096774193553</c:v>
                </c:pt>
                <c:pt idx="145">
                  <c:v>7.971014492753635</c:v>
                </c:pt>
                <c:pt idx="146">
                  <c:v>-8.372093023255821</c:v>
                </c:pt>
                <c:pt idx="147">
                  <c:v>-4.635761589403974</c:v>
                </c:pt>
                <c:pt idx="148">
                  <c:v>-3.977272727272743</c:v>
                </c:pt>
                <c:pt idx="149">
                  <c:v>-10.22727272727274</c:v>
                </c:pt>
                <c:pt idx="150">
                  <c:v>-1.7241379310345</c:v>
                </c:pt>
                <c:pt idx="151">
                  <c:v>3.846153846153853</c:v>
                </c:pt>
                <c:pt idx="152">
                  <c:v>-1.456310679611671</c:v>
                </c:pt>
                <c:pt idx="153">
                  <c:v>8.484848484848468</c:v>
                </c:pt>
                <c:pt idx="154">
                  <c:v>-0.480769230769242</c:v>
                </c:pt>
                <c:pt idx="155">
                  <c:v>-16.56050955414013</c:v>
                </c:pt>
                <c:pt idx="156">
                  <c:v>-1.333333333333329</c:v>
                </c:pt>
                <c:pt idx="157">
                  <c:v>17.03406813627255</c:v>
                </c:pt>
                <c:pt idx="158">
                  <c:v>2.380952380952372</c:v>
                </c:pt>
                <c:pt idx="159">
                  <c:v>-6.766917293233078</c:v>
                </c:pt>
                <c:pt idx="160">
                  <c:v>6.000000000000005</c:v>
                </c:pt>
                <c:pt idx="161">
                  <c:v>-4.477611940298511</c:v>
                </c:pt>
                <c:pt idx="162">
                  <c:v>5.45454545454547</c:v>
                </c:pt>
                <c:pt idx="163">
                  <c:v>11.95652173913045</c:v>
                </c:pt>
                <c:pt idx="164">
                  <c:v>-10.76923076923077</c:v>
                </c:pt>
                <c:pt idx="165">
                  <c:v>6.081081081081095</c:v>
                </c:pt>
                <c:pt idx="166">
                  <c:v>9.239130434782602</c:v>
                </c:pt>
                <c:pt idx="167">
                  <c:v>9.54545454545455</c:v>
                </c:pt>
                <c:pt idx="168">
                  <c:v>15.86538461538461</c:v>
                </c:pt>
                <c:pt idx="169">
                  <c:v>2.10526315789473</c:v>
                </c:pt>
                <c:pt idx="170">
                  <c:v>-15.28384279475983</c:v>
                </c:pt>
                <c:pt idx="171">
                  <c:v>5.555555555555552</c:v>
                </c:pt>
                <c:pt idx="172">
                  <c:v>-7.01754385964913</c:v>
                </c:pt>
                <c:pt idx="173">
                  <c:v>11.51515151515151</c:v>
                </c:pt>
                <c:pt idx="174">
                  <c:v>-1.630434782608675</c:v>
                </c:pt>
                <c:pt idx="175">
                  <c:v>-4.210526315789473</c:v>
                </c:pt>
                <c:pt idx="176">
                  <c:v>-9.708737864077671</c:v>
                </c:pt>
                <c:pt idx="177">
                  <c:v>-11.76470588235295</c:v>
                </c:pt>
                <c:pt idx="178">
                  <c:v>-0.390624999999999</c:v>
                </c:pt>
                <c:pt idx="179">
                  <c:v>-1.17647058823529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C8-407F-9336-14F3DF685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358872"/>
        <c:axId val="-2137599544"/>
      </c:scatterChart>
      <c:valAx>
        <c:axId val="-2138358872"/>
        <c:scaling>
          <c:orientation val="minMax"/>
          <c:max val="3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cap="all" baseline="0">
                    <a:effectLst/>
                  </a:rPr>
                  <a:t>SVV at baseline in patients without DD (%)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251490920053912"/>
              <c:y val="0.9064871601194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599544"/>
        <c:crosses val="autoZero"/>
        <c:crossBetween val="midCat"/>
      </c:valAx>
      <c:valAx>
        <c:axId val="-2137599544"/>
        <c:scaling>
          <c:orientation val="minMax"/>
          <c:max val="6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cap="all" baseline="0" dirty="0">
                    <a:effectLst/>
                  </a:rPr>
                  <a:t>Change in cardiac output induced by volume expansion (% ) in patients without DD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358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733898802923"/>
          <c:y val="0.421500133605542"/>
          <c:w val="0.262266101197077"/>
          <c:h val="0.149098185919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271162569013"/>
          <c:y val="0.0513580326793868"/>
          <c:w val="0.444996759320409"/>
          <c:h val="0.828543183208816"/>
        </c:manualLayout>
      </c:layout>
      <c:scatterChart>
        <c:scatterStyle val="lineMarker"/>
        <c:varyColors val="0"/>
        <c:ser>
          <c:idx val="0"/>
          <c:order val="0"/>
          <c:tx>
            <c:strRef>
              <c:f>'% change CO &amp; SVV Pre-DD'!$C$1</c:f>
              <c:strCache>
                <c:ptCount val="1"/>
                <c:pt idx="0">
                  <c:v>%CO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357249607337683"/>
                  <c:y val="-0.029612525262957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'% change CO &amp; SVV Pre-DD'!$B$2:$B$491</c:f>
              <c:numCache>
                <c:formatCode>0</c:formatCode>
                <c:ptCount val="490"/>
                <c:pt idx="0">
                  <c:v>25.66666666666667</c:v>
                </c:pt>
                <c:pt idx="1">
                  <c:v>25.33333333333331</c:v>
                </c:pt>
                <c:pt idx="2">
                  <c:v>25.0</c:v>
                </c:pt>
                <c:pt idx="3">
                  <c:v>23.33333333333331</c:v>
                </c:pt>
                <c:pt idx="4">
                  <c:v>21.66666666666667</c:v>
                </c:pt>
                <c:pt idx="5">
                  <c:v>20.66666666666667</c:v>
                </c:pt>
                <c:pt idx="6">
                  <c:v>20.66666666666667</c:v>
                </c:pt>
                <c:pt idx="7">
                  <c:v>20.33333333333331</c:v>
                </c:pt>
                <c:pt idx="8">
                  <c:v>19.33333333333331</c:v>
                </c:pt>
                <c:pt idx="9">
                  <c:v>19.0</c:v>
                </c:pt>
                <c:pt idx="10">
                  <c:v>19.0</c:v>
                </c:pt>
                <c:pt idx="11">
                  <c:v>18.33333333333331</c:v>
                </c:pt>
                <c:pt idx="12">
                  <c:v>18.0</c:v>
                </c:pt>
                <c:pt idx="13">
                  <c:v>17.66666666666667</c:v>
                </c:pt>
                <c:pt idx="14">
                  <c:v>17.66666666666667</c:v>
                </c:pt>
                <c:pt idx="15">
                  <c:v>17.33333333333331</c:v>
                </c:pt>
                <c:pt idx="16">
                  <c:v>17.33333333333331</c:v>
                </c:pt>
                <c:pt idx="17">
                  <c:v>17.0</c:v>
                </c:pt>
                <c:pt idx="18">
                  <c:v>17.0</c:v>
                </c:pt>
                <c:pt idx="19">
                  <c:v>16.66666666666667</c:v>
                </c:pt>
                <c:pt idx="20">
                  <c:v>16.33333333333331</c:v>
                </c:pt>
                <c:pt idx="21">
                  <c:v>16.33333333333331</c:v>
                </c:pt>
                <c:pt idx="22">
                  <c:v>16.0</c:v>
                </c:pt>
                <c:pt idx="23">
                  <c:v>16.0</c:v>
                </c:pt>
                <c:pt idx="24">
                  <c:v>16.0</c:v>
                </c:pt>
                <c:pt idx="25">
                  <c:v>16.0</c:v>
                </c:pt>
                <c:pt idx="26">
                  <c:v>15.33333333333333</c:v>
                </c:pt>
                <c:pt idx="27">
                  <c:v>15.0</c:v>
                </c:pt>
                <c:pt idx="28">
                  <c:v>14.66666666666667</c:v>
                </c:pt>
                <c:pt idx="29">
                  <c:v>14.66666666666667</c:v>
                </c:pt>
                <c:pt idx="30">
                  <c:v>14.33333333333333</c:v>
                </c:pt>
                <c:pt idx="31">
                  <c:v>14.33333333333333</c:v>
                </c:pt>
                <c:pt idx="32">
                  <c:v>14.0</c:v>
                </c:pt>
                <c:pt idx="33">
                  <c:v>13.33333333333333</c:v>
                </c:pt>
                <c:pt idx="34">
                  <c:v>13.0</c:v>
                </c:pt>
                <c:pt idx="35">
                  <c:v>13.0</c:v>
                </c:pt>
                <c:pt idx="36">
                  <c:v>13.0</c:v>
                </c:pt>
                <c:pt idx="37">
                  <c:v>13.0</c:v>
                </c:pt>
                <c:pt idx="38">
                  <c:v>12.66666666666667</c:v>
                </c:pt>
                <c:pt idx="39">
                  <c:v>12.66666666666667</c:v>
                </c:pt>
                <c:pt idx="40">
                  <c:v>12.5</c:v>
                </c:pt>
                <c:pt idx="41">
                  <c:v>12.33333333333333</c:v>
                </c:pt>
                <c:pt idx="42">
                  <c:v>12.33333333333333</c:v>
                </c:pt>
                <c:pt idx="43">
                  <c:v>12.33333333333333</c:v>
                </c:pt>
                <c:pt idx="44">
                  <c:v>12.0</c:v>
                </c:pt>
                <c:pt idx="45">
                  <c:v>12.0</c:v>
                </c:pt>
                <c:pt idx="46">
                  <c:v>12.0</c:v>
                </c:pt>
                <c:pt idx="47">
                  <c:v>12.0</c:v>
                </c:pt>
                <c:pt idx="48">
                  <c:v>12.0</c:v>
                </c:pt>
                <c:pt idx="49">
                  <c:v>12.0</c:v>
                </c:pt>
                <c:pt idx="50">
                  <c:v>12.0</c:v>
                </c:pt>
                <c:pt idx="51">
                  <c:v>12.0</c:v>
                </c:pt>
                <c:pt idx="52">
                  <c:v>12.0</c:v>
                </c:pt>
                <c:pt idx="53">
                  <c:v>11.66666666666667</c:v>
                </c:pt>
                <c:pt idx="54">
                  <c:v>11.33333333333333</c:v>
                </c:pt>
                <c:pt idx="55">
                  <c:v>11.33333333333333</c:v>
                </c:pt>
                <c:pt idx="56">
                  <c:v>11.33333333333333</c:v>
                </c:pt>
                <c:pt idx="57">
                  <c:v>11.33333333333333</c:v>
                </c:pt>
                <c:pt idx="58">
                  <c:v>11.0</c:v>
                </c:pt>
                <c:pt idx="59">
                  <c:v>11.0</c:v>
                </c:pt>
                <c:pt idx="60">
                  <c:v>11.0</c:v>
                </c:pt>
                <c:pt idx="61">
                  <c:v>11.0</c:v>
                </c:pt>
                <c:pt idx="62">
                  <c:v>10.66666666666667</c:v>
                </c:pt>
                <c:pt idx="63">
                  <c:v>10.33333333333333</c:v>
                </c:pt>
                <c:pt idx="64">
                  <c:v>10.0</c:v>
                </c:pt>
                <c:pt idx="65">
                  <c:v>10.0</c:v>
                </c:pt>
                <c:pt idx="66">
                  <c:v>10.0</c:v>
                </c:pt>
                <c:pt idx="67">
                  <c:v>10.0</c:v>
                </c:pt>
                <c:pt idx="68">
                  <c:v>10.0</c:v>
                </c:pt>
                <c:pt idx="69">
                  <c:v>10.0</c:v>
                </c:pt>
                <c:pt idx="70">
                  <c:v>10.0</c:v>
                </c:pt>
                <c:pt idx="71">
                  <c:v>10.0</c:v>
                </c:pt>
                <c:pt idx="72">
                  <c:v>9.666666666666665</c:v>
                </c:pt>
                <c:pt idx="73">
                  <c:v>9.666666666666665</c:v>
                </c:pt>
                <c:pt idx="74">
                  <c:v>9.666666666666665</c:v>
                </c:pt>
                <c:pt idx="75">
                  <c:v>9.333333333333332</c:v>
                </c:pt>
                <c:pt idx="76">
                  <c:v>9.333333333333332</c:v>
                </c:pt>
                <c:pt idx="77">
                  <c:v>9.333333333333332</c:v>
                </c:pt>
                <c:pt idx="78">
                  <c:v>9.0</c:v>
                </c:pt>
                <c:pt idx="79">
                  <c:v>9.0</c:v>
                </c:pt>
                <c:pt idx="80">
                  <c:v>9.0</c:v>
                </c:pt>
                <c:pt idx="81">
                  <c:v>9.0</c:v>
                </c:pt>
                <c:pt idx="82">
                  <c:v>9.0</c:v>
                </c:pt>
                <c:pt idx="83">
                  <c:v>9.0</c:v>
                </c:pt>
                <c:pt idx="84">
                  <c:v>9.0</c:v>
                </c:pt>
                <c:pt idx="85">
                  <c:v>9.0</c:v>
                </c:pt>
                <c:pt idx="86">
                  <c:v>9.0</c:v>
                </c:pt>
                <c:pt idx="87">
                  <c:v>9.0</c:v>
                </c:pt>
                <c:pt idx="88">
                  <c:v>9.0</c:v>
                </c:pt>
                <c:pt idx="89">
                  <c:v>9.0</c:v>
                </c:pt>
                <c:pt idx="90">
                  <c:v>9.0</c:v>
                </c:pt>
                <c:pt idx="91">
                  <c:v>9.0</c:v>
                </c:pt>
                <c:pt idx="92">
                  <c:v>8.666666666666665</c:v>
                </c:pt>
                <c:pt idx="93">
                  <c:v>8.666666666666665</c:v>
                </c:pt>
                <c:pt idx="94">
                  <c:v>8.666666666666665</c:v>
                </c:pt>
                <c:pt idx="95">
                  <c:v>8.666666666666665</c:v>
                </c:pt>
                <c:pt idx="96">
                  <c:v>8.333333333333332</c:v>
                </c:pt>
                <c:pt idx="97">
                  <c:v>8.0</c:v>
                </c:pt>
                <c:pt idx="98">
                  <c:v>8.0</c:v>
                </c:pt>
                <c:pt idx="99">
                  <c:v>8.0</c:v>
                </c:pt>
                <c:pt idx="100">
                  <c:v>8.0</c:v>
                </c:pt>
                <c:pt idx="101">
                  <c:v>8.0</c:v>
                </c:pt>
                <c:pt idx="102">
                  <c:v>8.0</c:v>
                </c:pt>
                <c:pt idx="103">
                  <c:v>8.0</c:v>
                </c:pt>
                <c:pt idx="104">
                  <c:v>8.0</c:v>
                </c:pt>
                <c:pt idx="105">
                  <c:v>8.0</c:v>
                </c:pt>
                <c:pt idx="106">
                  <c:v>7.791666666666666</c:v>
                </c:pt>
                <c:pt idx="107">
                  <c:v>7.666666666666667</c:v>
                </c:pt>
                <c:pt idx="108">
                  <c:v>7.666666666666667</c:v>
                </c:pt>
                <c:pt idx="109">
                  <c:v>7.666666666666667</c:v>
                </c:pt>
                <c:pt idx="110">
                  <c:v>7.0</c:v>
                </c:pt>
                <c:pt idx="111">
                  <c:v>7.0</c:v>
                </c:pt>
                <c:pt idx="112">
                  <c:v>7.0</c:v>
                </c:pt>
                <c:pt idx="113">
                  <c:v>7.0</c:v>
                </c:pt>
                <c:pt idx="114">
                  <c:v>7.0</c:v>
                </c:pt>
                <c:pt idx="115">
                  <c:v>7.0</c:v>
                </c:pt>
                <c:pt idx="116">
                  <c:v>7.0</c:v>
                </c:pt>
                <c:pt idx="117">
                  <c:v>7.0</c:v>
                </c:pt>
                <c:pt idx="118">
                  <c:v>6.666666666666667</c:v>
                </c:pt>
                <c:pt idx="119">
                  <c:v>6.666666666666667</c:v>
                </c:pt>
                <c:pt idx="120">
                  <c:v>6.666666666666667</c:v>
                </c:pt>
                <c:pt idx="121">
                  <c:v>6.333333333333332</c:v>
                </c:pt>
                <c:pt idx="122">
                  <c:v>6.333333333333332</c:v>
                </c:pt>
                <c:pt idx="123">
                  <c:v>6.333333333333332</c:v>
                </c:pt>
                <c:pt idx="124">
                  <c:v>6.142599999999998</c:v>
                </c:pt>
                <c:pt idx="125">
                  <c:v>6.0</c:v>
                </c:pt>
                <c:pt idx="126">
                  <c:v>6.0</c:v>
                </c:pt>
                <c:pt idx="127">
                  <c:v>6.0</c:v>
                </c:pt>
                <c:pt idx="128">
                  <c:v>6.0</c:v>
                </c:pt>
                <c:pt idx="129">
                  <c:v>6.0</c:v>
                </c:pt>
                <c:pt idx="130">
                  <c:v>6.0</c:v>
                </c:pt>
                <c:pt idx="131">
                  <c:v>5.666666666666667</c:v>
                </c:pt>
                <c:pt idx="132">
                  <c:v>5.666666666666667</c:v>
                </c:pt>
                <c:pt idx="133">
                  <c:v>5.666666666666667</c:v>
                </c:pt>
                <c:pt idx="134">
                  <c:v>5.333333333333332</c:v>
                </c:pt>
                <c:pt idx="135">
                  <c:v>5.333333333333332</c:v>
                </c:pt>
                <c:pt idx="136">
                  <c:v>5.333333333333332</c:v>
                </c:pt>
                <c:pt idx="137">
                  <c:v>5.073988888888889</c:v>
                </c:pt>
                <c:pt idx="138">
                  <c:v>5.0</c:v>
                </c:pt>
                <c:pt idx="139">
                  <c:v>5.0</c:v>
                </c:pt>
                <c:pt idx="140">
                  <c:v>5.0</c:v>
                </c:pt>
                <c:pt idx="141">
                  <c:v>5.0</c:v>
                </c:pt>
                <c:pt idx="142">
                  <c:v>5.0</c:v>
                </c:pt>
                <c:pt idx="143">
                  <c:v>5.0</c:v>
                </c:pt>
                <c:pt idx="144">
                  <c:v>5.0</c:v>
                </c:pt>
                <c:pt idx="145">
                  <c:v>5.0</c:v>
                </c:pt>
                <c:pt idx="146">
                  <c:v>4.98948888888889</c:v>
                </c:pt>
                <c:pt idx="147">
                  <c:v>4.666666666666667</c:v>
                </c:pt>
                <c:pt idx="148">
                  <c:v>4.374211111111112</c:v>
                </c:pt>
                <c:pt idx="149">
                  <c:v>4.333333333333332</c:v>
                </c:pt>
                <c:pt idx="150">
                  <c:v>4.333333333333332</c:v>
                </c:pt>
                <c:pt idx="151">
                  <c:v>4.333333333333332</c:v>
                </c:pt>
                <c:pt idx="152">
                  <c:v>4.0</c:v>
                </c:pt>
                <c:pt idx="153">
                  <c:v>4.0</c:v>
                </c:pt>
                <c:pt idx="154">
                  <c:v>4.0</c:v>
                </c:pt>
                <c:pt idx="155">
                  <c:v>4.0</c:v>
                </c:pt>
                <c:pt idx="156">
                  <c:v>4.0</c:v>
                </c:pt>
                <c:pt idx="157">
                  <c:v>4.0</c:v>
                </c:pt>
                <c:pt idx="158">
                  <c:v>3.333333333333333</c:v>
                </c:pt>
                <c:pt idx="159">
                  <c:v>3.0</c:v>
                </c:pt>
                <c:pt idx="160">
                  <c:v>3.0</c:v>
                </c:pt>
                <c:pt idx="161">
                  <c:v>3.0</c:v>
                </c:pt>
                <c:pt idx="162">
                  <c:v>3.0</c:v>
                </c:pt>
                <c:pt idx="163">
                  <c:v>3.0</c:v>
                </c:pt>
                <c:pt idx="164">
                  <c:v>3.0</c:v>
                </c:pt>
                <c:pt idx="165">
                  <c:v>2.0</c:v>
                </c:pt>
                <c:pt idx="166">
                  <c:v>2.0</c:v>
                </c:pt>
                <c:pt idx="167">
                  <c:v>2.0</c:v>
                </c:pt>
                <c:pt idx="168">
                  <c:v>2.0</c:v>
                </c:pt>
                <c:pt idx="169">
                  <c:v>2.0</c:v>
                </c:pt>
              </c:numCache>
            </c:numRef>
          </c:xVal>
          <c:yVal>
            <c:numRef>
              <c:f>'% change CO &amp; SVV Pre-DD'!$C$2:$C$491</c:f>
              <c:numCache>
                <c:formatCode>0.00</c:formatCode>
                <c:ptCount val="490"/>
                <c:pt idx="0">
                  <c:v>8.823529411764727</c:v>
                </c:pt>
                <c:pt idx="1">
                  <c:v>2.061855670103084</c:v>
                </c:pt>
                <c:pt idx="2">
                  <c:v>13.81578947368422</c:v>
                </c:pt>
                <c:pt idx="3">
                  <c:v>-8.8235294117647</c:v>
                </c:pt>
                <c:pt idx="4">
                  <c:v>3.333333333333336</c:v>
                </c:pt>
                <c:pt idx="5">
                  <c:v>-8.8235294117647</c:v>
                </c:pt>
                <c:pt idx="6">
                  <c:v>13.63636363636363</c:v>
                </c:pt>
                <c:pt idx="7">
                  <c:v>8.247422680412376</c:v>
                </c:pt>
                <c:pt idx="8">
                  <c:v>5.71428571428573</c:v>
                </c:pt>
                <c:pt idx="9">
                  <c:v>12.12121212121213</c:v>
                </c:pt>
                <c:pt idx="10">
                  <c:v>12.33766233766235</c:v>
                </c:pt>
                <c:pt idx="11">
                  <c:v>5.8823529411765</c:v>
                </c:pt>
                <c:pt idx="12">
                  <c:v>4.968944099378864</c:v>
                </c:pt>
                <c:pt idx="13">
                  <c:v>0.0</c:v>
                </c:pt>
                <c:pt idx="14">
                  <c:v>3.030303030303036</c:v>
                </c:pt>
                <c:pt idx="15">
                  <c:v>26.13636363636362</c:v>
                </c:pt>
                <c:pt idx="16">
                  <c:v>29.34782608695653</c:v>
                </c:pt>
                <c:pt idx="17">
                  <c:v>-15.75757575757577</c:v>
                </c:pt>
                <c:pt idx="18">
                  <c:v>-8.080808080808076</c:v>
                </c:pt>
                <c:pt idx="19">
                  <c:v>-10.20408163265306</c:v>
                </c:pt>
                <c:pt idx="20">
                  <c:v>-9.708737864077671</c:v>
                </c:pt>
                <c:pt idx="21">
                  <c:v>-21.48760330578513</c:v>
                </c:pt>
                <c:pt idx="22">
                  <c:v>19.24882629107982</c:v>
                </c:pt>
                <c:pt idx="23">
                  <c:v>9.554140127388533</c:v>
                </c:pt>
                <c:pt idx="24">
                  <c:v>7.377049180327866</c:v>
                </c:pt>
                <c:pt idx="25">
                  <c:v>46.09929078014184</c:v>
                </c:pt>
                <c:pt idx="26">
                  <c:v>13.22314049586777</c:v>
                </c:pt>
                <c:pt idx="27">
                  <c:v>14.43298969072168</c:v>
                </c:pt>
                <c:pt idx="28">
                  <c:v>21.67832167832168</c:v>
                </c:pt>
                <c:pt idx="29">
                  <c:v>3.658536585365884</c:v>
                </c:pt>
                <c:pt idx="30">
                  <c:v>-4.73372781065087</c:v>
                </c:pt>
                <c:pt idx="31">
                  <c:v>6.140350877192994</c:v>
                </c:pt>
                <c:pt idx="32">
                  <c:v>14.80446927374303</c:v>
                </c:pt>
                <c:pt idx="33">
                  <c:v>3.030303030303036</c:v>
                </c:pt>
                <c:pt idx="34">
                  <c:v>5.882352941176476</c:v>
                </c:pt>
                <c:pt idx="35">
                  <c:v>-12.5</c:v>
                </c:pt>
                <c:pt idx="36">
                  <c:v>28.72340425531915</c:v>
                </c:pt>
                <c:pt idx="37">
                  <c:v>10.67961165048541</c:v>
                </c:pt>
                <c:pt idx="38">
                  <c:v>6.08695652173912</c:v>
                </c:pt>
                <c:pt idx="39">
                  <c:v>-2.339181286549715</c:v>
                </c:pt>
                <c:pt idx="40">
                  <c:v>21.9047619047619</c:v>
                </c:pt>
                <c:pt idx="41">
                  <c:v>-8.368200836820076</c:v>
                </c:pt>
                <c:pt idx="42">
                  <c:v>-4.91803278688523</c:v>
                </c:pt>
                <c:pt idx="43">
                  <c:v>10.08403361344536</c:v>
                </c:pt>
                <c:pt idx="44">
                  <c:v>-0.956937799043059</c:v>
                </c:pt>
                <c:pt idx="45">
                  <c:v>10.3286384976526</c:v>
                </c:pt>
                <c:pt idx="46">
                  <c:v>2.92397660818714</c:v>
                </c:pt>
                <c:pt idx="47">
                  <c:v>10.74380165289257</c:v>
                </c:pt>
                <c:pt idx="48">
                  <c:v>2.85714285714286</c:v>
                </c:pt>
                <c:pt idx="49">
                  <c:v>4.71698113207549</c:v>
                </c:pt>
                <c:pt idx="50">
                  <c:v>3.73831775700937</c:v>
                </c:pt>
                <c:pt idx="51">
                  <c:v>-1.709401709401703</c:v>
                </c:pt>
                <c:pt idx="52">
                  <c:v>1.666666666666661</c:v>
                </c:pt>
                <c:pt idx="53">
                  <c:v>22.44897959183675</c:v>
                </c:pt>
                <c:pt idx="54">
                  <c:v>-2.380952380952373</c:v>
                </c:pt>
                <c:pt idx="55">
                  <c:v>6.153846153846174</c:v>
                </c:pt>
                <c:pt idx="56">
                  <c:v>5.172413793103441</c:v>
                </c:pt>
                <c:pt idx="57">
                  <c:v>-2.564102564102578</c:v>
                </c:pt>
                <c:pt idx="58">
                  <c:v>14.45086705202313</c:v>
                </c:pt>
                <c:pt idx="59">
                  <c:v>-3.100775193798439</c:v>
                </c:pt>
                <c:pt idx="60">
                  <c:v>0.83333333333333</c:v>
                </c:pt>
                <c:pt idx="61">
                  <c:v>-2.083333333333326</c:v>
                </c:pt>
                <c:pt idx="62">
                  <c:v>45.02369668246445</c:v>
                </c:pt>
                <c:pt idx="63">
                  <c:v>0.787401574803147</c:v>
                </c:pt>
                <c:pt idx="64">
                  <c:v>-11.46788990825688</c:v>
                </c:pt>
                <c:pt idx="65">
                  <c:v>-4.651162790697658</c:v>
                </c:pt>
                <c:pt idx="66">
                  <c:v>-23.96694214876032</c:v>
                </c:pt>
                <c:pt idx="67">
                  <c:v>-5.263157894736841</c:v>
                </c:pt>
                <c:pt idx="68">
                  <c:v>-1.156069364161846</c:v>
                </c:pt>
                <c:pt idx="69">
                  <c:v>14.06250000000001</c:v>
                </c:pt>
                <c:pt idx="70">
                  <c:v>15.3846153846154</c:v>
                </c:pt>
                <c:pt idx="71">
                  <c:v>-3.289473684210532</c:v>
                </c:pt>
                <c:pt idx="72">
                  <c:v>2.80898876404492</c:v>
                </c:pt>
                <c:pt idx="73">
                  <c:v>-0.624999999999998</c:v>
                </c:pt>
                <c:pt idx="74">
                  <c:v>-7.291666666666668</c:v>
                </c:pt>
                <c:pt idx="75">
                  <c:v>4.032258064516114</c:v>
                </c:pt>
                <c:pt idx="76">
                  <c:v>0.0</c:v>
                </c:pt>
                <c:pt idx="77">
                  <c:v>3.999999999999984</c:v>
                </c:pt>
                <c:pt idx="78">
                  <c:v>20.72538860103626</c:v>
                </c:pt>
                <c:pt idx="79">
                  <c:v>-14.85943775100402</c:v>
                </c:pt>
                <c:pt idx="80">
                  <c:v>-0.624999999999998</c:v>
                </c:pt>
                <c:pt idx="81">
                  <c:v>-27.66990291262136</c:v>
                </c:pt>
                <c:pt idx="82">
                  <c:v>7.877461706783356</c:v>
                </c:pt>
                <c:pt idx="83">
                  <c:v>-4.926108374384232</c:v>
                </c:pt>
                <c:pt idx="84">
                  <c:v>7.10659898477159</c:v>
                </c:pt>
                <c:pt idx="85">
                  <c:v>25.73529411764707</c:v>
                </c:pt>
                <c:pt idx="86">
                  <c:v>-5.429864253393682</c:v>
                </c:pt>
                <c:pt idx="87">
                  <c:v>-0.602409638554231</c:v>
                </c:pt>
                <c:pt idx="88">
                  <c:v>2.976190476190465</c:v>
                </c:pt>
                <c:pt idx="89">
                  <c:v>10.0</c:v>
                </c:pt>
                <c:pt idx="90">
                  <c:v>-5.555555555555552</c:v>
                </c:pt>
                <c:pt idx="91">
                  <c:v>0.0</c:v>
                </c:pt>
                <c:pt idx="92">
                  <c:v>23.07692307692307</c:v>
                </c:pt>
                <c:pt idx="93">
                  <c:v>8.527131782945748</c:v>
                </c:pt>
                <c:pt idx="94">
                  <c:v>38.70967741935484</c:v>
                </c:pt>
                <c:pt idx="95">
                  <c:v>0.675675675675673</c:v>
                </c:pt>
                <c:pt idx="96">
                  <c:v>-9.70149253731342</c:v>
                </c:pt>
                <c:pt idx="97">
                  <c:v>-8.854166666666667</c:v>
                </c:pt>
                <c:pt idx="98">
                  <c:v>-6.310679611650502</c:v>
                </c:pt>
                <c:pt idx="99">
                  <c:v>-5.147058823529409</c:v>
                </c:pt>
                <c:pt idx="100">
                  <c:v>1.55038759689922</c:v>
                </c:pt>
                <c:pt idx="101">
                  <c:v>-5.084745762711906</c:v>
                </c:pt>
                <c:pt idx="102">
                  <c:v>-2.654867256637182</c:v>
                </c:pt>
                <c:pt idx="103">
                  <c:v>0.537634408602149</c:v>
                </c:pt>
                <c:pt idx="104">
                  <c:v>27.4678111587983</c:v>
                </c:pt>
                <c:pt idx="105">
                  <c:v>-16.16161616161613</c:v>
                </c:pt>
                <c:pt idx="106">
                  <c:v>-3.978376661273765</c:v>
                </c:pt>
                <c:pt idx="107">
                  <c:v>15.3846153846154</c:v>
                </c:pt>
                <c:pt idx="108">
                  <c:v>17.80104712041884</c:v>
                </c:pt>
                <c:pt idx="109">
                  <c:v>-1.572327044025152</c:v>
                </c:pt>
                <c:pt idx="110">
                  <c:v>-3.636363636363638</c:v>
                </c:pt>
                <c:pt idx="111">
                  <c:v>-38.97435897435897</c:v>
                </c:pt>
                <c:pt idx="112">
                  <c:v>-3.149606299212608</c:v>
                </c:pt>
                <c:pt idx="113">
                  <c:v>-7.947019867549656</c:v>
                </c:pt>
                <c:pt idx="114">
                  <c:v>2.439024390243916</c:v>
                </c:pt>
                <c:pt idx="115">
                  <c:v>-3.333333333333333</c:v>
                </c:pt>
                <c:pt idx="116">
                  <c:v>0.568181818181801</c:v>
                </c:pt>
                <c:pt idx="117">
                  <c:v>-13.8755980861244</c:v>
                </c:pt>
                <c:pt idx="118">
                  <c:v>0.662251655629137</c:v>
                </c:pt>
                <c:pt idx="119">
                  <c:v>1.886792452830194</c:v>
                </c:pt>
                <c:pt idx="120">
                  <c:v>-13.0232558139535</c:v>
                </c:pt>
                <c:pt idx="121">
                  <c:v>-1.307189542483673</c:v>
                </c:pt>
                <c:pt idx="122">
                  <c:v>-14.42307692307692</c:v>
                </c:pt>
                <c:pt idx="123">
                  <c:v>-27.74193548387098</c:v>
                </c:pt>
                <c:pt idx="124">
                  <c:v>36.12055175974125</c:v>
                </c:pt>
                <c:pt idx="125">
                  <c:v>2.92397660818714</c:v>
                </c:pt>
                <c:pt idx="126">
                  <c:v>-8.69565217391306</c:v>
                </c:pt>
                <c:pt idx="127">
                  <c:v>-21.71052631578948</c:v>
                </c:pt>
                <c:pt idx="128">
                  <c:v>0.0</c:v>
                </c:pt>
                <c:pt idx="129">
                  <c:v>7.843137254901958</c:v>
                </c:pt>
                <c:pt idx="130">
                  <c:v>8.771929824561406</c:v>
                </c:pt>
                <c:pt idx="131">
                  <c:v>6.666666666666661</c:v>
                </c:pt>
                <c:pt idx="132">
                  <c:v>-11.37254901960783</c:v>
                </c:pt>
                <c:pt idx="133">
                  <c:v>1.327433628318567</c:v>
                </c:pt>
                <c:pt idx="134">
                  <c:v>4.666666666666668</c:v>
                </c:pt>
                <c:pt idx="135">
                  <c:v>-0.662251655629137</c:v>
                </c:pt>
                <c:pt idx="136">
                  <c:v>0.0</c:v>
                </c:pt>
                <c:pt idx="137">
                  <c:v>-1.436548978141998</c:v>
                </c:pt>
                <c:pt idx="138">
                  <c:v>-31.25</c:v>
                </c:pt>
                <c:pt idx="139">
                  <c:v>2.631578947368429</c:v>
                </c:pt>
                <c:pt idx="140">
                  <c:v>0.0</c:v>
                </c:pt>
                <c:pt idx="141">
                  <c:v>-3.846153846153848</c:v>
                </c:pt>
                <c:pt idx="142">
                  <c:v>8.013937282229965</c:v>
                </c:pt>
                <c:pt idx="143">
                  <c:v>7.142857142857149</c:v>
                </c:pt>
                <c:pt idx="144">
                  <c:v>-11.27098321342925</c:v>
                </c:pt>
                <c:pt idx="145">
                  <c:v>-7.7720207253886</c:v>
                </c:pt>
                <c:pt idx="146">
                  <c:v>-6.673981022419999</c:v>
                </c:pt>
                <c:pt idx="147">
                  <c:v>8.163265306122445</c:v>
                </c:pt>
                <c:pt idx="148">
                  <c:v>-0.346246562959059</c:v>
                </c:pt>
                <c:pt idx="149">
                  <c:v>0.574712643678159</c:v>
                </c:pt>
                <c:pt idx="150">
                  <c:v>18.84057971014495</c:v>
                </c:pt>
                <c:pt idx="151">
                  <c:v>-39.13043478260867</c:v>
                </c:pt>
                <c:pt idx="152">
                  <c:v>-6.250000000000005</c:v>
                </c:pt>
                <c:pt idx="153">
                  <c:v>0.90909090909093</c:v>
                </c:pt>
                <c:pt idx="154">
                  <c:v>-6.451612903225814</c:v>
                </c:pt>
                <c:pt idx="155">
                  <c:v>-1.680672268907557</c:v>
                </c:pt>
                <c:pt idx="156">
                  <c:v>30.57851239669419</c:v>
                </c:pt>
                <c:pt idx="157">
                  <c:v>17.82178217821782</c:v>
                </c:pt>
                <c:pt idx="158">
                  <c:v>5.504587155963308</c:v>
                </c:pt>
                <c:pt idx="159">
                  <c:v>-31.01449275362318</c:v>
                </c:pt>
                <c:pt idx="160">
                  <c:v>11.46496815286624</c:v>
                </c:pt>
                <c:pt idx="161">
                  <c:v>10.625</c:v>
                </c:pt>
                <c:pt idx="162">
                  <c:v>-8.333333333333332</c:v>
                </c:pt>
                <c:pt idx="163">
                  <c:v>-10.28571428571428</c:v>
                </c:pt>
                <c:pt idx="164">
                  <c:v>2.083333333333354</c:v>
                </c:pt>
                <c:pt idx="165">
                  <c:v>2.155172413793117</c:v>
                </c:pt>
                <c:pt idx="166">
                  <c:v>6.382978723404267</c:v>
                </c:pt>
                <c:pt idx="167">
                  <c:v>-6.11353711790392</c:v>
                </c:pt>
                <c:pt idx="168">
                  <c:v>0.458715596330274</c:v>
                </c:pt>
                <c:pt idx="169">
                  <c:v>3.389830508474564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3E-4A7B-8A79-6A34F1536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288712"/>
        <c:axId val="-2138282280"/>
      </c:scatterChart>
      <c:valAx>
        <c:axId val="-213828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SVV at baseline in patients with DD (%)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227356560973021"/>
              <c:y val="0.9186846631587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282280"/>
        <c:crosses val="autoZero"/>
        <c:crossBetween val="midCat"/>
      </c:valAx>
      <c:valAx>
        <c:axId val="-213828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Change in cardiac output induced by volume expansion (% ) in DD patients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6604404270094"/>
              <c:y val="0.07914224183921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288712"/>
        <c:crosses val="autoZero"/>
        <c:crossBetween val="midCat"/>
        <c:majorUnit val="2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092480425932"/>
          <c:y val="0.421500133605542"/>
          <c:w val="0.255266802241348"/>
          <c:h val="0.149098185919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EF3168-1C86-1A40-A138-B52EF2EBEBE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F407A0-B937-9C47-98C5-4B86EC71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0314E4-CC4E-5A41-AB7C-EC5A49559F4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6800" y="1162050"/>
            <a:ext cx="48768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DAA3CA-EA4E-FB40-BD9C-D7CE4972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9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5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8" algn="l" defTabSz="914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5387347"/>
            <a:ext cx="43525440" cy="11460480"/>
          </a:xfrm>
        </p:spPr>
        <p:txBody>
          <a:bodyPr anchor="b"/>
          <a:lstStyle>
            <a:lvl1pPr algn="ctr">
              <a:defRPr sz="168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4"/>
            <a:ext cx="38404800" cy="7947658"/>
          </a:xfrm>
        </p:spPr>
        <p:txBody>
          <a:bodyPr/>
          <a:lstStyle>
            <a:lvl1pPr marL="0" indent="0" algn="ctr">
              <a:buNone/>
              <a:defRPr sz="6761"/>
            </a:lvl1pPr>
            <a:lvl2pPr marL="1282348" indent="0" algn="ctr">
              <a:buNone/>
              <a:defRPr sz="5623"/>
            </a:lvl2pPr>
            <a:lvl3pPr marL="2564696" indent="0" algn="ctr">
              <a:buNone/>
              <a:defRPr sz="5021"/>
            </a:lvl3pPr>
            <a:lvl4pPr marL="3847045" indent="0" algn="ctr">
              <a:buNone/>
              <a:defRPr sz="4552"/>
            </a:lvl4pPr>
            <a:lvl5pPr marL="5129392" indent="0" algn="ctr">
              <a:buNone/>
              <a:defRPr sz="4552"/>
            </a:lvl5pPr>
            <a:lvl6pPr marL="6411742" indent="0" algn="ctr">
              <a:buNone/>
              <a:defRPr sz="4552"/>
            </a:lvl6pPr>
            <a:lvl7pPr marL="7694090" indent="0" algn="ctr">
              <a:buNone/>
              <a:defRPr sz="4552"/>
            </a:lvl7pPr>
            <a:lvl8pPr marL="8976439" indent="0" algn="ctr">
              <a:buNone/>
              <a:defRPr sz="4552"/>
            </a:lvl8pPr>
            <a:lvl9pPr marL="10258786" indent="0" algn="ctr">
              <a:buNone/>
              <a:defRPr sz="45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5" y="1752601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5" y="1752601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2" y="8206751"/>
            <a:ext cx="44165520" cy="13693138"/>
          </a:xfrm>
        </p:spPr>
        <p:txBody>
          <a:bodyPr anchor="b"/>
          <a:lstStyle>
            <a:lvl1pPr>
              <a:defRPr sz="168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2" y="22029431"/>
            <a:ext cx="44165520" cy="7200898"/>
          </a:xfrm>
        </p:spPr>
        <p:txBody>
          <a:bodyPr/>
          <a:lstStyle>
            <a:lvl1pPr marL="0" indent="0">
              <a:buNone/>
              <a:defRPr sz="6761">
                <a:solidFill>
                  <a:schemeClr val="tx1"/>
                </a:solidFill>
              </a:defRPr>
            </a:lvl1pPr>
            <a:lvl2pPr marL="1282348" indent="0">
              <a:buNone/>
              <a:defRPr sz="5623">
                <a:solidFill>
                  <a:schemeClr val="tx1">
                    <a:tint val="75000"/>
                  </a:schemeClr>
                </a:solidFill>
              </a:defRPr>
            </a:lvl2pPr>
            <a:lvl3pPr marL="2564696" indent="0">
              <a:buNone/>
              <a:defRPr sz="5021">
                <a:solidFill>
                  <a:schemeClr val="tx1">
                    <a:tint val="75000"/>
                  </a:schemeClr>
                </a:solidFill>
              </a:defRPr>
            </a:lvl3pPr>
            <a:lvl4pPr marL="3847045" indent="0">
              <a:buNone/>
              <a:defRPr sz="4552">
                <a:solidFill>
                  <a:schemeClr val="tx1">
                    <a:tint val="75000"/>
                  </a:schemeClr>
                </a:solidFill>
              </a:defRPr>
            </a:lvl4pPr>
            <a:lvl5pPr marL="5129392" indent="0">
              <a:buNone/>
              <a:defRPr sz="4552">
                <a:solidFill>
                  <a:schemeClr val="tx1">
                    <a:tint val="75000"/>
                  </a:schemeClr>
                </a:solidFill>
              </a:defRPr>
            </a:lvl5pPr>
            <a:lvl6pPr marL="6411742" indent="0">
              <a:buNone/>
              <a:defRPr sz="4552">
                <a:solidFill>
                  <a:schemeClr val="tx1">
                    <a:tint val="75000"/>
                  </a:schemeClr>
                </a:solidFill>
              </a:defRPr>
            </a:lvl6pPr>
            <a:lvl7pPr marL="7694090" indent="0">
              <a:buNone/>
              <a:defRPr sz="4552">
                <a:solidFill>
                  <a:schemeClr val="tx1">
                    <a:tint val="75000"/>
                  </a:schemeClr>
                </a:solidFill>
              </a:defRPr>
            </a:lvl7pPr>
            <a:lvl8pPr marL="8976439" indent="0">
              <a:buNone/>
              <a:defRPr sz="4552">
                <a:solidFill>
                  <a:schemeClr val="tx1">
                    <a:tint val="75000"/>
                  </a:schemeClr>
                </a:solidFill>
              </a:defRPr>
            </a:lvl8pPr>
            <a:lvl9pPr marL="10258786" indent="0">
              <a:buNone/>
              <a:defRPr sz="45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1"/>
            <a:ext cx="2176272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1"/>
            <a:ext cx="2176272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10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6" y="8069585"/>
            <a:ext cx="21662704" cy="3954778"/>
          </a:xfrm>
        </p:spPr>
        <p:txBody>
          <a:bodyPr anchor="b"/>
          <a:lstStyle>
            <a:lvl1pPr marL="0" indent="0">
              <a:buNone/>
              <a:defRPr sz="6761" b="1"/>
            </a:lvl1pPr>
            <a:lvl2pPr marL="1282348" indent="0">
              <a:buNone/>
              <a:defRPr sz="5623" b="1"/>
            </a:lvl2pPr>
            <a:lvl3pPr marL="2564696" indent="0">
              <a:buNone/>
              <a:defRPr sz="5021" b="1"/>
            </a:lvl3pPr>
            <a:lvl4pPr marL="3847045" indent="0">
              <a:buNone/>
              <a:defRPr sz="4552" b="1"/>
            </a:lvl4pPr>
            <a:lvl5pPr marL="5129392" indent="0">
              <a:buNone/>
              <a:defRPr sz="4552" b="1"/>
            </a:lvl5pPr>
            <a:lvl6pPr marL="6411742" indent="0">
              <a:buNone/>
              <a:defRPr sz="4552" b="1"/>
            </a:lvl6pPr>
            <a:lvl7pPr marL="7694090" indent="0">
              <a:buNone/>
              <a:defRPr sz="4552" b="1"/>
            </a:lvl7pPr>
            <a:lvl8pPr marL="8976439" indent="0">
              <a:buNone/>
              <a:defRPr sz="4552" b="1"/>
            </a:lvl8pPr>
            <a:lvl9pPr marL="10258786" indent="0">
              <a:buNone/>
              <a:defRPr sz="45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6" y="12024361"/>
            <a:ext cx="21662704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8069585"/>
            <a:ext cx="21769390" cy="3954778"/>
          </a:xfrm>
        </p:spPr>
        <p:txBody>
          <a:bodyPr anchor="b"/>
          <a:lstStyle>
            <a:lvl1pPr marL="0" indent="0">
              <a:buNone/>
              <a:defRPr sz="6761" b="1"/>
            </a:lvl1pPr>
            <a:lvl2pPr marL="1282348" indent="0">
              <a:buNone/>
              <a:defRPr sz="5623" b="1"/>
            </a:lvl2pPr>
            <a:lvl3pPr marL="2564696" indent="0">
              <a:buNone/>
              <a:defRPr sz="5021" b="1"/>
            </a:lvl3pPr>
            <a:lvl4pPr marL="3847045" indent="0">
              <a:buNone/>
              <a:defRPr sz="4552" b="1"/>
            </a:lvl4pPr>
            <a:lvl5pPr marL="5129392" indent="0">
              <a:buNone/>
              <a:defRPr sz="4552" b="1"/>
            </a:lvl5pPr>
            <a:lvl6pPr marL="6411742" indent="0">
              <a:buNone/>
              <a:defRPr sz="4552" b="1"/>
            </a:lvl6pPr>
            <a:lvl7pPr marL="7694090" indent="0">
              <a:buNone/>
              <a:defRPr sz="4552" b="1"/>
            </a:lvl7pPr>
            <a:lvl8pPr marL="8976439" indent="0">
              <a:buNone/>
              <a:defRPr sz="4552" b="1"/>
            </a:lvl8pPr>
            <a:lvl9pPr marL="10258786" indent="0">
              <a:buNone/>
              <a:defRPr sz="45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2024361"/>
            <a:ext cx="21769390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3" y="2194560"/>
            <a:ext cx="16515396" cy="7680960"/>
          </a:xfrm>
        </p:spPr>
        <p:txBody>
          <a:bodyPr anchor="b"/>
          <a:lstStyle>
            <a:lvl1pPr>
              <a:defRPr sz="89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51"/>
            <a:ext cx="25923240" cy="23393400"/>
          </a:xfrm>
        </p:spPr>
        <p:txBody>
          <a:bodyPr/>
          <a:lstStyle>
            <a:lvl1pPr>
              <a:defRPr sz="8970"/>
            </a:lvl1pPr>
            <a:lvl2pPr>
              <a:defRPr sz="7833"/>
            </a:lvl2pPr>
            <a:lvl3pPr>
              <a:defRPr sz="6761"/>
            </a:lvl3pPr>
            <a:lvl4pPr>
              <a:defRPr sz="5623"/>
            </a:lvl4pPr>
            <a:lvl5pPr>
              <a:defRPr sz="5623"/>
            </a:lvl5pPr>
            <a:lvl6pPr>
              <a:defRPr sz="5623"/>
            </a:lvl6pPr>
            <a:lvl7pPr>
              <a:defRPr sz="5623"/>
            </a:lvl7pPr>
            <a:lvl8pPr>
              <a:defRPr sz="5623"/>
            </a:lvl8pPr>
            <a:lvl9pPr>
              <a:defRPr sz="56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3" y="9875522"/>
            <a:ext cx="16515396" cy="18295622"/>
          </a:xfrm>
        </p:spPr>
        <p:txBody>
          <a:bodyPr/>
          <a:lstStyle>
            <a:lvl1pPr marL="0" indent="0">
              <a:buNone/>
              <a:defRPr sz="4552"/>
            </a:lvl1pPr>
            <a:lvl2pPr marL="1282348" indent="0">
              <a:buNone/>
              <a:defRPr sz="3950"/>
            </a:lvl2pPr>
            <a:lvl3pPr marL="2564696" indent="0">
              <a:buNone/>
              <a:defRPr sz="3280"/>
            </a:lvl3pPr>
            <a:lvl4pPr marL="3847045" indent="0">
              <a:buNone/>
              <a:defRPr sz="2812"/>
            </a:lvl4pPr>
            <a:lvl5pPr marL="5129392" indent="0">
              <a:buNone/>
              <a:defRPr sz="2812"/>
            </a:lvl5pPr>
            <a:lvl6pPr marL="6411742" indent="0">
              <a:buNone/>
              <a:defRPr sz="2812"/>
            </a:lvl6pPr>
            <a:lvl7pPr marL="7694090" indent="0">
              <a:buNone/>
              <a:defRPr sz="2812"/>
            </a:lvl7pPr>
            <a:lvl8pPr marL="8976439" indent="0">
              <a:buNone/>
              <a:defRPr sz="2812"/>
            </a:lvl8pPr>
            <a:lvl9pPr marL="10258786" indent="0">
              <a:buNone/>
              <a:defRPr sz="28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3" y="2194560"/>
            <a:ext cx="16515396" cy="7680960"/>
          </a:xfrm>
        </p:spPr>
        <p:txBody>
          <a:bodyPr anchor="b"/>
          <a:lstStyle>
            <a:lvl1pPr>
              <a:defRPr sz="89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739651"/>
            <a:ext cx="25923240" cy="23393400"/>
          </a:xfrm>
        </p:spPr>
        <p:txBody>
          <a:bodyPr anchor="t"/>
          <a:lstStyle>
            <a:lvl1pPr marL="0" indent="0">
              <a:buNone/>
              <a:defRPr sz="8970"/>
            </a:lvl1pPr>
            <a:lvl2pPr marL="1282348" indent="0">
              <a:buNone/>
              <a:defRPr sz="7833"/>
            </a:lvl2pPr>
            <a:lvl3pPr marL="2564696" indent="0">
              <a:buNone/>
              <a:defRPr sz="6761"/>
            </a:lvl3pPr>
            <a:lvl4pPr marL="3847045" indent="0">
              <a:buNone/>
              <a:defRPr sz="5623"/>
            </a:lvl4pPr>
            <a:lvl5pPr marL="5129392" indent="0">
              <a:buNone/>
              <a:defRPr sz="5623"/>
            </a:lvl5pPr>
            <a:lvl6pPr marL="6411742" indent="0">
              <a:buNone/>
              <a:defRPr sz="5623"/>
            </a:lvl6pPr>
            <a:lvl7pPr marL="7694090" indent="0">
              <a:buNone/>
              <a:defRPr sz="5623"/>
            </a:lvl7pPr>
            <a:lvl8pPr marL="8976439" indent="0">
              <a:buNone/>
              <a:defRPr sz="5623"/>
            </a:lvl8pPr>
            <a:lvl9pPr marL="10258786" indent="0">
              <a:buNone/>
              <a:defRPr sz="562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3" y="9875522"/>
            <a:ext cx="16515396" cy="18295622"/>
          </a:xfrm>
        </p:spPr>
        <p:txBody>
          <a:bodyPr/>
          <a:lstStyle>
            <a:lvl1pPr marL="0" indent="0">
              <a:buNone/>
              <a:defRPr sz="4552"/>
            </a:lvl1pPr>
            <a:lvl2pPr marL="1282348" indent="0">
              <a:buNone/>
              <a:defRPr sz="3950"/>
            </a:lvl2pPr>
            <a:lvl3pPr marL="2564696" indent="0">
              <a:buNone/>
              <a:defRPr sz="3280"/>
            </a:lvl3pPr>
            <a:lvl4pPr marL="3847045" indent="0">
              <a:buNone/>
              <a:defRPr sz="2812"/>
            </a:lvl4pPr>
            <a:lvl5pPr marL="5129392" indent="0">
              <a:buNone/>
              <a:defRPr sz="2812"/>
            </a:lvl5pPr>
            <a:lvl6pPr marL="6411742" indent="0">
              <a:buNone/>
              <a:defRPr sz="2812"/>
            </a:lvl6pPr>
            <a:lvl7pPr marL="7694090" indent="0">
              <a:buNone/>
              <a:defRPr sz="2812"/>
            </a:lvl7pPr>
            <a:lvl8pPr marL="8976439" indent="0">
              <a:buNone/>
              <a:defRPr sz="2812"/>
            </a:lvl8pPr>
            <a:lvl9pPr marL="10258786" indent="0">
              <a:buNone/>
              <a:defRPr sz="28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10"/>
            <a:ext cx="44165520" cy="6362702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1"/>
            <a:ext cx="44165520" cy="2088642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91"/>
            <a:ext cx="11521440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3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49B7-69E4-0E4A-AB87-4BDB7109B5C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91"/>
            <a:ext cx="17282160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3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91"/>
            <a:ext cx="11521440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3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64696" rtl="0" eaLnBrk="1" latinLnBrk="0" hangingPunct="1">
        <a:lnSpc>
          <a:spcPct val="90000"/>
        </a:lnSpc>
        <a:spcBef>
          <a:spcPct val="0"/>
        </a:spcBef>
        <a:buNone/>
        <a:defRPr sz="123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1173" indent="-641173" algn="l" defTabSz="2564696" rtl="0" eaLnBrk="1" latinLnBrk="0" hangingPunct="1">
        <a:lnSpc>
          <a:spcPct val="90000"/>
        </a:lnSpc>
        <a:spcBef>
          <a:spcPts val="2804"/>
        </a:spcBef>
        <a:buFont typeface="Arial" panose="020B0604020202020204" pitchFamily="34" charset="0"/>
        <a:buChar char="•"/>
        <a:defRPr sz="7833" kern="1200">
          <a:solidFill>
            <a:schemeClr val="tx1"/>
          </a:solidFill>
          <a:latin typeface="+mn-lt"/>
          <a:ea typeface="+mn-ea"/>
          <a:cs typeface="+mn-cs"/>
        </a:defRPr>
      </a:lvl1pPr>
      <a:lvl2pPr marL="1923523" indent="-641173" algn="l" defTabSz="2564696" rtl="0" eaLnBrk="1" latinLnBrk="0" hangingPunct="1">
        <a:lnSpc>
          <a:spcPct val="90000"/>
        </a:lnSpc>
        <a:spcBef>
          <a:spcPts val="1402"/>
        </a:spcBef>
        <a:buFont typeface="Arial" panose="020B0604020202020204" pitchFamily="34" charset="0"/>
        <a:buChar char="•"/>
        <a:defRPr sz="6761" kern="1200">
          <a:solidFill>
            <a:schemeClr val="tx1"/>
          </a:solidFill>
          <a:latin typeface="+mn-lt"/>
          <a:ea typeface="+mn-ea"/>
          <a:cs typeface="+mn-cs"/>
        </a:defRPr>
      </a:lvl2pPr>
      <a:lvl3pPr marL="3205870" indent="-641173" algn="l" defTabSz="2564696" rtl="0" eaLnBrk="1" latinLnBrk="0" hangingPunct="1">
        <a:lnSpc>
          <a:spcPct val="90000"/>
        </a:lnSpc>
        <a:spcBef>
          <a:spcPts val="1402"/>
        </a:spcBef>
        <a:buFont typeface="Arial" panose="020B0604020202020204" pitchFamily="34" charset="0"/>
        <a:buChar char="•"/>
        <a:defRPr sz="5623" kern="1200">
          <a:solidFill>
            <a:schemeClr val="tx1"/>
          </a:solidFill>
          <a:latin typeface="+mn-lt"/>
          <a:ea typeface="+mn-ea"/>
          <a:cs typeface="+mn-cs"/>
        </a:defRPr>
      </a:lvl3pPr>
      <a:lvl4pPr marL="4488219" indent="-641173" algn="l" defTabSz="2564696" rtl="0" eaLnBrk="1" latinLnBrk="0" hangingPunct="1">
        <a:lnSpc>
          <a:spcPct val="90000"/>
        </a:lnSpc>
        <a:spcBef>
          <a:spcPts val="1402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4pPr>
      <a:lvl5pPr marL="5770567" indent="-641173" algn="l" defTabSz="2564696" rtl="0" eaLnBrk="1" latinLnBrk="0" hangingPunct="1">
        <a:lnSpc>
          <a:spcPct val="90000"/>
        </a:lnSpc>
        <a:spcBef>
          <a:spcPts val="1402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5pPr>
      <a:lvl6pPr marL="7052916" indent="-641173" algn="l" defTabSz="2564696" rtl="0" eaLnBrk="1" latinLnBrk="0" hangingPunct="1">
        <a:lnSpc>
          <a:spcPct val="90000"/>
        </a:lnSpc>
        <a:spcBef>
          <a:spcPts val="1402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6pPr>
      <a:lvl7pPr marL="8335263" indent="-641173" algn="l" defTabSz="2564696" rtl="0" eaLnBrk="1" latinLnBrk="0" hangingPunct="1">
        <a:lnSpc>
          <a:spcPct val="90000"/>
        </a:lnSpc>
        <a:spcBef>
          <a:spcPts val="1402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7pPr>
      <a:lvl8pPr marL="9617613" indent="-641173" algn="l" defTabSz="2564696" rtl="0" eaLnBrk="1" latinLnBrk="0" hangingPunct="1">
        <a:lnSpc>
          <a:spcPct val="90000"/>
        </a:lnSpc>
        <a:spcBef>
          <a:spcPts val="1402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8pPr>
      <a:lvl9pPr marL="10899959" indent="-641173" algn="l" defTabSz="2564696" rtl="0" eaLnBrk="1" latinLnBrk="0" hangingPunct="1">
        <a:lnSpc>
          <a:spcPct val="90000"/>
        </a:lnSpc>
        <a:spcBef>
          <a:spcPts val="1402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1pPr>
      <a:lvl2pPr marL="1282348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2pPr>
      <a:lvl3pPr marL="2564696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3pPr>
      <a:lvl4pPr marL="3847045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4pPr>
      <a:lvl5pPr marL="5129392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5pPr>
      <a:lvl6pPr marL="6411742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6pPr>
      <a:lvl7pPr marL="7694090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7pPr>
      <a:lvl8pPr marL="8976439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8pPr>
      <a:lvl9pPr marL="10258786" algn="l" defTabSz="2564696" rtl="0" eaLnBrk="1" latinLnBrk="0" hangingPunct="1">
        <a:defRPr sz="5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2.xml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tiff"/><Relationship Id="rId4" Type="http://schemas.openxmlformats.org/officeDocument/2006/relationships/image" Target="../media/image5.jp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.png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2.png"/><Relationship Id="rId9" Type="http://schemas.openxmlformats.org/officeDocument/2006/relationships/image" Target="../media/image6.png"/><Relationship Id="rId10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F65C5C-B5C0-4314-852F-E6D8B67053C2}"/>
              </a:ext>
            </a:extLst>
          </p:cNvPr>
          <p:cNvGrpSpPr/>
          <p:nvPr/>
        </p:nvGrpSpPr>
        <p:grpSpPr>
          <a:xfrm>
            <a:off x="633046" y="457200"/>
            <a:ext cx="49640216" cy="31687477"/>
            <a:chOff x="12637410" y="7109353"/>
            <a:chExt cx="26288638" cy="1883292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8974CD2-FFB1-474D-A68F-378CDCB00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278" t="378" r="2278" b="14795"/>
            <a:stretch/>
          </p:blipFill>
          <p:spPr>
            <a:xfrm>
              <a:off x="33626321" y="24449323"/>
              <a:ext cx="3803695" cy="149295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21A4428-0533-0F4F-A943-F9E3DBA8BB0B}"/>
                </a:ext>
              </a:extLst>
            </p:cNvPr>
            <p:cNvSpPr txBox="1"/>
            <p:nvPr/>
          </p:nvSpPr>
          <p:spPr>
            <a:xfrm>
              <a:off x="12654579" y="10258963"/>
              <a:ext cx="5754402" cy="1568331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61205" tIns="30602" rIns="61205" bIns="30602" rtlCol="0">
              <a:noAutofit/>
            </a:bodyPr>
            <a:lstStyle/>
            <a:p>
              <a:endParaRPr lang="en-US" sz="4418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69695" y="7109353"/>
              <a:ext cx="12765232" cy="1883292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61205" tIns="30602" rIns="61205" bIns="30602" rtlCol="0">
              <a:noAutofit/>
            </a:bodyPr>
            <a:lstStyle/>
            <a:p>
              <a:pPr lvl="0"/>
              <a:endParaRPr lang="en-US" sz="1807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798482" y="10258963"/>
              <a:ext cx="5633489" cy="4536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1205" tIns="30602" rIns="61205" bIns="30602" numCol="1" rtlCol="0">
              <a:spAutoFit/>
            </a:bodyPr>
            <a:lstStyle/>
            <a:p>
              <a:pPr marL="450828" indent="-450828" defTabSz="480883">
                <a:defRPr/>
              </a:pPr>
              <a:r>
                <a:rPr lang="en-US" sz="4000" b="1" dirty="0">
                  <a:solidFill>
                    <a:srgbClr val="C00000"/>
                  </a:solidFill>
                </a:rPr>
                <a:t>	</a:t>
              </a:r>
              <a:r>
                <a:rPr lang="en-US" sz="5500" b="1" dirty="0">
                  <a:solidFill>
                    <a:srgbClr val="C00000"/>
                  </a:solidFill>
                </a:rPr>
                <a:t>Background</a:t>
              </a:r>
            </a:p>
            <a:p>
              <a:pPr marL="450828" indent="-450828" defTabSz="480883">
                <a:buFont typeface="Arial"/>
                <a:buChar char="•"/>
                <a:defRPr/>
              </a:pPr>
              <a:r>
                <a:rPr lang="en-US" sz="4000" dirty="0">
                  <a:solidFill>
                    <a:srgbClr val="000000"/>
                  </a:solidFill>
                </a:rPr>
                <a:t>Intra-operative optimization of cardiac function can decrease incidence of complications</a:t>
              </a:r>
            </a:p>
            <a:p>
              <a:pPr marL="450828" indent="-450828" defTabSz="480883">
                <a:buFont typeface="Arial"/>
                <a:buChar char="•"/>
                <a:defRPr/>
              </a:pPr>
              <a:r>
                <a:rPr lang="en-US" sz="4000" dirty="0">
                  <a:solidFill>
                    <a:srgbClr val="000000"/>
                  </a:solidFill>
                </a:rPr>
                <a:t>Current gold standards to guide optimization are Pulse Pressure Variation (PPV) and Stroke Volume Variation (SVV)</a:t>
              </a:r>
            </a:p>
            <a:p>
              <a:pPr marL="450828" indent="-450828" defTabSz="480883">
                <a:buFont typeface="Arial"/>
                <a:buChar char="•"/>
                <a:defRPr/>
              </a:pPr>
              <a:r>
                <a:rPr lang="en-US" sz="4000" dirty="0">
                  <a:solidFill>
                    <a:srgbClr val="000000"/>
                  </a:solidFill>
                </a:rPr>
                <a:t>Left ventricular dysfunction is known to predict adverse cardiovascular outcomes (MACE), in-hospital mortality and extra fluid support</a:t>
              </a:r>
            </a:p>
            <a:p>
              <a:pPr marL="450828" indent="-450828" defTabSz="480883">
                <a:buFont typeface="Arial"/>
                <a:buChar char="•"/>
                <a:defRPr/>
              </a:pPr>
              <a:r>
                <a:rPr lang="en-US" sz="4000" dirty="0">
                  <a:solidFill>
                    <a:srgbClr val="000000"/>
                  </a:solidFill>
                </a:rPr>
                <a:t>Does left ventricular dysfunction alter the threshold for dynamic monitors and their ability to predict volume responsiveness?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32C51EE-8543-4852-AC84-789EF34B64E0}"/>
                </a:ext>
              </a:extLst>
            </p:cNvPr>
            <p:cNvGrpSpPr/>
            <p:nvPr/>
          </p:nvGrpSpPr>
          <p:grpSpPr>
            <a:xfrm>
              <a:off x="31869961" y="14386664"/>
              <a:ext cx="6770692" cy="2576083"/>
              <a:chOff x="38342012" y="14165603"/>
              <a:chExt cx="12872673" cy="489773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8342012" y="14165603"/>
                <a:ext cx="12872673" cy="489773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sz="4418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180512" y="14189037"/>
                <a:ext cx="10972800" cy="1060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numCol="1" rtlCol="0">
                <a:spAutoFit/>
              </a:bodyPr>
              <a:lstStyle/>
              <a:p>
                <a:r>
                  <a:rPr lang="en-US" sz="5500" b="1" dirty="0">
                    <a:solidFill>
                      <a:srgbClr val="C00000"/>
                    </a:solidFill>
                  </a:rPr>
                  <a:t>Discussion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801251" y="15073325"/>
              <a:ext cx="5624735" cy="71615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1205" tIns="30602" rIns="61205" bIns="30602" numCol="1" rtlCol="0">
              <a:spAutoFit/>
            </a:bodyPr>
            <a:lstStyle/>
            <a:p>
              <a:pPr marL="450828" indent="-450828" defTabSz="480883">
                <a:defRPr/>
              </a:pPr>
              <a:r>
                <a:rPr lang="en-US" sz="4000" b="1" dirty="0">
                  <a:solidFill>
                    <a:srgbClr val="C00000"/>
                  </a:solidFill>
                </a:rPr>
                <a:t>	</a:t>
              </a:r>
              <a:r>
                <a:rPr lang="en-US" sz="5500" b="1" dirty="0">
                  <a:solidFill>
                    <a:srgbClr val="C00000"/>
                  </a:solidFill>
                </a:rPr>
                <a:t>Methods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IRB approval collected with written consent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Data collected from UC Davis Medical Center at the end of each case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TTE was used to assess DD grading prior anesthesia induction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Ventilation 8ml/kg (IBW), PEEP 5cm H</a:t>
              </a:r>
              <a:r>
                <a:rPr lang="en-US" sz="4000" baseline="-25000" dirty="0"/>
                <a:t>2</a:t>
              </a:r>
              <a:r>
                <a:rPr lang="en-US" sz="4000" dirty="0"/>
                <a:t>O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IV fluids were administered at a basal infusion rate of 1ml/kg (ABW)/</a:t>
              </a:r>
              <a:r>
                <a:rPr lang="en-US" sz="4000" dirty="0" err="1"/>
                <a:t>hr</a:t>
              </a:r>
              <a:endParaRPr lang="en-US" sz="4000" dirty="0"/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As hemodynamic parameters necessitated, crystalloid or colloid was infused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Response to each fluid bolus was recorded by the </a:t>
              </a:r>
              <a:r>
                <a:rPr lang="en-US" sz="4000" dirty="0" err="1"/>
                <a:t>Flotrac</a:t>
              </a:r>
              <a:r>
                <a:rPr lang="en-US" sz="4000" dirty="0"/>
                <a:t>/EV-1000 monitor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Data was analyzed as a 3 minute average with a 2 minute delay pre and post bolus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Comparisons were made between patients with and without DD</a:t>
              </a:r>
            </a:p>
            <a:p>
              <a:pPr marL="450828" indent="-450828">
                <a:buFont typeface="Arial" charset="0"/>
                <a:buChar char="•"/>
              </a:pPr>
              <a:r>
                <a:rPr lang="en-US" sz="4000" dirty="0"/>
                <a:t>ROC analysis using PRISM, Youden’s index (YI) and plot using Microsoft Excel 2019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80A35FC-0484-4A17-89AE-416DE362FF45}"/>
                </a:ext>
              </a:extLst>
            </p:cNvPr>
            <p:cNvGrpSpPr/>
            <p:nvPr/>
          </p:nvGrpSpPr>
          <p:grpSpPr>
            <a:xfrm>
              <a:off x="31874428" y="22737638"/>
              <a:ext cx="6782166" cy="1961380"/>
              <a:chOff x="31347426" y="30293636"/>
              <a:chExt cx="12886795" cy="372904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370664" y="30354224"/>
                <a:ext cx="12840318" cy="360788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sz="2544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347426" y="30293636"/>
                <a:ext cx="12886795" cy="3729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numCol="1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en-US" sz="3300" dirty="0" err="1">
                    <a:ea typeface="ＭＳ Ｐゴシック" charset="-128"/>
                  </a:rPr>
                  <a:t>Anastasiia</a:t>
                </a:r>
                <a:r>
                  <a:rPr lang="en-US" altLang="en-US" sz="3300" dirty="0">
                    <a:ea typeface="ＭＳ Ｐゴシック" charset="-128"/>
                  </a:rPr>
                  <a:t> </a:t>
                </a:r>
                <a:r>
                  <a:rPr lang="en-US" altLang="en-US" sz="3300" dirty="0" err="1">
                    <a:ea typeface="ＭＳ Ｐゴシック" charset="-128"/>
                  </a:rPr>
                  <a:t>Zhelokhovtseva</a:t>
                </a:r>
                <a:r>
                  <a:rPr lang="en-US" altLang="en-US" sz="3300" dirty="0">
                    <a:ea typeface="ＭＳ Ｐゴシック" charset="-128"/>
                  </a:rPr>
                  <a:t>, B.S., University of California, Davis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3300" dirty="0">
                    <a:ea typeface="ＭＳ Ｐゴシック" charset="-128"/>
                  </a:rPr>
                  <a:t>Neal W. Fleming, M.D., Ph.D., Department of Anesthesiology and Pain Medicine, University of California, Davis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3300" dirty="0">
                    <a:ea typeface="ＭＳ Ｐゴシック" charset="-128"/>
                  </a:rPr>
                  <a:t>David Li, M.D., University of California, Davis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3300" dirty="0" err="1">
                    <a:ea typeface="ＭＳ Ｐゴシック" charset="-128"/>
                  </a:rPr>
                  <a:t>Orode</a:t>
                </a:r>
                <a:r>
                  <a:rPr lang="en-US" altLang="en-US" sz="3300" dirty="0">
                    <a:ea typeface="ＭＳ Ｐゴシック" charset="-128"/>
                  </a:rPr>
                  <a:t> </a:t>
                </a:r>
                <a:r>
                  <a:rPr lang="en-US" altLang="en-US" sz="3300" dirty="0" err="1">
                    <a:ea typeface="ＭＳ Ｐゴシック" charset="-128"/>
                  </a:rPr>
                  <a:t>Badakhsh</a:t>
                </a:r>
                <a:r>
                  <a:rPr lang="en-US" altLang="en-US" sz="3300" dirty="0">
                    <a:ea typeface="ＭＳ Ｐゴシック" charset="-128"/>
                  </a:rPr>
                  <a:t>, M.D., University of California, Davis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3300" dirty="0" err="1">
                    <a:ea typeface="ＭＳ Ｐゴシック" charset="-128"/>
                  </a:rPr>
                  <a:t>Esha</a:t>
                </a:r>
                <a:r>
                  <a:rPr lang="en-US" altLang="en-US" sz="3300" dirty="0">
                    <a:ea typeface="ＭＳ Ｐゴシック" charset="-128"/>
                  </a:rPr>
                  <a:t> </a:t>
                </a:r>
                <a:r>
                  <a:rPr lang="en-US" altLang="en-US" sz="3300" dirty="0" err="1">
                    <a:ea typeface="ＭＳ Ｐゴシック" charset="-128"/>
                  </a:rPr>
                  <a:t>Lal</a:t>
                </a:r>
                <a:r>
                  <a:rPr lang="en-US" altLang="en-US" sz="3300" dirty="0">
                    <a:ea typeface="ＭＳ Ｐゴシック" charset="-128"/>
                  </a:rPr>
                  <a:t>, University of California, San Diego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3300" dirty="0">
                    <a:ea typeface="ＭＳ Ｐゴシック" charset="-128"/>
                  </a:rPr>
                  <a:t>Shilpa Reddy, University of Texas at Austin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2637410" y="7109353"/>
              <a:ext cx="5771410" cy="30000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1205" tIns="30602" rIns="61205" bIns="30602" rtlCol="0">
              <a:spAutoFit/>
            </a:bodyPr>
            <a:lstStyle/>
            <a:p>
              <a:pPr algn="ctr"/>
              <a:r>
                <a:rPr lang="en-US" sz="5300" b="1" dirty="0"/>
                <a:t>EVALUATION OF DYNAMIC MONITORS FOR THE PREDICTION OF VOLUME RESPONSIVENESS IN PATIENTS WITH AND WITHOUT DIASTOLIC DYSFUNCTION</a:t>
              </a:r>
            </a:p>
            <a:p>
              <a:r>
                <a:rPr lang="en-US" sz="5300" b="1" dirty="0">
                  <a:ea typeface="ＭＳ Ｐゴシック" charset="-128"/>
                </a:rPr>
                <a:t>Presenter: </a:t>
              </a:r>
              <a:r>
                <a:rPr lang="en-US" sz="5300" b="1" dirty="0" err="1">
                  <a:ea typeface="ＭＳ Ｐゴシック" charset="-128"/>
                </a:rPr>
                <a:t>Anastasiia</a:t>
              </a:r>
              <a:r>
                <a:rPr lang="en-US" sz="5300" b="1" dirty="0">
                  <a:ea typeface="ＭＳ Ｐゴシック" charset="-128"/>
                </a:rPr>
                <a:t> </a:t>
              </a:r>
              <a:r>
                <a:rPr lang="en-US" sz="5300" b="1" dirty="0" err="1">
                  <a:ea typeface="ＭＳ Ｐゴシック" charset="-128"/>
                </a:rPr>
                <a:t>Zhelokhovtseva</a:t>
              </a:r>
              <a:endParaRPr lang="en-US" sz="53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443120" y="24935957"/>
              <a:ext cx="123670" cy="741668"/>
            </a:xfrm>
            <a:prstGeom prst="rect">
              <a:avLst/>
            </a:prstGeom>
            <a:noFill/>
          </p:spPr>
          <p:txBody>
            <a:bodyPr wrap="none" lIns="61205" tIns="30602" rIns="61205" bIns="30602" rtlCol="0">
              <a:spAutoFit/>
            </a:bodyPr>
            <a:lstStyle/>
            <a:p>
              <a:endParaRPr lang="en-US" sz="4418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91129C5-D0FE-43F2-84CC-041C51C7D140}"/>
                </a:ext>
              </a:extLst>
            </p:cNvPr>
            <p:cNvGrpSpPr/>
            <p:nvPr/>
          </p:nvGrpSpPr>
          <p:grpSpPr>
            <a:xfrm>
              <a:off x="31873674" y="20739663"/>
              <a:ext cx="6770692" cy="1901833"/>
              <a:chOff x="38989012" y="26338685"/>
              <a:chExt cx="12886794" cy="361583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835D579-35A4-FD44-B6C9-02C7C6DD0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89012" y="26338685"/>
                <a:ext cx="12886794" cy="361583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sz="4418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7630F18-255B-B44A-AD86-FCD1128DF5DD}"/>
                  </a:ext>
                </a:extLst>
              </p:cNvPr>
              <p:cNvSpPr txBox="1"/>
              <p:nvPr/>
            </p:nvSpPr>
            <p:spPr>
              <a:xfrm>
                <a:off x="39821365" y="26338685"/>
                <a:ext cx="9269912" cy="10607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numCol="1" rtlCol="0">
                <a:spAutoFit/>
              </a:bodyPr>
              <a:lstStyle/>
              <a:p>
                <a:r>
                  <a:rPr lang="en-US" sz="5500" b="1" dirty="0">
                    <a:solidFill>
                      <a:srgbClr val="C00000"/>
                    </a:solidFill>
                  </a:rPr>
                  <a:t>References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884AF50F-2F8D-354C-9050-33AA9F6F6E08}"/>
                  </a:ext>
                </a:extLst>
              </p:cNvPr>
              <p:cNvSpPr txBox="1"/>
              <p:nvPr/>
            </p:nvSpPr>
            <p:spPr>
              <a:xfrm>
                <a:off x="39042670" y="27301435"/>
                <a:ext cx="12672336" cy="2538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numCol="1" rtlCol="0">
                <a:spAutoFit/>
              </a:bodyPr>
              <a:lstStyle/>
              <a:p>
                <a:pPr marL="390718" indent="-390718">
                  <a:spcBef>
                    <a:spcPct val="0"/>
                  </a:spcBef>
                  <a:buAutoNum type="arabicPeriod"/>
                </a:pPr>
                <a:r>
                  <a:rPr lang="en-US" sz="2000" dirty="0"/>
                  <a:t>Monnet, X., </a:t>
                </a:r>
                <a:r>
                  <a:rPr lang="en-US" sz="2000" dirty="0" err="1"/>
                  <a:t>Marik</a:t>
                </a:r>
                <a:r>
                  <a:rPr lang="en-US" sz="2000" dirty="0"/>
                  <a:t>, P.E. &amp; </a:t>
                </a:r>
                <a:r>
                  <a:rPr lang="en-US" sz="2000" dirty="0" err="1"/>
                  <a:t>Teboul</a:t>
                </a:r>
                <a:r>
                  <a:rPr lang="en-US" sz="2000" dirty="0"/>
                  <a:t>, J. Prediction of fluid responsiveness: an update. </a:t>
                </a:r>
                <a:r>
                  <a:rPr lang="en-US" sz="2000" i="1" dirty="0"/>
                  <a:t>Ann. Intensive Care</a:t>
                </a:r>
                <a:r>
                  <a:rPr lang="en-US" sz="2000" dirty="0"/>
                  <a:t> 6</a:t>
                </a:r>
                <a:r>
                  <a:rPr lang="en-US" sz="2000" b="1" dirty="0"/>
                  <a:t>, </a:t>
                </a:r>
                <a:r>
                  <a:rPr lang="en-US" sz="2000" dirty="0"/>
                  <a:t>111 (2016)</a:t>
                </a:r>
              </a:p>
              <a:p>
                <a:pPr marL="390718" indent="-390718">
                  <a:spcBef>
                    <a:spcPct val="0"/>
                  </a:spcBef>
                  <a:buAutoNum type="arabicPeriod"/>
                </a:pPr>
                <a:r>
                  <a:rPr lang="en-US" sz="2000" dirty="0" err="1"/>
                  <a:t>Fayad</a:t>
                </a:r>
                <a:r>
                  <a:rPr lang="en-US" sz="2000" dirty="0"/>
                  <a:t>, A., Ansari, M. T., Yang, H., Ruddy, T., &amp; Wells, G. A. (2016). Perioperative Diastolic Dysfunction in Patients Undergoing </a:t>
                </a:r>
                <a:r>
                  <a:rPr lang="en-US" sz="2000" dirty="0" err="1"/>
                  <a:t>Noncardiac</a:t>
                </a:r>
                <a:r>
                  <a:rPr lang="en-US" sz="2000" dirty="0"/>
                  <a:t> Surgery Is an Independent Risk Factor for Cardiovascular Events. </a:t>
                </a:r>
                <a:r>
                  <a:rPr lang="en-US" sz="2000" i="1" dirty="0"/>
                  <a:t>Anesthesiology,</a:t>
                </a:r>
                <a:r>
                  <a:rPr lang="en-US" sz="2000" dirty="0"/>
                  <a:t> </a:t>
                </a:r>
                <a:r>
                  <a:rPr lang="en-US" sz="2000" i="1" dirty="0"/>
                  <a:t>125</a:t>
                </a:r>
                <a:r>
                  <a:rPr lang="en-US" sz="2000" dirty="0"/>
                  <a:t>(1), 72-91</a:t>
                </a:r>
              </a:p>
              <a:p>
                <a:pPr marL="390718" indent="-390718">
                  <a:spcBef>
                    <a:spcPct val="0"/>
                  </a:spcBef>
                  <a:buAutoNum type="arabicPeriod"/>
                </a:pPr>
                <a:r>
                  <a:rPr lang="en-US" sz="2000" dirty="0" err="1"/>
                  <a:t>Swaminathan</a:t>
                </a:r>
                <a:r>
                  <a:rPr lang="en-US" sz="2000" dirty="0"/>
                  <a:t>, M., </a:t>
                </a:r>
                <a:r>
                  <a:rPr lang="en-US" sz="2000" dirty="0" err="1"/>
                  <a:t>Nicoara</a:t>
                </a:r>
                <a:r>
                  <a:rPr lang="en-US" sz="2000" dirty="0"/>
                  <a:t>, A., Phillips-</a:t>
                </a:r>
                <a:r>
                  <a:rPr lang="en-US" sz="2000" dirty="0" err="1"/>
                  <a:t>Bute</a:t>
                </a:r>
                <a:r>
                  <a:rPr lang="en-US" sz="2000" dirty="0"/>
                  <a:t>, B. G., </a:t>
                </a:r>
                <a:r>
                  <a:rPr lang="en-US" sz="2000" dirty="0" err="1"/>
                  <a:t>Aeschlimann</a:t>
                </a:r>
                <a:r>
                  <a:rPr lang="en-US" sz="2000" dirty="0"/>
                  <a:t>, N., Milano, C. A., </a:t>
                </a:r>
                <a:r>
                  <a:rPr lang="en-US" sz="2000" dirty="0" err="1"/>
                  <a:t>Mackensen</a:t>
                </a:r>
                <a:r>
                  <a:rPr lang="en-US" sz="2000" dirty="0"/>
                  <a:t>, G. B., … Mathew, J. P. (2011). Utility of a Simple Algorithm to Grade Diastolic Dysfunction and Predict Outcome After Coronary Artery Bypass Graft Surgery. </a:t>
                </a:r>
                <a:r>
                  <a:rPr lang="en-US" sz="2000" i="1" dirty="0"/>
                  <a:t>The Annals of Thoracic Surgery</a:t>
                </a:r>
                <a:r>
                  <a:rPr lang="en-US" sz="2000" dirty="0"/>
                  <a:t>, </a:t>
                </a:r>
                <a:r>
                  <a:rPr lang="en-US" sz="2000" i="1" dirty="0"/>
                  <a:t>91</a:t>
                </a:r>
                <a:r>
                  <a:rPr lang="en-US" sz="2000" dirty="0"/>
                  <a:t>(6), 1844-1850.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DAD1256-10E7-F244-AAF3-86BF3EDB03C3}"/>
                </a:ext>
              </a:extLst>
            </p:cNvPr>
            <p:cNvSpPr txBox="1"/>
            <p:nvPr/>
          </p:nvSpPr>
          <p:spPr>
            <a:xfrm>
              <a:off x="19028123" y="8533049"/>
              <a:ext cx="12070133" cy="13207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1205" tIns="30602" rIns="61205" bIns="30602" numCol="1" rtlCol="0">
              <a:spAutoFit/>
            </a:bodyPr>
            <a:lstStyle/>
            <a:p>
              <a:pPr algn="ctr"/>
              <a:r>
                <a:rPr lang="en-US" sz="18000" dirty="0"/>
                <a:t>At this time, </a:t>
              </a:r>
              <a:r>
                <a:rPr lang="en-US" sz="18000" u="sng" dirty="0"/>
                <a:t>more data is needed</a:t>
              </a:r>
              <a:r>
                <a:rPr lang="en-US" sz="18000" dirty="0"/>
                <a:t> to accurately characterize the </a:t>
              </a:r>
              <a:r>
                <a:rPr lang="en-US" sz="18000" b="1" dirty="0"/>
                <a:t>SVV threshold </a:t>
              </a:r>
              <a:r>
                <a:rPr lang="en-US" sz="18000" dirty="0"/>
                <a:t>in patients with left ventricular </a:t>
              </a:r>
              <a:r>
                <a:rPr lang="en-US" sz="18000" b="1" i="1" dirty="0"/>
                <a:t>diastolic dysfunction</a:t>
              </a:r>
              <a:r>
                <a:rPr lang="en-US" sz="18000" b="1" dirty="0"/>
                <a:t> </a:t>
              </a:r>
              <a:r>
                <a:rPr lang="en-US" sz="18000" dirty="0"/>
                <a:t>that would predict fluid responsiveness.</a:t>
              </a:r>
            </a:p>
          </p:txBody>
        </p:sp>
        <p:sp>
          <p:nvSpPr>
            <p:cNvPr id="44" name="Graphic 7">
              <a:extLst>
                <a:ext uri="{FF2B5EF4-FFF2-40B4-BE49-F238E27FC236}">
                  <a16:creationId xmlns:a16="http://schemas.microsoft.com/office/drawing/2014/main" xmlns="" id="{4E7A0649-3735-D247-B62A-8C5F81471804}"/>
                </a:ext>
              </a:extLst>
            </p:cNvPr>
            <p:cNvSpPr/>
            <p:nvPr/>
          </p:nvSpPr>
          <p:spPr>
            <a:xfrm>
              <a:off x="22875921" y="23220137"/>
              <a:ext cx="661046" cy="1143430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rgbClr val="C00000"/>
            </a:solidFill>
            <a:ln w="56406" cap="flat">
              <a:noFill/>
              <a:prstDash val="solid"/>
              <a:miter/>
            </a:ln>
          </p:spPr>
          <p:txBody>
            <a:bodyPr lIns="61205" tIns="30602" rIns="61205" bIns="30602" rtlCol="0" anchor="ctr"/>
            <a:lstStyle/>
            <a:p>
              <a:endParaRPr lang="en-US" sz="4418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55ED794D-EE06-F54E-96D5-8526BB9E3C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43143" y="23848430"/>
              <a:ext cx="682432" cy="0"/>
            </a:xfrm>
            <a:prstGeom prst="straightConnector1">
              <a:avLst/>
            </a:prstGeom>
            <a:ln w="666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0D32421-EF46-024B-B65F-087948016784}"/>
                </a:ext>
              </a:extLst>
            </p:cNvPr>
            <p:cNvSpPr txBox="1"/>
            <p:nvPr/>
          </p:nvSpPr>
          <p:spPr>
            <a:xfrm>
              <a:off x="23996420" y="23340539"/>
              <a:ext cx="2759479" cy="6246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1205" tIns="30602" rIns="61205" bIns="30602" rtlCol="0">
              <a:spAutoFit/>
            </a:bodyPr>
            <a:lstStyle/>
            <a:p>
              <a:pPr algn="ctr"/>
              <a:r>
                <a:rPr lang="en-US" sz="3214" dirty="0"/>
                <a:t>Take a picture to download the abstract</a:t>
              </a:r>
            </a:p>
          </p:txBody>
        </p:sp>
        <p:pic>
          <p:nvPicPr>
            <p:cNvPr id="3" name="Picture 2" descr="SVV-&amp;-PPV-Graphs-(WEB)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7532" y="7109354"/>
              <a:ext cx="3753009" cy="2386132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1956462"/>
                </p:ext>
              </p:extLst>
            </p:nvPr>
          </p:nvGraphicFramePr>
          <p:xfrm>
            <a:off x="12866109" y="22641506"/>
            <a:ext cx="5321068" cy="1885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Document" r:id="rId5" imgW="8369300" imgH="2921000" progId="Word.Document.12">
                    <p:embed/>
                  </p:oleObj>
                </mc:Choice>
                <mc:Fallback>
                  <p:oleObj name="Document" r:id="rId5" imgW="8369300" imgH="29210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866109" y="22641506"/>
                          <a:ext cx="5321068" cy="18851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26473"/>
                </p:ext>
              </p:extLst>
            </p:nvPr>
          </p:nvGraphicFramePr>
          <p:xfrm>
            <a:off x="12866109" y="24963578"/>
            <a:ext cx="5321068" cy="791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Document" r:id="rId7" imgW="8369300" imgH="1244600" progId="Word.Document.12">
                    <p:embed/>
                  </p:oleObj>
                </mc:Choice>
                <mc:Fallback>
                  <p:oleObj name="Document" r:id="rId7" imgW="8369300" imgH="12446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866109" y="24963578"/>
                          <a:ext cx="5321068" cy="791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2941049" y="22224529"/>
              <a:ext cx="1796783" cy="356844"/>
            </a:xfrm>
            <a:prstGeom prst="rect">
              <a:avLst/>
            </a:prstGeom>
          </p:spPr>
          <p:txBody>
            <a:bodyPr wrap="none" lIns="61205" tIns="30602" rIns="61205" bIns="30602">
              <a:spAutoFit/>
            </a:bodyPr>
            <a:lstStyle/>
            <a:p>
              <a:r>
                <a:rPr lang="en-US" sz="3500" b="1" dirty="0"/>
                <a:t>Raw Data Sample</a:t>
              </a:r>
              <a:endParaRPr lang="en-US" sz="35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941049" y="24526655"/>
              <a:ext cx="2043071" cy="356844"/>
            </a:xfrm>
            <a:prstGeom prst="rect">
              <a:avLst/>
            </a:prstGeom>
          </p:spPr>
          <p:txBody>
            <a:bodyPr wrap="none" lIns="61205" tIns="30602" rIns="61205" bIns="30602">
              <a:spAutoFit/>
            </a:bodyPr>
            <a:lstStyle/>
            <a:p>
              <a:r>
                <a:rPr lang="en-US" sz="3500" b="1" dirty="0"/>
                <a:t>Sample Calculations</a:t>
              </a:r>
              <a:endParaRPr lang="en-US" sz="3500" dirty="0"/>
            </a:p>
          </p:txBody>
        </p:sp>
        <p:sp>
          <p:nvSpPr>
            <p:cNvPr id="15" name="TextBox 14"/>
            <p:cNvSpPr txBox="1">
              <a:spLocks/>
            </p:cNvSpPr>
            <p:nvPr/>
          </p:nvSpPr>
          <p:spPr>
            <a:xfrm>
              <a:off x="31877723" y="17110021"/>
              <a:ext cx="6770692" cy="348011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61205" tIns="30602" rIns="61205" bIns="30602" rtlCol="0">
              <a:noAutofit/>
            </a:bodyPr>
            <a:lstStyle/>
            <a:p>
              <a:endParaRPr lang="en-US" sz="4418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C79DDD2-1CF5-5946-BD6D-AC2F6C236AF4}"/>
                </a:ext>
              </a:extLst>
            </p:cNvPr>
            <p:cNvSpPr txBox="1"/>
            <p:nvPr/>
          </p:nvSpPr>
          <p:spPr>
            <a:xfrm>
              <a:off x="32310990" y="17160251"/>
              <a:ext cx="5742597" cy="556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1205" tIns="30602" rIns="61205" bIns="30602" numCol="1" rtlCol="0">
              <a:spAutoFit/>
            </a:bodyPr>
            <a:lstStyle/>
            <a:p>
              <a:r>
                <a:rPr lang="en-US" sz="5500" b="1" dirty="0">
                  <a:solidFill>
                    <a:srgbClr val="C00000"/>
                  </a:solidFill>
                </a:rPr>
                <a:t>Additional (non-essential) results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D34ADBF-6584-4DC5-8D22-9A02A59806E3}"/>
                </a:ext>
              </a:extLst>
            </p:cNvPr>
            <p:cNvGrpSpPr/>
            <p:nvPr/>
          </p:nvGrpSpPr>
          <p:grpSpPr>
            <a:xfrm>
              <a:off x="31862201" y="9495485"/>
              <a:ext cx="6794395" cy="4732888"/>
              <a:chOff x="37653028" y="5048341"/>
              <a:chExt cx="12917737" cy="899832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7653028" y="5048341"/>
                <a:ext cx="12902182" cy="899832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sz="4418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7959275" y="6047470"/>
                <a:ext cx="12611490" cy="2886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00553" indent="-300553">
                  <a:buFont typeface="Arial"/>
                  <a:buChar char="•"/>
                </a:pPr>
                <a:r>
                  <a:rPr lang="en-US" sz="4000" dirty="0"/>
                  <a:t>To date, 68 patients were recruited for the study</a:t>
                </a:r>
              </a:p>
              <a:p>
                <a:pPr marL="300553" indent="-300553">
                  <a:buFont typeface="Arial"/>
                  <a:buChar char="•"/>
                </a:pPr>
                <a:r>
                  <a:rPr lang="en-US" sz="4000" dirty="0"/>
                  <a:t>Mean age of 69 ± 10.3 years and BMI of 26 ± 4.6</a:t>
                </a:r>
              </a:p>
              <a:p>
                <a:pPr marL="300553" indent="-300553">
                  <a:buFont typeface="Arial"/>
                  <a:buChar char="•"/>
                </a:pPr>
                <a:r>
                  <a:rPr lang="en-US" sz="4000" dirty="0"/>
                  <a:t>Patients without DD: SVV threshold of 11.5 at YI of 0.2533 </a:t>
                </a:r>
              </a:p>
              <a:p>
                <a:pPr marL="300553" indent="-300553">
                  <a:buFont typeface="Arial"/>
                  <a:buChar char="•"/>
                </a:pPr>
                <a:r>
                  <a:rPr lang="en-US" sz="4000" dirty="0"/>
                  <a:t>Patients with DD: SVV threshold of 10.5 at YI of 0.2518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506269" y="5164110"/>
                <a:ext cx="5001528" cy="1060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numCol="1" rtlCol="0">
                <a:spAutoFit/>
              </a:bodyPr>
              <a:lstStyle/>
              <a:p>
                <a:r>
                  <a:rPr lang="en-US" sz="5500" b="1" dirty="0">
                    <a:solidFill>
                      <a:srgbClr val="C00000"/>
                    </a:solidFill>
                  </a:rPr>
                  <a:t>Results</a:t>
                </a: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BDFA362C-BDC9-4F68-A42F-884D11CA5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841554" y="23036221"/>
              <a:ext cx="1754917" cy="175491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05489E7-647E-4E15-9FF2-FBDABC91A647}"/>
                </a:ext>
              </a:extLst>
            </p:cNvPr>
            <p:cNvSpPr/>
            <p:nvPr/>
          </p:nvSpPr>
          <p:spPr>
            <a:xfrm>
              <a:off x="31960312" y="14894823"/>
              <a:ext cx="6965736" cy="1865949"/>
            </a:xfrm>
            <a:prstGeom prst="rect">
              <a:avLst/>
            </a:prstGeom>
          </p:spPr>
          <p:txBody>
            <a:bodyPr wrap="square" lIns="61205" tIns="30602" rIns="61205" bIns="30602">
              <a:spAutoFit/>
            </a:bodyPr>
            <a:lstStyle/>
            <a:p>
              <a:pPr marL="300553" indent="-300553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prstClr val="black"/>
                  </a:solidFill>
                </a:rPr>
                <a:t>Current sample size is too small for conclusions</a:t>
              </a:r>
            </a:p>
            <a:p>
              <a:pPr marL="300553" indent="-300553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prstClr val="black"/>
                  </a:solidFill>
                </a:rPr>
                <a:t>Further data collection and analysis is needed </a:t>
              </a:r>
              <a:r>
                <a:rPr lang="en-US" sz="4000" dirty="0" smtClean="0">
                  <a:solidFill>
                    <a:prstClr val="black"/>
                  </a:solidFill>
                </a:rPr>
                <a:t>to fully characterize </a:t>
              </a:r>
              <a:r>
                <a:rPr lang="en-US" sz="4000" dirty="0">
                  <a:solidFill>
                    <a:prstClr val="black"/>
                  </a:solidFill>
                </a:rPr>
                <a:t>the relationship</a:t>
              </a:r>
            </a:p>
            <a:p>
              <a:pPr marL="300553" indent="-300553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prstClr val="black"/>
                  </a:solidFill>
                </a:rPr>
                <a:t>General anesthesia might alter the diastolic dysfunction grading</a:t>
              </a:r>
            </a:p>
          </p:txBody>
        </p:sp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xmlns="" id="{00000000-0008-0000-0C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0395237"/>
                </p:ext>
              </p:extLst>
            </p:nvPr>
          </p:nvGraphicFramePr>
          <p:xfrm>
            <a:off x="31930011" y="17845342"/>
            <a:ext cx="3434571" cy="26301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49" name="Chart 48">
              <a:extLst>
                <a:ext uri="{FF2B5EF4-FFF2-40B4-BE49-F238E27FC236}">
                  <a16:creationId xmlns:a16="http://schemas.microsoft.com/office/drawing/2014/main" xmlns="" id="{00000000-0008-0000-0B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50072654"/>
                </p:ext>
              </p:extLst>
            </p:nvPr>
          </p:nvGraphicFramePr>
          <p:xfrm>
            <a:off x="35435837" y="17845342"/>
            <a:ext cx="3196299" cy="26301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xmlns="" id="{F74FB235-B9E6-4222-A1AC-4B05010B31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2149246"/>
                </p:ext>
              </p:extLst>
            </p:nvPr>
          </p:nvGraphicFramePr>
          <p:xfrm>
            <a:off x="32469603" y="11465823"/>
            <a:ext cx="5782926" cy="2887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Prism 8" r:id="rId12" imgW="9133762" imgH="4560270" progId="Prism8.Document">
                    <p:embed/>
                  </p:oleObj>
                </mc:Choice>
                <mc:Fallback>
                  <p:oleObj name="Prism 8" r:id="rId12" imgW="9133762" imgH="4560270" progId="Prism8.Document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F74FB235-B9E6-4222-A1AC-4B05010B316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469603" y="11465823"/>
                          <a:ext cx="5782926" cy="28874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927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334ACD-07A3-4633-9BE1-637988D15B70}"/>
              </a:ext>
            </a:extLst>
          </p:cNvPr>
          <p:cNvSpPr txBox="1"/>
          <p:nvPr/>
        </p:nvSpPr>
        <p:spPr>
          <a:xfrm>
            <a:off x="0" y="0"/>
            <a:ext cx="51206400" cy="5295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1205" tIns="30602" rIns="61205" bIns="30602" rtlCol="0">
            <a:spAutoFit/>
          </a:bodyPr>
          <a:lstStyle/>
          <a:p>
            <a:pPr algn="ctr"/>
            <a:r>
              <a:rPr lang="en-US" sz="5300" b="1" dirty="0"/>
              <a:t>EVALUATION OF DYNAMIC MONITORS FOR THE PREDICTION OF VOLUME RESPONSIVENESS IN PATIENTS WITH AND WITHOUT DIASTOLIC DYSFUNCTION</a:t>
            </a:r>
          </a:p>
          <a:p>
            <a:pPr algn="ctr">
              <a:lnSpc>
                <a:spcPct val="90000"/>
              </a:lnSpc>
            </a:pPr>
            <a:r>
              <a:rPr lang="en-US" altLang="en-US" sz="5300" dirty="0">
                <a:ea typeface="ＭＳ Ｐゴシック" charset="-128"/>
              </a:rPr>
              <a:t>Anastasiia Zhelokhovtseva, B.S., University of California, Davis</a:t>
            </a:r>
          </a:p>
          <a:p>
            <a:pPr algn="ctr">
              <a:lnSpc>
                <a:spcPct val="90000"/>
              </a:lnSpc>
            </a:pPr>
            <a:r>
              <a:rPr lang="en-US" altLang="en-US" sz="5300" dirty="0">
                <a:ea typeface="ＭＳ Ｐゴシック" charset="-128"/>
              </a:rPr>
              <a:t>Neal W. Fleming, M.D., Ph.D., Department of Anesthesiology and Pain Medicine, University of California, Davis</a:t>
            </a:r>
          </a:p>
          <a:p>
            <a:pPr algn="ctr">
              <a:lnSpc>
                <a:spcPct val="90000"/>
              </a:lnSpc>
            </a:pPr>
            <a:r>
              <a:rPr lang="en-US" altLang="en-US" sz="5300" dirty="0">
                <a:ea typeface="ＭＳ Ｐゴシック" charset="-128"/>
              </a:rPr>
              <a:t>David Li, M.D., University of California, Davis</a:t>
            </a:r>
          </a:p>
          <a:p>
            <a:pPr algn="ctr">
              <a:lnSpc>
                <a:spcPct val="90000"/>
              </a:lnSpc>
            </a:pPr>
            <a:r>
              <a:rPr lang="en-US" altLang="en-US" sz="5300" dirty="0" err="1">
                <a:ea typeface="ＭＳ Ｐゴシック" charset="-128"/>
              </a:rPr>
              <a:t>Orode</a:t>
            </a:r>
            <a:r>
              <a:rPr lang="en-US" altLang="en-US" sz="5300" dirty="0">
                <a:ea typeface="ＭＳ Ｐゴシック" charset="-128"/>
              </a:rPr>
              <a:t> </a:t>
            </a:r>
            <a:r>
              <a:rPr lang="en-US" altLang="en-US" sz="5300" dirty="0" err="1">
                <a:ea typeface="ＭＳ Ｐゴシック" charset="-128"/>
              </a:rPr>
              <a:t>Badakhsh</a:t>
            </a:r>
            <a:r>
              <a:rPr lang="en-US" altLang="en-US" sz="5300" dirty="0">
                <a:ea typeface="ＭＳ Ｐゴシック" charset="-128"/>
              </a:rPr>
              <a:t>, M.D., University of California, Davis</a:t>
            </a:r>
          </a:p>
          <a:p>
            <a:pPr algn="ctr">
              <a:lnSpc>
                <a:spcPct val="90000"/>
              </a:lnSpc>
            </a:pPr>
            <a:r>
              <a:rPr lang="en-US" altLang="en-US" sz="5300" dirty="0" err="1">
                <a:ea typeface="ＭＳ Ｐゴシック" charset="-128"/>
              </a:rPr>
              <a:t>Esha</a:t>
            </a:r>
            <a:r>
              <a:rPr lang="en-US" altLang="en-US" sz="5300" dirty="0">
                <a:ea typeface="ＭＳ Ｐゴシック" charset="-128"/>
              </a:rPr>
              <a:t> Lal, University of California, San Diego</a:t>
            </a:r>
          </a:p>
          <a:p>
            <a:pPr algn="ctr">
              <a:lnSpc>
                <a:spcPct val="90000"/>
              </a:lnSpc>
            </a:pPr>
            <a:r>
              <a:rPr lang="en-US" altLang="en-US" sz="5300" dirty="0" err="1">
                <a:ea typeface="ＭＳ Ｐゴシック" charset="-128"/>
              </a:rPr>
              <a:t>Shilpa</a:t>
            </a:r>
            <a:r>
              <a:rPr lang="en-US" altLang="en-US" sz="5300" dirty="0">
                <a:ea typeface="ＭＳ Ｐゴシック" charset="-128"/>
              </a:rPr>
              <a:t> Reddy,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2195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ofUHealth_ResearchPoster_template_horz" id="{D3F56EB5-95AD-984C-891F-554369819E75}" vid="{493413DF-369D-024C-B8AB-009CADF153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b49ca-617a-4412-a136-22a821ef8eb4">PULSEDOC-910-1087</_dlc_DocId>
    <_dlc_DocIdUrl xmlns="402b49ca-617a-4412-a136-22a821ef8eb4">
      <Url>https://pulse.utah.edu/site/anesthesiology/_layouts/15/DocIdRedir.aspx?ID=PULSEDOC-910-1087</Url>
      <Description>PULSEDOC-910-1087</Description>
    </_dlc_DocIdUrl>
    <Topic xmlns="3aeda5a8-06be-4062-9cb8-edece6c0f65a" xsi:nil="true"/>
    <Category xmlns="3aeda5a8-06be-4062-9cb8-edece6c0f65a" xsi:nil="true"/>
    <yrmw xmlns="3aeda5a8-06be-4062-9cb8-edece6c0f65a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19DDFAC71194892A67AF7E1318471" ma:contentTypeVersion="12" ma:contentTypeDescription="Create a new document." ma:contentTypeScope="" ma:versionID="e177fdd7589211d9486483e476a77be3">
  <xsd:schema xmlns:xsd="http://www.w3.org/2001/XMLSchema" xmlns:xs="http://www.w3.org/2001/XMLSchema" xmlns:p="http://schemas.microsoft.com/office/2006/metadata/properties" xmlns:ns1="http://schemas.microsoft.com/sharepoint/v3" xmlns:ns2="402b49ca-617a-4412-a136-22a821ef8eb4" xmlns:ns3="3aeda5a8-06be-4062-9cb8-edece6c0f65a" targetNamespace="http://schemas.microsoft.com/office/2006/metadata/properties" ma:root="true" ma:fieldsID="74a618972d041ab227876904499f27db" ns1:_="" ns2:_="" ns3:_="">
    <xsd:import namespace="http://schemas.microsoft.com/sharepoint/v3"/>
    <xsd:import namespace="402b49ca-617a-4412-a136-22a821ef8eb4"/>
    <xsd:import namespace="3aeda5a8-06be-4062-9cb8-edece6c0f6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yrmw" minOccurs="0"/>
                <xsd:element ref="ns3:Category" minOccurs="0"/>
                <xsd:element ref="ns3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da5a8-06be-4062-9cb8-edece6c0f65a" elementFormDefault="qualified">
    <xsd:import namespace="http://schemas.microsoft.com/office/2006/documentManagement/types"/>
    <xsd:import namespace="http://schemas.microsoft.com/office/infopath/2007/PartnerControls"/>
    <xsd:element name="yrmw" ma:index="13" nillable="true" ma:displayName="Date and Time" ma:internalName="yrmw">
      <xsd:simpleType>
        <xsd:restriction base="dms:DateTime"/>
      </xsd:simpleType>
    </xsd:element>
    <xsd:element name="Category" ma:index="14" nillable="true" ma:displayName="Category" ma:internalName="Category">
      <xsd:simpleType>
        <xsd:restriction base="dms:Text">
          <xsd:maxLength value="255"/>
        </xsd:restriction>
      </xsd:simpleType>
    </xsd:element>
    <xsd:element name="Topic" ma:index="15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3BC5D8-469E-4A80-A938-DCB03C838EB0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402b49ca-617a-4412-a136-22a821ef8eb4"/>
    <ds:schemaRef ds:uri="http://schemas.microsoft.com/sharepoint/v3"/>
    <ds:schemaRef ds:uri="http://schemas.microsoft.com/office/2006/documentManagement/types"/>
    <ds:schemaRef ds:uri="3aeda5a8-06be-4062-9cb8-edece6c0f65a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1CF2E3-3CA6-42E8-BA52-C4F17C235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66548B-0E5F-4437-A5D0-F5EE8016C58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176390E-5C93-4D76-B436-1611ED989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2b49ca-617a-4412-a136-22a821ef8eb4"/>
    <ds:schemaRef ds:uri="3aeda5a8-06be-4062-9cb8-edece6c0f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379</Words>
  <Application>Microsoft Macintosh PowerPoint</Application>
  <PresentationFormat>Custom</PresentationFormat>
  <Paragraphs>53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Document</vt:lpstr>
      <vt:lpstr>Prism 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Brief, Compelling, and Descriptive Title:  A Subhead Can Be Useful</dc:title>
  <dc:creator>Harriet Hopf</dc:creator>
  <cp:lastModifiedBy>Ana Z</cp:lastModifiedBy>
  <cp:revision>86</cp:revision>
  <cp:lastPrinted>2020-01-21T23:07:58Z</cp:lastPrinted>
  <dcterms:created xsi:type="dcterms:W3CDTF">2017-07-19T19:35:59Z</dcterms:created>
  <dcterms:modified xsi:type="dcterms:W3CDTF">2020-02-22T03:27:52Z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0x010100FB319DDFAC71194892A67AF7E1318471</vt:lpwstr>
  </property>
  <property fmtid="{D5CDD505-2E9C-101B-9397-08002B2CF9AE}" pid="3" name="_dlc_DocIdItemGuid">
    <vt:lpwstr>2f8fe835-289a-4471-8467-2156c6493c6a</vt:lpwstr>
  </property>
</Properties>
</file>