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7" r:id="rId2"/>
    <p:sldMasterId id="2147483653" r:id="rId3"/>
  </p:sldMasterIdLst>
  <p:notesMasterIdLst>
    <p:notesMasterId r:id="rId5"/>
  </p:notesMasterIdLst>
  <p:sldIdLst>
    <p:sldId id="260" r:id="rId4"/>
  </p:sldIdLst>
  <p:sldSz cx="27432000" cy="16459200"/>
  <p:notesSz cx="6858000" cy="9144000"/>
  <p:defaultTextStyle>
    <a:defPPr>
      <a:defRPr lang="en-US"/>
    </a:defPPr>
    <a:lvl1pPr marL="0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1pPr>
    <a:lvl2pPr marL="1253972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2pPr>
    <a:lvl3pPr marL="2507943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3pPr>
    <a:lvl4pPr marL="3761915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4pPr>
    <a:lvl5pPr marL="5015886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5pPr>
    <a:lvl6pPr marL="6269858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7523830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8777801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10031773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59">
          <p15:clr>
            <a:srgbClr val="A4A3A4"/>
          </p15:clr>
        </p15:guide>
        <p15:guide id="2" orient="horz" pos="144">
          <p15:clr>
            <a:srgbClr val="A4A3A4"/>
          </p15:clr>
        </p15:guide>
        <p15:guide id="3" orient="horz" pos="10080">
          <p15:clr>
            <a:srgbClr val="A4A3A4"/>
          </p15:clr>
        </p15:guide>
        <p15:guide id="4" orient="horz">
          <p15:clr>
            <a:srgbClr val="A4A3A4"/>
          </p15:clr>
        </p15:guide>
        <p15:guide id="5" pos="363">
          <p15:clr>
            <a:srgbClr val="A4A3A4"/>
          </p15:clr>
        </p15:guide>
        <p15:guide id="6" pos="1691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55"/>
    <a:srgbClr val="C99700"/>
    <a:srgbClr val="E3E9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595" autoAdjust="0"/>
    <p:restoredTop sz="94706" autoAdjust="0"/>
  </p:normalViewPr>
  <p:slideViewPr>
    <p:cSldViewPr snapToGrid="0" snapToObjects="1" showGuides="1">
      <p:cViewPr varScale="1">
        <p:scale>
          <a:sx n="37" d="100"/>
          <a:sy n="37" d="100"/>
        </p:scale>
        <p:origin x="669" y="27"/>
      </p:cViewPr>
      <p:guideLst>
        <p:guide orient="horz" pos="1659"/>
        <p:guide orient="horz" pos="144"/>
        <p:guide orient="horz" pos="10080"/>
        <p:guide orient="horz"/>
        <p:guide pos="363"/>
        <p:guide pos="1691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2/14/2020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71500" y="685800"/>
            <a:ext cx="5715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657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1pPr>
    <a:lvl2pPr marL="1253972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2pPr>
    <a:lvl3pPr marL="2507943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3pPr>
    <a:lvl4pPr marL="3761915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4pPr>
    <a:lvl5pPr marL="5015886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5pPr>
    <a:lvl6pPr marL="6269858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6pPr>
    <a:lvl7pPr marL="7523830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7pPr>
    <a:lvl8pPr marL="8777801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8pPr>
    <a:lvl9pPr marL="10031773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A87D-CAF7-4BDC-A0D3-C0DBEDE8161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76461" y="3341566"/>
            <a:ext cx="6274921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marR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aseline="0"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marL="0" marR="0" lvl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Type in or paste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76461" y="2948667"/>
            <a:ext cx="6280547" cy="382517"/>
          </a:xfrm>
          <a:prstGeom prst="rect">
            <a:avLst/>
          </a:prstGeom>
          <a:solidFill>
            <a:srgbClr val="002855"/>
          </a:solidFill>
        </p:spPr>
        <p:txBody>
          <a:bodyPr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edit) INTRODUCTION or ABSTRACT</a:t>
            </a:r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24098250" y="571500"/>
            <a:ext cx="2762250" cy="1257300"/>
          </a:xfrm>
          <a:prstGeom prst="rect">
            <a:avLst/>
          </a:prstGeom>
        </p:spPr>
        <p:txBody>
          <a:bodyPr lIns="52249" tIns="26124" rIns="52249" bIns="26124" anchor="ctr"/>
          <a:lstStyle>
            <a:lvl1pPr algn="ctr">
              <a:buNone/>
              <a:defRPr sz="2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LOO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576461" y="7674416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(click to edit)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7241978" y="3341566"/>
            <a:ext cx="6280546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marR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aseline="0">
                <a:latin typeface="+mn-lt"/>
              </a:defRPr>
            </a:lvl1pPr>
            <a:lvl2pPr marL="1304925" indent="0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7241977" y="2948667"/>
            <a:ext cx="6280547" cy="382517"/>
          </a:xfrm>
          <a:prstGeom prst="rect">
            <a:avLst/>
          </a:prstGeom>
          <a:solidFill>
            <a:srgbClr val="002855"/>
          </a:solidFill>
        </p:spPr>
        <p:txBody>
          <a:bodyPr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(click to edit)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3906500" y="3341566"/>
            <a:ext cx="6286500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marR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aseline="0">
                <a:latin typeface="+mn-lt"/>
              </a:defRPr>
            </a:lvl1pPr>
            <a:lvl2pPr marL="563293" marR="0" indent="-34290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marL="0" marR="0" lvl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Type in or paste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3906500" y="2948667"/>
            <a:ext cx="6286500" cy="382517"/>
          </a:xfrm>
          <a:prstGeom prst="rect">
            <a:avLst/>
          </a:prstGeom>
          <a:solidFill>
            <a:srgbClr val="002855"/>
          </a:solidFill>
        </p:spPr>
        <p:txBody>
          <a:bodyPr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(click to edit)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0575984" y="2948667"/>
            <a:ext cx="6279386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(click to edit)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0572839" y="7709372"/>
            <a:ext cx="6279386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marR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aseline="0"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marL="0" marR="0" lvl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Type in or paste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0572839" y="7322011"/>
            <a:ext cx="6287661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(click to edit)  REFERENCES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0575984" y="12921433"/>
            <a:ext cx="6279386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(click to edit)  ACKNOWLEDGEMENTS  or  CONTACT</a:t>
            </a:r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576460" y="8094153"/>
            <a:ext cx="6274921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marR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aseline="0">
                <a:latin typeface="+mn-lt"/>
              </a:defRPr>
            </a:lvl1pPr>
            <a:lvl2pPr marL="1373188" indent="0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marL="0" marR="0" lvl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Type in or paste your text here</a:t>
            </a:r>
          </a:p>
        </p:txBody>
      </p:sp>
      <p:sp>
        <p:nvSpPr>
          <p:cNvPr id="103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1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2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3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4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5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6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7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8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9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61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3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4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5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5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8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2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62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3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4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5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6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7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8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9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0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1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2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3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4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5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6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3662362" y="1078170"/>
            <a:ext cx="20107276" cy="59823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3600">
                <a:solidFill>
                  <a:srgbClr val="002855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84" hasCustomPrompt="1"/>
          </p:nvPr>
        </p:nvSpPr>
        <p:spPr>
          <a:xfrm>
            <a:off x="3662362" y="1676399"/>
            <a:ext cx="20107276" cy="63455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2800">
                <a:solidFill>
                  <a:srgbClr val="002855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78" name="Text Placeholder 76"/>
          <p:cNvSpPr>
            <a:spLocks noGrp="1"/>
          </p:cNvSpPr>
          <p:nvPr>
            <p:ph type="body" sz="quarter" idx="185" hasCustomPrompt="1"/>
          </p:nvPr>
        </p:nvSpPr>
        <p:spPr>
          <a:xfrm>
            <a:off x="3662362" y="232386"/>
            <a:ext cx="20107276" cy="834414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4800">
                <a:solidFill>
                  <a:srgbClr val="002855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title</a:t>
            </a:r>
          </a:p>
        </p:txBody>
      </p:sp>
      <p:sp>
        <p:nvSpPr>
          <p:cNvPr id="79" name="Text Placeholder 3"/>
          <p:cNvSpPr>
            <a:spLocks noGrp="1"/>
          </p:cNvSpPr>
          <p:nvPr>
            <p:ph type="body" sz="quarter" idx="186" hasCustomPrompt="1"/>
          </p:nvPr>
        </p:nvSpPr>
        <p:spPr>
          <a:xfrm>
            <a:off x="20572840" y="3341566"/>
            <a:ext cx="6282530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marR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marL="0" marR="0" lvl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Type in or paste your text here</a:t>
            </a:r>
          </a:p>
        </p:txBody>
      </p:sp>
      <p:sp>
        <p:nvSpPr>
          <p:cNvPr id="80" name="Text Placeholder 3"/>
          <p:cNvSpPr>
            <a:spLocks noGrp="1"/>
          </p:cNvSpPr>
          <p:nvPr>
            <p:ph type="body" sz="quarter" idx="187" hasCustomPrompt="1"/>
          </p:nvPr>
        </p:nvSpPr>
        <p:spPr>
          <a:xfrm>
            <a:off x="20572839" y="13303950"/>
            <a:ext cx="6279386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marR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aseline="0"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marL="0" marR="0" lvl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Type in or paste your text here</a:t>
            </a:r>
          </a:p>
        </p:txBody>
      </p:sp>
      <p:sp>
        <p:nvSpPr>
          <p:cNvPr id="81" name="Text Box 14"/>
          <p:cNvSpPr txBox="1">
            <a:spLocks noChangeArrowheads="1"/>
          </p:cNvSpPr>
          <p:nvPr userDrawn="1"/>
        </p:nvSpPr>
        <p:spPr bwMode="auto">
          <a:xfrm>
            <a:off x="918370" y="16156940"/>
            <a:ext cx="1571625" cy="1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2150" tIns="26070" rIns="52150" bIns="26070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RESEARCH POSTER PRESENTATION DESIGN © 2012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www.PosterPresentations.com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65116" y="3354109"/>
            <a:ext cx="849454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76461" y="2946900"/>
            <a:ext cx="8483204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INTRODUCTION or ABSTRACT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576461" y="9035724"/>
            <a:ext cx="8495540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588799" y="8644569"/>
            <a:ext cx="8483203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9471422" y="10733346"/>
            <a:ext cx="8482209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9471422" y="10309786"/>
            <a:ext cx="848220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9476384" y="3378398"/>
            <a:ext cx="8482209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9471422" y="2946900"/>
            <a:ext cx="8487172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18372337" y="2946900"/>
            <a:ext cx="8485018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18372337" y="3354109"/>
            <a:ext cx="848501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18372337" y="8628515"/>
            <a:ext cx="8485018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18369192" y="9056044"/>
            <a:ext cx="8488163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18372337" y="12862783"/>
            <a:ext cx="8485018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ACKNOWLEDGEMENTS  or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18372337" y="13290312"/>
            <a:ext cx="8488163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0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571500" y="571500"/>
            <a:ext cx="2762250" cy="1257300"/>
          </a:xfrm>
          <a:prstGeom prst="rect">
            <a:avLst/>
          </a:prstGeom>
        </p:spPr>
        <p:txBody>
          <a:bodyPr lIns="52249" tIns="26124" rIns="52249" bIns="26124" anchor="ctr"/>
          <a:lstStyle>
            <a:lvl1pPr algn="ctr">
              <a:buNone/>
              <a:defRPr sz="2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61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24098250" y="571500"/>
            <a:ext cx="2762250" cy="1257300"/>
          </a:xfrm>
          <a:prstGeom prst="rect">
            <a:avLst/>
          </a:prstGeom>
        </p:spPr>
        <p:txBody>
          <a:bodyPr lIns="52249" tIns="26124" rIns="52249" bIns="26124" anchor="ctr"/>
          <a:lstStyle>
            <a:lvl1pPr algn="ctr">
              <a:buNone/>
              <a:defRPr sz="2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72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3662362" y="1078170"/>
            <a:ext cx="20107276" cy="59823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buFontTx/>
              <a:buNone/>
              <a:defRPr sz="3600">
                <a:solidFill>
                  <a:srgbClr val="002855"/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75" name="Text Placeholder 76"/>
          <p:cNvSpPr>
            <a:spLocks noGrp="1"/>
          </p:cNvSpPr>
          <p:nvPr>
            <p:ph type="body" sz="quarter" idx="184" hasCustomPrompt="1"/>
          </p:nvPr>
        </p:nvSpPr>
        <p:spPr>
          <a:xfrm>
            <a:off x="3662362" y="1676399"/>
            <a:ext cx="20107276" cy="634555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buFontTx/>
              <a:buNone/>
              <a:defRPr sz="2800">
                <a:solidFill>
                  <a:srgbClr val="002855"/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85" hasCustomPrompt="1"/>
          </p:nvPr>
        </p:nvSpPr>
        <p:spPr>
          <a:xfrm>
            <a:off x="3662362" y="232386"/>
            <a:ext cx="20107276" cy="834414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4800">
                <a:solidFill>
                  <a:srgbClr val="002855"/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title</a:t>
            </a:r>
          </a:p>
        </p:txBody>
      </p:sp>
      <p:sp>
        <p:nvSpPr>
          <p:cNvPr id="63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6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69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78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79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0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1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2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3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4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5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6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8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0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1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3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4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5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6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7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8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99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0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1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2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3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4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12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13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2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3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4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5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6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cent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68308" y="3416455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70789" y="3009246"/>
            <a:ext cx="6280547" cy="382517"/>
          </a:xfrm>
          <a:prstGeom prst="rect">
            <a:avLst/>
          </a:prstGeom>
          <a:solidFill>
            <a:srgbClr val="002855"/>
          </a:solidFill>
        </p:spPr>
        <p:txBody>
          <a:bodyPr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INTRODUCTION or ABSTRACT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567812" y="7540814"/>
            <a:ext cx="6286500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570293" y="7129339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7241977" y="3432806"/>
            <a:ext cx="12950030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7241977" y="3009246"/>
            <a:ext cx="12950031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(header)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7241977" y="10987984"/>
            <a:ext cx="12950031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7241977" y="10560455"/>
            <a:ext cx="12950031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0600583" y="3009246"/>
            <a:ext cx="6279386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0600583" y="3436775"/>
            <a:ext cx="6279386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0600583" y="7159451"/>
            <a:ext cx="6279386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0599011" y="7586980"/>
            <a:ext cx="6282531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0600583" y="12862784"/>
            <a:ext cx="6279386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ACKNOWLEDGEMENTS  or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0599011" y="13290312"/>
            <a:ext cx="6282531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59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24098250" y="571500"/>
            <a:ext cx="2762250" cy="1257300"/>
          </a:xfrm>
          <a:prstGeom prst="rect">
            <a:avLst/>
          </a:prstGeom>
        </p:spPr>
        <p:txBody>
          <a:bodyPr lIns="52249" tIns="26124" rIns="52249" bIns="26124" anchor="ctr"/>
          <a:lstStyle>
            <a:lvl1pPr algn="ctr">
              <a:buNone/>
              <a:defRPr sz="2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83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3662362" y="1078170"/>
            <a:ext cx="20107276" cy="59823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buFontTx/>
              <a:buNone/>
              <a:defRPr sz="3600">
                <a:solidFill>
                  <a:srgbClr val="002855"/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84" name="Text Placeholder 76"/>
          <p:cNvSpPr>
            <a:spLocks noGrp="1"/>
          </p:cNvSpPr>
          <p:nvPr>
            <p:ph type="body" sz="quarter" idx="184" hasCustomPrompt="1"/>
          </p:nvPr>
        </p:nvSpPr>
        <p:spPr>
          <a:xfrm>
            <a:off x="3662362" y="1676399"/>
            <a:ext cx="20107276" cy="63455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2800">
                <a:solidFill>
                  <a:srgbClr val="002855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85" name="Text Placeholder 76"/>
          <p:cNvSpPr>
            <a:spLocks noGrp="1"/>
          </p:cNvSpPr>
          <p:nvPr>
            <p:ph type="body" sz="quarter" idx="185" hasCustomPrompt="1"/>
          </p:nvPr>
        </p:nvSpPr>
        <p:spPr>
          <a:xfrm>
            <a:off x="3662362" y="232386"/>
            <a:ext cx="20107276" cy="834414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4800">
                <a:solidFill>
                  <a:srgbClr val="002855"/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title</a:t>
            </a:r>
          </a:p>
        </p:txBody>
      </p:sp>
      <p:sp>
        <p:nvSpPr>
          <p:cNvPr id="70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81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2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6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7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8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9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90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102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103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104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105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106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07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08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09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0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1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2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3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4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5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6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7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18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19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26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27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28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29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0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1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2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3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4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5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6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://www.facebook.com/pages/PosterPresentationscom/217914411419?v=app_4949752878&amp;ref=ts" TargetMode="Externa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3.jpeg"/><Relationship Id="rId4" Type="http://schemas.openxmlformats.org/officeDocument/2006/relationships/hyperlink" Target="http://www.facebook.com/pages/PosterPresentationscom/217914411419?v=app_4949752878&amp;ref=ts" TargetMode="Externa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png"/><Relationship Id="rId5" Type="http://schemas.openxmlformats.org/officeDocument/2006/relationships/image" Target="../media/image3.jpeg"/><Relationship Id="rId4" Type="http://schemas.openxmlformats.org/officeDocument/2006/relationships/hyperlink" Target="http://www.facebook.com/pages/PosterPresentationscom/217914411419?v=app_4949752878&amp;ref=ts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>
                <a:tint val="80000"/>
                <a:satMod val="300000"/>
                <a:lumMod val="0"/>
                <a:lumOff val="100000"/>
              </a:schemeClr>
            </a:gs>
            <a:gs pos="100000">
              <a:schemeClr val="bg1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-6501493" y="-9798"/>
            <a:ext cx="6281539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208995" rIns="104498" bIns="104498" rtlCol="0" anchor="t" anchorCtr="0"/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2500" b="1" baseline="0" dirty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23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1800" b="1" dirty="0">
              <a:latin typeface="Trebuchet MS" pitchFamily="34" charset="0"/>
            </a:endParaRPr>
          </a:p>
          <a:p>
            <a:pPr defTabSz="3765639"/>
            <a:r>
              <a:rPr lang="en-US" sz="1800" dirty="0">
                <a:latin typeface="Trebuchet MS" pitchFamily="34" charset="0"/>
              </a:rPr>
              <a:t>This PowerPoint</a:t>
            </a:r>
            <a:r>
              <a:rPr lang="en-US" sz="1800" baseline="0" dirty="0">
                <a:latin typeface="Trebuchet MS" pitchFamily="34" charset="0"/>
              </a:rPr>
              <a:t> </a:t>
            </a:r>
            <a:r>
              <a:rPr lang="en-US" sz="1800" dirty="0">
                <a:latin typeface="Trebuchet MS" pitchFamily="34" charset="0"/>
              </a:rPr>
              <a:t>2007 template produces</a:t>
            </a:r>
            <a:r>
              <a:rPr lang="en-US" sz="1800" baseline="0" dirty="0">
                <a:latin typeface="Trebuchet MS" pitchFamily="34" charset="0"/>
              </a:rPr>
              <a:t> </a:t>
            </a:r>
            <a:r>
              <a:rPr lang="en-US" sz="1800" dirty="0">
                <a:latin typeface="Trebuchet MS" pitchFamily="34" charset="0"/>
              </a:rPr>
              <a:t>a 36”x60” professional  poster</a:t>
            </a:r>
            <a:r>
              <a:rPr lang="en-US" sz="1800">
                <a:latin typeface="Trebuchet MS" pitchFamily="34" charset="0"/>
              </a:rPr>
              <a:t>. You</a:t>
            </a:r>
            <a:r>
              <a:rPr lang="en-US" sz="1800" baseline="0">
                <a:latin typeface="Trebuchet MS" pitchFamily="34" charset="0"/>
              </a:rPr>
              <a:t> can u</a:t>
            </a:r>
            <a:r>
              <a:rPr lang="en-US" sz="1800">
                <a:latin typeface="Trebuchet MS" pitchFamily="34" charset="0"/>
              </a:rPr>
              <a:t>se</a:t>
            </a:r>
            <a:r>
              <a:rPr lang="en-US" sz="1800" baseline="0">
                <a:latin typeface="Trebuchet MS" pitchFamily="34" charset="0"/>
              </a:rPr>
              <a:t> it to create your research poster and </a:t>
            </a:r>
            <a:r>
              <a:rPr lang="en-US" sz="1800">
                <a:latin typeface="Trebuchet MS" pitchFamily="34" charset="0"/>
              </a:rPr>
              <a:t>save valuable time placing titles, subtitles,</a:t>
            </a:r>
            <a:r>
              <a:rPr lang="en-US" sz="1800" baseline="0">
                <a:latin typeface="Trebuchet MS" pitchFamily="34" charset="0"/>
              </a:rPr>
              <a:t> text, and graphics</a:t>
            </a:r>
            <a:r>
              <a:rPr lang="en-US" sz="1800">
                <a:latin typeface="Trebuchet MS" pitchFamily="34" charset="0"/>
              </a:rPr>
              <a:t>. </a:t>
            </a:r>
            <a:endParaRPr lang="en-US" sz="1800" dirty="0">
              <a:latin typeface="Trebuchet MS" pitchFamily="34" charset="0"/>
            </a:endParaRP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We provide a series of online tutorials that will guide you through the poster design process and answer your poster production questions. </a:t>
            </a: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To view our template tutorials, go online to </a:t>
            </a:r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PosterPresentations.com </a:t>
            </a:r>
            <a:r>
              <a:rPr lang="en-US" sz="1800" dirty="0">
                <a:latin typeface="Trebuchet MS" pitchFamily="34" charset="0"/>
              </a:rPr>
              <a:t>and click on </a:t>
            </a:r>
            <a:r>
              <a:rPr lang="en-US" sz="1800" dirty="0">
                <a:solidFill>
                  <a:srgbClr val="FFFF00"/>
                </a:solidFill>
                <a:latin typeface="Trebuchet MS" pitchFamily="34" charset="0"/>
              </a:rPr>
              <a:t>HELP DESK.</a:t>
            </a: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When</a:t>
            </a:r>
            <a:r>
              <a:rPr lang="en-US" sz="1800" baseline="0" dirty="0">
                <a:latin typeface="Trebuchet MS" pitchFamily="34" charset="0"/>
              </a:rPr>
              <a:t> you are ready to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baseline="0" dirty="0">
                <a:latin typeface="Trebuchet MS" pitchFamily="34" charset="0"/>
              </a:rPr>
              <a:t> print your poster</a:t>
            </a:r>
            <a:r>
              <a:rPr lang="en-US" sz="1800" dirty="0">
                <a:latin typeface="Trebuchet MS" pitchFamily="34" charset="0"/>
              </a:rPr>
              <a:t>,</a:t>
            </a:r>
            <a:r>
              <a:rPr lang="en-US" sz="1800" baseline="0" dirty="0">
                <a:latin typeface="Trebuchet MS" pitchFamily="34" charset="0"/>
              </a:rPr>
              <a:t> go online to</a:t>
            </a:r>
            <a:r>
              <a:rPr lang="en-US" sz="2000" baseline="0" dirty="0">
                <a:latin typeface="Trebuchet MS" pitchFamily="34" charset="0"/>
              </a:rPr>
              <a:t> </a:t>
            </a: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2400" b="1" dirty="0">
                <a:solidFill>
                  <a:schemeClr val="bg1"/>
                </a:solidFill>
                <a:latin typeface="Trebuchet MS" pitchFamily="34" charset="0"/>
              </a:rPr>
              <a:t>.</a:t>
            </a:r>
            <a:br>
              <a:rPr lang="en-US" sz="1800" dirty="0">
                <a:latin typeface="Trebuchet MS" pitchFamily="34" charset="0"/>
              </a:rPr>
            </a:br>
            <a:endParaRPr lang="en-US" sz="1800" dirty="0">
              <a:latin typeface="Trebuchet MS" pitchFamily="34" charset="0"/>
            </a:endParaRPr>
          </a:p>
          <a:p>
            <a:pPr algn="l" defTabSz="3765639"/>
            <a:r>
              <a:rPr lang="en-US" sz="1800" b="1" dirty="0">
                <a:solidFill>
                  <a:schemeClr val="bg1"/>
                </a:solidFill>
                <a:latin typeface="Trebuchet MS" pitchFamily="34" charset="0"/>
              </a:rPr>
              <a:t>Need</a:t>
            </a:r>
            <a:r>
              <a:rPr lang="en-US" sz="1800" b="1" baseline="0" dirty="0">
                <a:solidFill>
                  <a:schemeClr val="bg1"/>
                </a:solidFill>
                <a:latin typeface="Trebuchet MS" pitchFamily="34" charset="0"/>
              </a:rPr>
              <a:t> Assistance?  </a:t>
            </a:r>
            <a:r>
              <a:rPr lang="en-US" sz="2400" b="1" baseline="0" dirty="0">
                <a:solidFill>
                  <a:srgbClr val="FFFF00"/>
                </a:solidFill>
                <a:latin typeface="Trebuchet MS" pitchFamily="34" charset="0"/>
              </a:rPr>
              <a:t>Call  us at </a:t>
            </a: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2508125"/>
            <a:r>
              <a:rPr lang="en-US" sz="1800" dirty="0">
                <a:latin typeface="Trebuchet MS" pitchFamily="34" charset="0"/>
              </a:rPr>
              <a:t> </a:t>
            </a:r>
            <a:endParaRPr lang="en-US" sz="23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2500" b="1" dirty="0">
              <a:solidFill>
                <a:schemeClr val="bg1"/>
              </a:solidFill>
              <a:latin typeface="Trebuchet MS" pitchFamily="34" charset="0"/>
            </a:endParaRP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latin typeface="Trebuchet MS" pitchFamily="34" charset="0"/>
              </a:rPr>
              <a:t>To</a:t>
            </a:r>
            <a:r>
              <a:rPr lang="en-US" sz="1800" baseline="0" dirty="0">
                <a:latin typeface="Trebuchet MS" pitchFamily="34" charset="0"/>
              </a:rPr>
              <a:t> add text, c</a:t>
            </a:r>
            <a:r>
              <a:rPr lang="en-US" sz="1800" dirty="0">
                <a:latin typeface="Trebuchet MS" pitchFamily="34" charset="0"/>
              </a:rPr>
              <a:t>lick inside</a:t>
            </a:r>
            <a:r>
              <a:rPr lang="en-US" sz="1800" baseline="0" dirty="0">
                <a:latin typeface="Trebuchet MS" pitchFamily="34" charset="0"/>
              </a:rPr>
              <a:t> a placeholder on the poster and type or paste your text.  To move a placeholder, click it </a:t>
            </a:r>
            <a:r>
              <a:rPr lang="en-US" sz="1800" u="sng" baseline="0" dirty="0">
                <a:latin typeface="Trebuchet MS" pitchFamily="34" charset="0"/>
              </a:rPr>
              <a:t>once</a:t>
            </a:r>
            <a:r>
              <a:rPr lang="en-US" sz="1800" baseline="0" dirty="0">
                <a:latin typeface="Trebuchet MS" pitchFamily="34" charset="0"/>
              </a:rPr>
              <a:t> (to select it).  Place your cursor on its frame, and your cursor will change to this symbol       .  Click </a:t>
            </a:r>
            <a:r>
              <a:rPr lang="en-US" sz="1800" u="sng" baseline="0" dirty="0">
                <a:latin typeface="Trebuchet MS" pitchFamily="34" charset="0"/>
              </a:rPr>
              <a:t>once</a:t>
            </a:r>
            <a:r>
              <a:rPr lang="en-US" sz="1800" baseline="0" dirty="0">
                <a:latin typeface="Trebuchet MS" pitchFamily="34" charset="0"/>
              </a:rPr>
              <a:t> and drag it to a new location where you can resize it. </a:t>
            </a:r>
          </a:p>
          <a:p>
            <a:pPr defTabSz="3765639"/>
            <a:endParaRPr lang="en-US" sz="1800" dirty="0">
              <a:latin typeface="Trebuchet MS" pitchFamily="34" charset="0"/>
            </a:endParaRPr>
          </a:p>
          <a:p>
            <a:pPr defTabSz="3765639"/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3765639"/>
            <a:r>
              <a:rPr lang="en-US" sz="1800" baseline="0" dirty="0">
                <a:latin typeface="Trebuchet MS" pitchFamily="34" charset="0"/>
              </a:rPr>
              <a:t>Click and drag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1800" baseline="0" dirty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1800" baseline="0" dirty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/>
            <a:endParaRPr lang="en-US" sz="180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latin typeface="Trebuchet MS" pitchFamily="34" charset="0"/>
            </a:endParaRPr>
          </a:p>
        </p:txBody>
      </p:sp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27432000" cy="240030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90000"/>
                </a:schemeClr>
              </a:gs>
              <a:gs pos="0">
                <a:srgbClr val="C99700"/>
              </a:gs>
              <a:gs pos="73000">
                <a:schemeClr val="bg1">
                  <a:lumMod val="0"/>
                  <a:lumOff val="100000"/>
                </a:schemeClr>
              </a:gs>
            </a:gsLst>
            <a:lin ang="5400000" scaled="1"/>
            <a:tileRect/>
          </a:gradFill>
          <a:ln w="9525">
            <a:solidFill>
              <a:srgbClr val="002855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 lvl="0"/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918370" y="16156940"/>
            <a:ext cx="1571625" cy="1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2150" tIns="26070" rIns="52150" bIns="26070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DESIGN © 2012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25" name="Rectangle 33"/>
          <p:cNvSpPr>
            <a:spLocks noChangeArrowheads="1"/>
          </p:cNvSpPr>
          <p:nvPr/>
        </p:nvSpPr>
        <p:spPr bwMode="auto">
          <a:xfrm>
            <a:off x="576461" y="2649220"/>
            <a:ext cx="6286500" cy="13373100"/>
          </a:xfrm>
          <a:prstGeom prst="roundRect">
            <a:avLst>
              <a:gd name="adj" fmla="val 3980"/>
            </a:avLst>
          </a:prstGeom>
          <a:solidFill>
            <a:schemeClr val="bg1">
              <a:lumMod val="95000"/>
            </a:schemeClr>
          </a:solidFill>
          <a:ln w="9525">
            <a:solidFill>
              <a:srgbClr val="002855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7638828" y="0"/>
            <a:ext cx="6281539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208995" rIns="104498" bIns="104498" rtlCol="0" anchor="t" anchorCtr="0"/>
          <a:lstStyle/>
          <a:p>
            <a:pPr algn="ctr">
              <a:lnSpc>
                <a:spcPts val="2400"/>
              </a:lnSpc>
            </a:pPr>
            <a:r>
              <a:rPr lang="en-US" sz="2400" b="1" dirty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2400" b="1" baseline="0" dirty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24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>
              <a:lnSpc>
                <a:spcPts val="2400"/>
              </a:lnSpc>
            </a:pP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defTabSz="3134780">
              <a:lnSpc>
                <a:spcPts val="2100"/>
              </a:lnSpc>
            </a:pPr>
            <a:endParaRPr lang="en-US" sz="180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r>
              <a:rPr lang="en-US" sz="1800" dirty="0">
                <a:latin typeface="Trebuchet MS" pitchFamily="34" charset="0"/>
              </a:rPr>
              <a:t>This PowerPoint</a:t>
            </a:r>
            <a:r>
              <a:rPr lang="en-US" sz="1800" baseline="0" dirty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1800" baseline="0" dirty="0">
                <a:latin typeface="Trebuchet MS" pitchFamily="34" charset="0"/>
              </a:rPr>
            </a:br>
            <a:r>
              <a:rPr lang="en-US" sz="1800" baseline="0" dirty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24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24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r>
              <a:rPr lang="en-US" sz="2400" b="1" baseline="0">
                <a:solidFill>
                  <a:schemeClr val="bg1"/>
                </a:solidFill>
                <a:latin typeface="Trebuchet MS" pitchFamily="34" charset="0"/>
              </a:rPr>
              <a:t>Template </a:t>
            </a:r>
            <a:r>
              <a:rPr lang="en-US" sz="2400" b="1" baseline="0" dirty="0">
                <a:solidFill>
                  <a:schemeClr val="bg1"/>
                </a:solidFill>
                <a:latin typeface="Trebuchet MS" pitchFamily="34" charset="0"/>
              </a:rPr>
              <a:t>FAQs</a:t>
            </a:r>
            <a:endParaRPr lang="en-US" sz="1800" baseline="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2689420"/>
            <a:r>
              <a:rPr lang="en-US" sz="1800" dirty="0">
                <a:latin typeface="Trebuchet MS" pitchFamily="34" charset="0"/>
              </a:rPr>
              <a:t>Go to the </a:t>
            </a:r>
            <a:r>
              <a:rPr lang="en-US" sz="1800" baseline="0" dirty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1800" baseline="0" dirty="0">
                <a:latin typeface="Trebuchet MS" pitchFamily="34" charset="0"/>
              </a:rPr>
            </a:br>
            <a:endParaRPr lang="en-US" sz="1800" baseline="0" dirty="0">
              <a:latin typeface="Trebuchet MS" pitchFamily="34" charset="0"/>
            </a:endParaRPr>
          </a:p>
          <a:p>
            <a:pPr defTabSz="2689420"/>
            <a:endParaRPr lang="en-US" sz="18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2689420"/>
            <a:r>
              <a:rPr lang="en-US" sz="1800" dirty="0">
                <a:latin typeface="Trebuchet MS" pitchFamily="34" charset="0"/>
              </a:rPr>
              <a:t>This template has four </a:t>
            </a:r>
            <a:r>
              <a:rPr lang="en-US" sz="1800" baseline="0" dirty="0">
                <a:latin typeface="Trebuchet MS" pitchFamily="34" charset="0"/>
              </a:rPr>
              <a:t>different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column layouts.   </a:t>
            </a:r>
            <a:r>
              <a:rPr lang="en-US" sz="1800" u="sng" baseline="0" dirty="0">
                <a:latin typeface="Trebuchet MS" pitchFamily="34" charset="0"/>
              </a:rPr>
              <a:t>Right-click</a:t>
            </a:r>
            <a:r>
              <a:rPr lang="en-US" sz="1800" baseline="0" dirty="0">
                <a:latin typeface="Trebuchet MS" pitchFamily="34" charset="0"/>
              </a:rPr>
              <a:t>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your mouse on the background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and click on LAYOUT to see the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 layout options.  The columns in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the provided layouts are fixed and cannot be moved but advanced users can modify any layout by going to VIEW and then SLIDE MASTER.</a:t>
            </a: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TEXT: </a:t>
            </a:r>
            <a:r>
              <a:rPr lang="en-US" sz="1800" baseline="0" dirty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PHOTOS: </a:t>
            </a:r>
            <a:r>
              <a:rPr lang="en-US" sz="1800" baseline="0" dirty="0">
                <a:latin typeface="Trebuchet MS" pitchFamily="34" charset="0"/>
              </a:rPr>
              <a:t>Drag in a picture placeholder, size it </a:t>
            </a:r>
            <a:r>
              <a:rPr lang="en-US" sz="1800" u="sng" baseline="0" dirty="0">
                <a:latin typeface="Trebuchet MS" pitchFamily="34" charset="0"/>
              </a:rPr>
              <a:t>first</a:t>
            </a:r>
            <a:r>
              <a:rPr lang="en-US" sz="1800" baseline="0" dirty="0">
                <a:latin typeface="Trebuchet MS" pitchFamily="34" charset="0"/>
              </a:rPr>
              <a:t>, click in it and insert a photo from the menu.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TABLES: </a:t>
            </a:r>
            <a:r>
              <a:rPr lang="en-US" sz="1800" baseline="0" dirty="0">
                <a:latin typeface="Trebuchet MS" pitchFamily="34" charset="0"/>
              </a:rPr>
              <a:t>You can copy and paste a table from an external document onto this poster template. To adjust the way the text fits within the cells of a table that has been pasted, </a:t>
            </a:r>
            <a:r>
              <a:rPr lang="en-US" sz="1800" u="sng" baseline="0" dirty="0">
                <a:latin typeface="Trebuchet MS" pitchFamily="34" charset="0"/>
              </a:rPr>
              <a:t>right-click</a:t>
            </a:r>
            <a:r>
              <a:rPr lang="en-US" sz="1800" baseline="0" dirty="0">
                <a:latin typeface="Trebuchet MS" pitchFamily="34" charset="0"/>
              </a:rPr>
              <a:t> on the table, click FORMAT SHAPE  then click on TEXT BOX and change the INTERNAL MARGIN values to 0.25.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To change the color scheme of this template go to the DESIGN menu and click on COLORS. You can choose from the provided color combinations or create your own.</a:t>
            </a:r>
          </a:p>
          <a:p>
            <a:pPr defTabSz="3134780"/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baseline="0" dirty="0"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dirty="0"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endParaRPr lang="en-US" sz="12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endParaRPr lang="en-US" sz="1800" b="1" dirty="0">
              <a:latin typeface="Trebuchet MS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-6481554" y="11860087"/>
            <a:ext cx="6261600" cy="3886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4" rIns="52249" bIns="26124" rtlCol="0" anchor="ctr"/>
          <a:lstStyle/>
          <a:p>
            <a:pPr algn="ctr"/>
            <a:endParaRPr lang="en-US"/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07318" y="6276070"/>
            <a:ext cx="2438880" cy="125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2432958" y="7952471"/>
            <a:ext cx="369094" cy="219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44" name="TextBox 43"/>
          <p:cNvSpPr txBox="1"/>
          <p:nvPr/>
        </p:nvSpPr>
        <p:spPr>
          <a:xfrm>
            <a:off x="27877004" y="15329052"/>
            <a:ext cx="5725179" cy="976088"/>
          </a:xfrm>
          <a:prstGeom prst="rect">
            <a:avLst/>
          </a:prstGeom>
          <a:noFill/>
        </p:spPr>
        <p:txBody>
          <a:bodyPr wrap="square" lIns="52249" tIns="26124" rIns="52249" bIns="26124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2000" dirty="0">
                <a:solidFill>
                  <a:schemeClr val="bg1"/>
                </a:solidFill>
              </a:rPr>
              <a:t>© 2013 PosterPresentations.com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    </a:t>
            </a:r>
            <a:r>
              <a:rPr lang="en-US" sz="1800" dirty="0">
                <a:solidFill>
                  <a:schemeClr val="bg1"/>
                </a:solidFill>
              </a:rPr>
              <a:t>2117 Fourth Street ,</a:t>
            </a:r>
            <a:r>
              <a:rPr lang="en-US" sz="1800" baseline="0" dirty="0">
                <a:solidFill>
                  <a:schemeClr val="bg1"/>
                </a:solidFill>
              </a:rPr>
              <a:t> Unit C</a:t>
            </a:r>
            <a:br>
              <a:rPr lang="en-US" sz="1800" baseline="0" dirty="0">
                <a:solidFill>
                  <a:schemeClr val="bg1"/>
                </a:solidFill>
              </a:rPr>
            </a:br>
            <a:r>
              <a:rPr lang="en-US" sz="1800" baseline="0" dirty="0">
                <a:solidFill>
                  <a:schemeClr val="bg1"/>
                </a:solidFill>
              </a:rPr>
              <a:t>    Berkeley  CA  94710</a:t>
            </a:r>
            <a:br>
              <a:rPr lang="en-US" sz="1800" baseline="0" dirty="0">
                <a:solidFill>
                  <a:schemeClr val="bg1"/>
                </a:solidFill>
              </a:rPr>
            </a:br>
            <a:r>
              <a:rPr lang="en-US" sz="1800" baseline="0" dirty="0">
                <a:solidFill>
                  <a:schemeClr val="bg1"/>
                </a:solidFill>
              </a:rPr>
              <a:t>    </a:t>
            </a:r>
            <a:r>
              <a:rPr lang="en-US" sz="1800" b="1" baseline="0" dirty="0">
                <a:solidFill>
                  <a:srgbClr val="FFFF00"/>
                </a:solidFill>
              </a:rPr>
              <a:t>posterpresenter@gmail.com</a:t>
            </a:r>
            <a:endParaRPr lang="en-US" sz="2000" b="1" dirty="0">
              <a:solidFill>
                <a:srgbClr val="FFFF00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-6223790" y="15575235"/>
            <a:ext cx="5771525" cy="644181"/>
            <a:chOff x="44242388" y="28054064"/>
            <a:chExt cx="9771400" cy="1090621"/>
          </a:xfrm>
        </p:grpSpPr>
        <p:sp>
          <p:nvSpPr>
            <p:cNvPr id="28" name="Rounded Rectangle 27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pic>
          <p:nvPicPr>
            <p:cNvPr id="33" name="Picture 32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341112" y="28126638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5" name="TextBox 32"/>
            <p:cNvSpPr txBox="1"/>
            <p:nvPr userDrawn="1"/>
          </p:nvSpPr>
          <p:spPr>
            <a:xfrm>
              <a:off x="45342599" y="28154099"/>
              <a:ext cx="8671189" cy="885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1400" baseline="0" dirty="0" err="1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page. </a:t>
              </a:r>
            </a:p>
            <a:p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1400" u="sng" baseline="0" dirty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and click on the FB icon.</a:t>
              </a:r>
              <a:endParaRPr lang="en-US" sz="14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41" name="Straight Connector 40"/>
          <p:cNvCxnSpPr/>
          <p:nvPr/>
        </p:nvCxnSpPr>
        <p:spPr>
          <a:xfrm>
            <a:off x="27638828" y="2544196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7638828" y="15144750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-6472918" y="5874672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-6491524" y="10199648"/>
            <a:ext cx="6261600" cy="388620"/>
          </a:xfrm>
          <a:prstGeom prst="rect">
            <a:avLst/>
          </a:prstGeom>
          <a:solidFill>
            <a:srgbClr val="0028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4" rIns="52249" bIns="26124"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079" y="615971"/>
            <a:ext cx="2761491" cy="1261874"/>
          </a:xfrm>
          <a:prstGeom prst="rect">
            <a:avLst/>
          </a:prstGeom>
        </p:spPr>
      </p:pic>
      <p:sp>
        <p:nvSpPr>
          <p:cNvPr id="37" name="Rectangle 33"/>
          <p:cNvSpPr>
            <a:spLocks noChangeArrowheads="1"/>
          </p:cNvSpPr>
          <p:nvPr userDrawn="1"/>
        </p:nvSpPr>
        <p:spPr bwMode="auto">
          <a:xfrm>
            <a:off x="7241249" y="2649220"/>
            <a:ext cx="6286500" cy="13373100"/>
          </a:xfrm>
          <a:prstGeom prst="roundRect">
            <a:avLst>
              <a:gd name="adj" fmla="val 3980"/>
            </a:avLst>
          </a:prstGeom>
          <a:solidFill>
            <a:schemeClr val="bg1">
              <a:lumMod val="95000"/>
            </a:schemeClr>
          </a:solidFill>
          <a:ln w="9525">
            <a:solidFill>
              <a:srgbClr val="002855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8" name="Rectangle 33"/>
          <p:cNvSpPr>
            <a:spLocks noChangeArrowheads="1"/>
          </p:cNvSpPr>
          <p:nvPr userDrawn="1"/>
        </p:nvSpPr>
        <p:spPr bwMode="auto">
          <a:xfrm>
            <a:off x="13906037" y="2649220"/>
            <a:ext cx="6286500" cy="13373100"/>
          </a:xfrm>
          <a:prstGeom prst="roundRect">
            <a:avLst>
              <a:gd name="adj" fmla="val 3980"/>
            </a:avLst>
          </a:prstGeom>
          <a:solidFill>
            <a:schemeClr val="bg1">
              <a:lumMod val="95000"/>
            </a:schemeClr>
          </a:solidFill>
          <a:ln w="9525">
            <a:solidFill>
              <a:srgbClr val="002855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9" name="Rectangle 33"/>
          <p:cNvSpPr>
            <a:spLocks noChangeArrowheads="1"/>
          </p:cNvSpPr>
          <p:nvPr userDrawn="1"/>
        </p:nvSpPr>
        <p:spPr bwMode="auto">
          <a:xfrm>
            <a:off x="20570825" y="2649220"/>
            <a:ext cx="6286500" cy="13373100"/>
          </a:xfrm>
          <a:prstGeom prst="roundRect">
            <a:avLst>
              <a:gd name="adj" fmla="val 3980"/>
            </a:avLst>
          </a:prstGeom>
          <a:solidFill>
            <a:schemeClr val="bg1">
              <a:lumMod val="95000"/>
            </a:schemeClr>
          </a:solidFill>
          <a:ln w="9525">
            <a:solidFill>
              <a:srgbClr val="002855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2507943" rtl="0" eaLnBrk="1" latinLnBrk="0" hangingPunct="1">
        <a:spcBef>
          <a:spcPct val="0"/>
        </a:spcBef>
        <a:buNone/>
        <a:defRPr sz="50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940479" indent="-940479" algn="l" defTabSz="2507943" rtl="0" eaLnBrk="1" latinLnBrk="0" hangingPunct="1">
        <a:spcBef>
          <a:spcPct val="20000"/>
        </a:spcBef>
        <a:buFont typeface="Arial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1pPr>
      <a:lvl2pPr marL="2037704" indent="-783732" algn="l" defTabSz="2507943" rtl="0" eaLnBrk="1" latinLnBrk="0" hangingPunct="1">
        <a:spcBef>
          <a:spcPct val="20000"/>
        </a:spcBef>
        <a:buFont typeface="Arial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134929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4388901" indent="-626986" algn="l" defTabSz="2507943" rtl="0" eaLnBrk="1" latinLnBrk="0" hangingPunct="1">
        <a:spcBef>
          <a:spcPct val="20000"/>
        </a:spcBef>
        <a:buFont typeface="Arial" pitchFamily="34" charset="0"/>
        <a:buChar char="–"/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642872" indent="-626986" algn="l" defTabSz="2507943" rtl="0" eaLnBrk="1" latinLnBrk="0" hangingPunct="1">
        <a:spcBef>
          <a:spcPct val="20000"/>
        </a:spcBef>
        <a:buFont typeface="Arial" pitchFamily="34" charset="0"/>
        <a:buChar char="»"/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6896844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8150815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404787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0658758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53972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507943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61915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5015886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269858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523830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777801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10031773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>
                <a:tint val="80000"/>
                <a:satMod val="300000"/>
                <a:lumMod val="0"/>
                <a:lumOff val="100000"/>
              </a:schemeClr>
            </a:gs>
            <a:gs pos="100000">
              <a:schemeClr val="bg1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938690" y="16116300"/>
            <a:ext cx="1571625" cy="1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2150" tIns="26070" rIns="52150" bIns="26070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DESIGN © 2012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72988" y="2628900"/>
            <a:ext cx="26286024" cy="13373100"/>
            <a:chOff x="571500" y="2628900"/>
            <a:chExt cx="26286024" cy="13373100"/>
          </a:xfrm>
        </p:grpSpPr>
        <p:sp>
          <p:nvSpPr>
            <p:cNvPr id="8" name="Rectangle 33"/>
            <p:cNvSpPr>
              <a:spLocks noChangeArrowheads="1"/>
            </p:cNvSpPr>
            <p:nvPr/>
          </p:nvSpPr>
          <p:spPr bwMode="auto">
            <a:xfrm>
              <a:off x="571500" y="2628900"/>
              <a:ext cx="8490857" cy="13373100"/>
            </a:xfrm>
            <a:prstGeom prst="roundRect">
              <a:avLst>
                <a:gd name="adj" fmla="val 2983"/>
              </a:avLst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lIns="52249" tIns="26124" rIns="52249" bIns="26124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1" name="Rectangle 33"/>
            <p:cNvSpPr>
              <a:spLocks noChangeArrowheads="1"/>
            </p:cNvSpPr>
            <p:nvPr userDrawn="1"/>
          </p:nvSpPr>
          <p:spPr bwMode="auto">
            <a:xfrm>
              <a:off x="9469084" y="2628900"/>
              <a:ext cx="8490857" cy="13373100"/>
            </a:xfrm>
            <a:prstGeom prst="roundRect">
              <a:avLst>
                <a:gd name="adj" fmla="val 2983"/>
              </a:avLst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lIns="52249" tIns="26124" rIns="52249" bIns="26124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2" name="Rectangle 33"/>
            <p:cNvSpPr>
              <a:spLocks noChangeArrowheads="1"/>
            </p:cNvSpPr>
            <p:nvPr userDrawn="1"/>
          </p:nvSpPr>
          <p:spPr bwMode="auto">
            <a:xfrm>
              <a:off x="18366667" y="2628900"/>
              <a:ext cx="8490857" cy="13373100"/>
            </a:xfrm>
            <a:prstGeom prst="roundRect">
              <a:avLst>
                <a:gd name="adj" fmla="val 2983"/>
              </a:avLst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lIns="52249" tIns="26124" rIns="52249" bIns="26124" anchor="ctr"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23" name="Rectangle 22"/>
          <p:cNvSpPr/>
          <p:nvPr/>
        </p:nvSpPr>
        <p:spPr>
          <a:xfrm>
            <a:off x="-6501493" y="-9798"/>
            <a:ext cx="6281539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208995" rIns="104498" bIns="104498" rtlCol="0" anchor="t" anchorCtr="0"/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2500" b="1" baseline="0" dirty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23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1800" b="1" dirty="0">
              <a:latin typeface="Trebuchet MS" pitchFamily="34" charset="0"/>
            </a:endParaRPr>
          </a:p>
          <a:p>
            <a:pPr defTabSz="3765639"/>
            <a:r>
              <a:rPr lang="en-US" sz="1800" dirty="0">
                <a:latin typeface="Trebuchet MS" pitchFamily="34" charset="0"/>
              </a:rPr>
              <a:t>This PowerPoint</a:t>
            </a:r>
            <a:r>
              <a:rPr lang="en-US" sz="1800" baseline="0" dirty="0">
                <a:latin typeface="Trebuchet MS" pitchFamily="34" charset="0"/>
              </a:rPr>
              <a:t> </a:t>
            </a:r>
            <a:r>
              <a:rPr lang="en-US" sz="1800" dirty="0">
                <a:latin typeface="Trebuchet MS" pitchFamily="34" charset="0"/>
              </a:rPr>
              <a:t>2007 template produces</a:t>
            </a:r>
            <a:r>
              <a:rPr lang="en-US" sz="1800" baseline="0" dirty="0">
                <a:latin typeface="Trebuchet MS" pitchFamily="34" charset="0"/>
              </a:rPr>
              <a:t> </a:t>
            </a:r>
            <a:r>
              <a:rPr lang="en-US" sz="1800" dirty="0">
                <a:latin typeface="Trebuchet MS" pitchFamily="34" charset="0"/>
              </a:rPr>
              <a:t>a 36”x60” professional  poster</a:t>
            </a:r>
            <a:r>
              <a:rPr lang="en-US" sz="1800">
                <a:latin typeface="Trebuchet MS" pitchFamily="34" charset="0"/>
              </a:rPr>
              <a:t>. You</a:t>
            </a:r>
            <a:r>
              <a:rPr lang="en-US" sz="1800" baseline="0">
                <a:latin typeface="Trebuchet MS" pitchFamily="34" charset="0"/>
              </a:rPr>
              <a:t> can u</a:t>
            </a:r>
            <a:r>
              <a:rPr lang="en-US" sz="1800">
                <a:latin typeface="Trebuchet MS" pitchFamily="34" charset="0"/>
              </a:rPr>
              <a:t>se</a:t>
            </a:r>
            <a:r>
              <a:rPr lang="en-US" sz="1800" baseline="0">
                <a:latin typeface="Trebuchet MS" pitchFamily="34" charset="0"/>
              </a:rPr>
              <a:t> it to create your research poster and </a:t>
            </a:r>
            <a:r>
              <a:rPr lang="en-US" sz="1800">
                <a:latin typeface="Trebuchet MS" pitchFamily="34" charset="0"/>
              </a:rPr>
              <a:t>save valuable time placing titles, subtitles,</a:t>
            </a:r>
            <a:r>
              <a:rPr lang="en-US" sz="1800" baseline="0">
                <a:latin typeface="Trebuchet MS" pitchFamily="34" charset="0"/>
              </a:rPr>
              <a:t> text, and graphics</a:t>
            </a:r>
            <a:r>
              <a:rPr lang="en-US" sz="1800">
                <a:latin typeface="Trebuchet MS" pitchFamily="34" charset="0"/>
              </a:rPr>
              <a:t>. </a:t>
            </a:r>
            <a:endParaRPr lang="en-US" sz="1800" dirty="0">
              <a:latin typeface="Trebuchet MS" pitchFamily="34" charset="0"/>
            </a:endParaRP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We provide a series of online tutorials that will guide you through the poster design process and answer your poster production questions. </a:t>
            </a: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To view our template tutorials, go online to </a:t>
            </a:r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PosterPresentations.com </a:t>
            </a:r>
            <a:r>
              <a:rPr lang="en-US" sz="1800" dirty="0">
                <a:latin typeface="Trebuchet MS" pitchFamily="34" charset="0"/>
              </a:rPr>
              <a:t>and click on </a:t>
            </a:r>
            <a:r>
              <a:rPr lang="en-US" sz="1800" dirty="0">
                <a:solidFill>
                  <a:srgbClr val="FFFF00"/>
                </a:solidFill>
                <a:latin typeface="Trebuchet MS" pitchFamily="34" charset="0"/>
              </a:rPr>
              <a:t>HELP DESK.</a:t>
            </a: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When</a:t>
            </a:r>
            <a:r>
              <a:rPr lang="en-US" sz="1800" baseline="0" dirty="0">
                <a:latin typeface="Trebuchet MS" pitchFamily="34" charset="0"/>
              </a:rPr>
              <a:t> you are ready to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baseline="0" dirty="0">
                <a:latin typeface="Trebuchet MS" pitchFamily="34" charset="0"/>
              </a:rPr>
              <a:t> print your poster</a:t>
            </a:r>
            <a:r>
              <a:rPr lang="en-US" sz="1800" dirty="0">
                <a:latin typeface="Trebuchet MS" pitchFamily="34" charset="0"/>
              </a:rPr>
              <a:t>,</a:t>
            </a:r>
            <a:r>
              <a:rPr lang="en-US" sz="1800" baseline="0" dirty="0">
                <a:latin typeface="Trebuchet MS" pitchFamily="34" charset="0"/>
              </a:rPr>
              <a:t> go online to</a:t>
            </a:r>
            <a:r>
              <a:rPr lang="en-US" sz="2000" baseline="0" dirty="0">
                <a:latin typeface="Trebuchet MS" pitchFamily="34" charset="0"/>
              </a:rPr>
              <a:t> </a:t>
            </a: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2400" b="1" dirty="0">
                <a:solidFill>
                  <a:schemeClr val="bg1"/>
                </a:solidFill>
                <a:latin typeface="Trebuchet MS" pitchFamily="34" charset="0"/>
              </a:rPr>
              <a:t>.</a:t>
            </a:r>
            <a:br>
              <a:rPr lang="en-US" sz="1800" dirty="0">
                <a:latin typeface="Trebuchet MS" pitchFamily="34" charset="0"/>
              </a:rPr>
            </a:br>
            <a:endParaRPr lang="en-US" sz="1800" dirty="0">
              <a:latin typeface="Trebuchet MS" pitchFamily="34" charset="0"/>
            </a:endParaRPr>
          </a:p>
          <a:p>
            <a:pPr algn="l" defTabSz="3765639"/>
            <a:r>
              <a:rPr lang="en-US" sz="1800" b="1" dirty="0">
                <a:solidFill>
                  <a:schemeClr val="bg1"/>
                </a:solidFill>
                <a:latin typeface="Trebuchet MS" pitchFamily="34" charset="0"/>
              </a:rPr>
              <a:t>Need</a:t>
            </a:r>
            <a:r>
              <a:rPr lang="en-US" sz="1800" b="1" baseline="0" dirty="0">
                <a:solidFill>
                  <a:schemeClr val="bg1"/>
                </a:solidFill>
                <a:latin typeface="Trebuchet MS" pitchFamily="34" charset="0"/>
              </a:rPr>
              <a:t> Assistance?  </a:t>
            </a:r>
            <a:r>
              <a:rPr lang="en-US" sz="2400" b="1" baseline="0" dirty="0">
                <a:solidFill>
                  <a:srgbClr val="FFFF00"/>
                </a:solidFill>
                <a:latin typeface="Trebuchet MS" pitchFamily="34" charset="0"/>
              </a:rPr>
              <a:t>Call  us at </a:t>
            </a: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2508125"/>
            <a:r>
              <a:rPr lang="en-US" sz="1800" dirty="0">
                <a:latin typeface="Trebuchet MS" pitchFamily="34" charset="0"/>
              </a:rPr>
              <a:t> </a:t>
            </a:r>
            <a:endParaRPr lang="en-US" sz="23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2500" b="1" dirty="0">
              <a:solidFill>
                <a:schemeClr val="bg1"/>
              </a:solidFill>
              <a:latin typeface="Trebuchet MS" pitchFamily="34" charset="0"/>
            </a:endParaRP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latin typeface="Trebuchet MS" pitchFamily="34" charset="0"/>
              </a:rPr>
              <a:t>To</a:t>
            </a:r>
            <a:r>
              <a:rPr lang="en-US" sz="1800" baseline="0" dirty="0">
                <a:latin typeface="Trebuchet MS" pitchFamily="34" charset="0"/>
              </a:rPr>
              <a:t> add text, c</a:t>
            </a:r>
            <a:r>
              <a:rPr lang="en-US" sz="1800" dirty="0">
                <a:latin typeface="Trebuchet MS" pitchFamily="34" charset="0"/>
              </a:rPr>
              <a:t>lick inside</a:t>
            </a:r>
            <a:r>
              <a:rPr lang="en-US" sz="1800" baseline="0" dirty="0">
                <a:latin typeface="Trebuchet MS" pitchFamily="34" charset="0"/>
              </a:rPr>
              <a:t> a placeholder on the poster and type or paste your text.  To move a placeholder, click it </a:t>
            </a:r>
            <a:r>
              <a:rPr lang="en-US" sz="1800" u="sng" baseline="0" dirty="0">
                <a:latin typeface="Trebuchet MS" pitchFamily="34" charset="0"/>
              </a:rPr>
              <a:t>once</a:t>
            </a:r>
            <a:r>
              <a:rPr lang="en-US" sz="1800" baseline="0" dirty="0">
                <a:latin typeface="Trebuchet MS" pitchFamily="34" charset="0"/>
              </a:rPr>
              <a:t> (to select it).  Place your cursor on its frame, and your cursor will change to this symbol       .  Click </a:t>
            </a:r>
            <a:r>
              <a:rPr lang="en-US" sz="1800" u="sng" baseline="0" dirty="0">
                <a:latin typeface="Trebuchet MS" pitchFamily="34" charset="0"/>
              </a:rPr>
              <a:t>once</a:t>
            </a:r>
            <a:r>
              <a:rPr lang="en-US" sz="1800" baseline="0" dirty="0">
                <a:latin typeface="Trebuchet MS" pitchFamily="34" charset="0"/>
              </a:rPr>
              <a:t> and drag it to a new location where you can resize it. </a:t>
            </a:r>
          </a:p>
          <a:p>
            <a:pPr defTabSz="3765639"/>
            <a:endParaRPr lang="en-US" sz="1800" dirty="0">
              <a:latin typeface="Trebuchet MS" pitchFamily="34" charset="0"/>
            </a:endParaRPr>
          </a:p>
          <a:p>
            <a:pPr defTabSz="3765639"/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3765639"/>
            <a:r>
              <a:rPr lang="en-US" sz="1800" baseline="0" dirty="0">
                <a:latin typeface="Trebuchet MS" pitchFamily="34" charset="0"/>
              </a:rPr>
              <a:t>Click and drag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1800" baseline="0" dirty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1800" baseline="0" dirty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/>
            <a:endParaRPr lang="en-US" sz="180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latin typeface="Trebuchet MS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-6481554" y="11860087"/>
            <a:ext cx="6261600" cy="3886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4" rIns="52249" bIns="26124" rtlCol="0" anchor="ctr"/>
          <a:lstStyle/>
          <a:p>
            <a:pPr algn="ctr"/>
            <a:endParaRPr lang="en-US"/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432958" y="7952471"/>
            <a:ext cx="369094" cy="219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grpSp>
        <p:nvGrpSpPr>
          <p:cNvPr id="38" name="Group 37"/>
          <p:cNvGrpSpPr/>
          <p:nvPr/>
        </p:nvGrpSpPr>
        <p:grpSpPr>
          <a:xfrm>
            <a:off x="-6223790" y="15575235"/>
            <a:ext cx="5771525" cy="644181"/>
            <a:chOff x="44242388" y="28054064"/>
            <a:chExt cx="9771400" cy="1090621"/>
          </a:xfrm>
        </p:grpSpPr>
        <p:sp>
          <p:nvSpPr>
            <p:cNvPr id="40" name="Rounded Rectangle 39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pic>
          <p:nvPicPr>
            <p:cNvPr id="41" name="Picture 40" descr="http://t2.gstatic.com/images?q=tbn:ANd9GcR4APHC6TT9w54M2zn_pvCiBxUNcspYPoVxirLRphBoJabfSvu7zw">
              <a:hlinkClick r:id="rId4"/>
            </p:cNvPr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4341112" y="28126638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42" name="TextBox 32"/>
            <p:cNvSpPr txBox="1"/>
            <p:nvPr userDrawn="1"/>
          </p:nvSpPr>
          <p:spPr>
            <a:xfrm>
              <a:off x="45342599" y="28154099"/>
              <a:ext cx="8671189" cy="885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1400" baseline="0" dirty="0" err="1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page. </a:t>
              </a:r>
            </a:p>
            <a:p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1400" u="sng" baseline="0" dirty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and click on the FB icon.</a:t>
              </a:r>
              <a:endParaRPr lang="en-US" sz="14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44" name="Straight Connector 43"/>
          <p:cNvCxnSpPr/>
          <p:nvPr/>
        </p:nvCxnSpPr>
        <p:spPr>
          <a:xfrm>
            <a:off x="-6472918" y="5874672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-6491524" y="10199648"/>
            <a:ext cx="6261600" cy="3886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4" rIns="52249" bIns="26124"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27638828" y="0"/>
            <a:ext cx="6281539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208995" rIns="104498" bIns="104498" rtlCol="0" anchor="t" anchorCtr="0"/>
          <a:lstStyle/>
          <a:p>
            <a:pPr algn="ctr">
              <a:lnSpc>
                <a:spcPts val="2400"/>
              </a:lnSpc>
            </a:pPr>
            <a:r>
              <a:rPr lang="en-US" sz="2400" b="1" dirty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2400" b="1" baseline="0" dirty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24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>
              <a:lnSpc>
                <a:spcPts val="2400"/>
              </a:lnSpc>
            </a:pP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defTabSz="3134780">
              <a:lnSpc>
                <a:spcPts val="2100"/>
              </a:lnSpc>
            </a:pPr>
            <a:endParaRPr lang="en-US" sz="180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r>
              <a:rPr lang="en-US" sz="1800" dirty="0">
                <a:latin typeface="Trebuchet MS" pitchFamily="34" charset="0"/>
              </a:rPr>
              <a:t>This PowerPoint</a:t>
            </a:r>
            <a:r>
              <a:rPr lang="en-US" sz="1800" baseline="0" dirty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1800" baseline="0" dirty="0">
                <a:latin typeface="Trebuchet MS" pitchFamily="34" charset="0"/>
              </a:rPr>
            </a:br>
            <a:r>
              <a:rPr lang="en-US" sz="1800" baseline="0" dirty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24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24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r>
              <a:rPr lang="en-US" sz="2400" b="1" baseline="0">
                <a:solidFill>
                  <a:schemeClr val="bg1"/>
                </a:solidFill>
                <a:latin typeface="Trebuchet MS" pitchFamily="34" charset="0"/>
              </a:rPr>
              <a:t>Template </a:t>
            </a:r>
            <a:r>
              <a:rPr lang="en-US" sz="2400" b="1" baseline="0" dirty="0">
                <a:solidFill>
                  <a:schemeClr val="bg1"/>
                </a:solidFill>
                <a:latin typeface="Trebuchet MS" pitchFamily="34" charset="0"/>
              </a:rPr>
              <a:t>FAQs</a:t>
            </a:r>
            <a:endParaRPr lang="en-US" sz="1800" baseline="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2689420"/>
            <a:r>
              <a:rPr lang="en-US" sz="1800" dirty="0">
                <a:latin typeface="Trebuchet MS" pitchFamily="34" charset="0"/>
              </a:rPr>
              <a:t>Go to the </a:t>
            </a:r>
            <a:r>
              <a:rPr lang="en-US" sz="1800" baseline="0" dirty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1800" baseline="0" dirty="0">
                <a:latin typeface="Trebuchet MS" pitchFamily="34" charset="0"/>
              </a:rPr>
            </a:br>
            <a:endParaRPr lang="en-US" sz="1800" baseline="0" dirty="0">
              <a:latin typeface="Trebuchet MS" pitchFamily="34" charset="0"/>
            </a:endParaRPr>
          </a:p>
          <a:p>
            <a:pPr defTabSz="2689420"/>
            <a:endParaRPr lang="en-US" sz="18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2689420"/>
            <a:r>
              <a:rPr lang="en-US" sz="1800" dirty="0">
                <a:latin typeface="Trebuchet MS" pitchFamily="34" charset="0"/>
              </a:rPr>
              <a:t>This template has four </a:t>
            </a:r>
            <a:r>
              <a:rPr lang="en-US" sz="1800" baseline="0" dirty="0">
                <a:latin typeface="Trebuchet MS" pitchFamily="34" charset="0"/>
              </a:rPr>
              <a:t>different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column layouts.   </a:t>
            </a:r>
            <a:r>
              <a:rPr lang="en-US" sz="1800" u="sng" baseline="0" dirty="0">
                <a:latin typeface="Trebuchet MS" pitchFamily="34" charset="0"/>
              </a:rPr>
              <a:t>Right-click</a:t>
            </a:r>
            <a:r>
              <a:rPr lang="en-US" sz="1800" baseline="0" dirty="0">
                <a:latin typeface="Trebuchet MS" pitchFamily="34" charset="0"/>
              </a:rPr>
              <a:t>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your mouse on the background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and click on LAYOUT to see the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 layout options.  The columns in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the provided layouts are fixed and cannot be moved but advanced users can modify any layout by going to VIEW and then SLIDE MASTER.</a:t>
            </a: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TEXT: </a:t>
            </a:r>
            <a:r>
              <a:rPr lang="en-US" sz="1800" baseline="0" dirty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PHOTOS: </a:t>
            </a:r>
            <a:r>
              <a:rPr lang="en-US" sz="1800" baseline="0" dirty="0">
                <a:latin typeface="Trebuchet MS" pitchFamily="34" charset="0"/>
              </a:rPr>
              <a:t>Drag in a picture placeholder, size it </a:t>
            </a:r>
            <a:r>
              <a:rPr lang="en-US" sz="1800" u="sng" baseline="0" dirty="0">
                <a:latin typeface="Trebuchet MS" pitchFamily="34" charset="0"/>
              </a:rPr>
              <a:t>first</a:t>
            </a:r>
            <a:r>
              <a:rPr lang="en-US" sz="1800" baseline="0" dirty="0">
                <a:latin typeface="Trebuchet MS" pitchFamily="34" charset="0"/>
              </a:rPr>
              <a:t>, click in it and insert a photo from the menu.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TABLES: </a:t>
            </a:r>
            <a:r>
              <a:rPr lang="en-US" sz="1800" baseline="0" dirty="0">
                <a:latin typeface="Trebuchet MS" pitchFamily="34" charset="0"/>
              </a:rPr>
              <a:t>You can copy and paste a table from an external document onto this poster template. To adjust the way the text fits within the cells of a table that has been pasted, </a:t>
            </a:r>
            <a:r>
              <a:rPr lang="en-US" sz="1800" u="sng" baseline="0" dirty="0">
                <a:latin typeface="Trebuchet MS" pitchFamily="34" charset="0"/>
              </a:rPr>
              <a:t>right-click</a:t>
            </a:r>
            <a:r>
              <a:rPr lang="en-US" sz="1800" baseline="0" dirty="0">
                <a:latin typeface="Trebuchet MS" pitchFamily="34" charset="0"/>
              </a:rPr>
              <a:t> on the table, click FORMAT SHAPE  then click on TEXT BOX and change the INTERNAL MARGIN values to 0.25.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To change the color scheme of this template go to the DESIGN menu and click on COLORS. You can choose from the provided color combinations or create your own.</a:t>
            </a:r>
          </a:p>
          <a:p>
            <a:pPr defTabSz="3134780"/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baseline="0" dirty="0"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dirty="0"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endParaRPr lang="en-US" sz="12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endParaRPr lang="en-US" sz="1800" b="1" dirty="0">
              <a:latin typeface="Trebuchet MS" pitchFamily="34" charset="0"/>
            </a:endParaRPr>
          </a:p>
        </p:txBody>
      </p:sp>
      <p:pic>
        <p:nvPicPr>
          <p:cNvPr id="47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307318" y="6276070"/>
            <a:ext cx="2438880" cy="125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8" name="TextBox 47"/>
          <p:cNvSpPr txBox="1"/>
          <p:nvPr/>
        </p:nvSpPr>
        <p:spPr>
          <a:xfrm>
            <a:off x="27877004" y="15329052"/>
            <a:ext cx="5725179" cy="976088"/>
          </a:xfrm>
          <a:prstGeom prst="rect">
            <a:avLst/>
          </a:prstGeom>
          <a:noFill/>
        </p:spPr>
        <p:txBody>
          <a:bodyPr wrap="square" lIns="52249" tIns="26124" rIns="52249" bIns="26124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2000" dirty="0">
                <a:solidFill>
                  <a:schemeClr val="bg1"/>
                </a:solidFill>
              </a:rPr>
              <a:t>© 2013 PosterPresentations.com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    </a:t>
            </a:r>
            <a:r>
              <a:rPr lang="en-US" sz="1800" dirty="0">
                <a:solidFill>
                  <a:schemeClr val="bg1"/>
                </a:solidFill>
              </a:rPr>
              <a:t>2117 Fourth Street ,</a:t>
            </a:r>
            <a:r>
              <a:rPr lang="en-US" sz="1800" baseline="0" dirty="0">
                <a:solidFill>
                  <a:schemeClr val="bg1"/>
                </a:solidFill>
              </a:rPr>
              <a:t> Unit C</a:t>
            </a:r>
            <a:br>
              <a:rPr lang="en-US" sz="1800" baseline="0" dirty="0">
                <a:solidFill>
                  <a:schemeClr val="bg1"/>
                </a:solidFill>
              </a:rPr>
            </a:br>
            <a:r>
              <a:rPr lang="en-US" sz="1800" baseline="0" dirty="0">
                <a:solidFill>
                  <a:schemeClr val="bg1"/>
                </a:solidFill>
              </a:rPr>
              <a:t>    Berkeley  CA  94710</a:t>
            </a:r>
            <a:br>
              <a:rPr lang="en-US" sz="1800" baseline="0" dirty="0">
                <a:solidFill>
                  <a:schemeClr val="bg1"/>
                </a:solidFill>
              </a:rPr>
            </a:br>
            <a:r>
              <a:rPr lang="en-US" sz="1800" baseline="0" dirty="0">
                <a:solidFill>
                  <a:schemeClr val="bg1"/>
                </a:solidFill>
              </a:rPr>
              <a:t>    </a:t>
            </a:r>
            <a:r>
              <a:rPr lang="en-US" sz="1800" b="1" baseline="0" dirty="0">
                <a:solidFill>
                  <a:srgbClr val="FFFF00"/>
                </a:solidFill>
              </a:rPr>
              <a:t>posterpresenter@gmail.com</a:t>
            </a:r>
            <a:endParaRPr lang="en-US" sz="2000" b="1" dirty="0">
              <a:solidFill>
                <a:srgbClr val="FFFF00"/>
              </a:solidFill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27638828" y="2544196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27638828" y="15144750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36"/>
          <p:cNvSpPr>
            <a:spLocks noChangeArrowheads="1"/>
          </p:cNvSpPr>
          <p:nvPr/>
        </p:nvSpPr>
        <p:spPr bwMode="auto">
          <a:xfrm>
            <a:off x="0" y="0"/>
            <a:ext cx="27432000" cy="240030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90000"/>
                </a:schemeClr>
              </a:gs>
              <a:gs pos="0">
                <a:srgbClr val="C99700"/>
              </a:gs>
              <a:gs pos="73000">
                <a:schemeClr val="bg1">
                  <a:lumMod val="0"/>
                  <a:lumOff val="100000"/>
                </a:schemeClr>
              </a:gs>
            </a:gsLst>
            <a:lin ang="5400000" scaled="1"/>
            <a:tileRect/>
          </a:gradFill>
          <a:ln w="9525">
            <a:solidFill>
              <a:srgbClr val="002855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 lvl="0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1" y="615971"/>
            <a:ext cx="2761491" cy="1261874"/>
          </a:xfrm>
          <a:prstGeom prst="rect">
            <a:avLst/>
          </a:prstGeom>
        </p:spPr>
      </p:pic>
      <p:sp>
        <p:nvSpPr>
          <p:cNvPr id="27" name="Text Box 14"/>
          <p:cNvSpPr txBox="1">
            <a:spLocks noChangeArrowheads="1"/>
          </p:cNvSpPr>
          <p:nvPr userDrawn="1"/>
        </p:nvSpPr>
        <p:spPr bwMode="auto">
          <a:xfrm>
            <a:off x="918370" y="16156940"/>
            <a:ext cx="1571625" cy="1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2150" tIns="26070" rIns="52150" bIns="26070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RESEARCH POSTER PRESENTATION DESIGN © 2012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www.PosterPresentations.com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xStyles>
    <p:titleStyle>
      <a:lvl1pPr algn="ctr" defTabSz="2507943" rtl="0" eaLnBrk="1" latinLnBrk="0" hangingPunct="1">
        <a:spcBef>
          <a:spcPct val="0"/>
        </a:spcBef>
        <a:buNone/>
        <a:defRPr sz="50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940479" indent="-940479" algn="l" defTabSz="2507943" rtl="0" eaLnBrk="1" latinLnBrk="0" hangingPunct="1">
        <a:spcBef>
          <a:spcPct val="20000"/>
        </a:spcBef>
        <a:buFont typeface="Arial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1pPr>
      <a:lvl2pPr marL="2037704" indent="-783732" algn="l" defTabSz="2507943" rtl="0" eaLnBrk="1" latinLnBrk="0" hangingPunct="1">
        <a:spcBef>
          <a:spcPct val="20000"/>
        </a:spcBef>
        <a:buFont typeface="Arial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134929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4388901" indent="-626986" algn="l" defTabSz="2507943" rtl="0" eaLnBrk="1" latinLnBrk="0" hangingPunct="1">
        <a:spcBef>
          <a:spcPct val="20000"/>
        </a:spcBef>
        <a:buFont typeface="Arial" pitchFamily="34" charset="0"/>
        <a:buChar char="–"/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642872" indent="-626986" algn="l" defTabSz="2507943" rtl="0" eaLnBrk="1" latinLnBrk="0" hangingPunct="1">
        <a:spcBef>
          <a:spcPct val="20000"/>
        </a:spcBef>
        <a:buFont typeface="Arial" pitchFamily="34" charset="0"/>
        <a:buChar char="»"/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6896844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8150815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404787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0658758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53972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507943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61915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5015886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269858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523830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777801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10031773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>
                <a:tint val="80000"/>
                <a:satMod val="300000"/>
                <a:lumMod val="0"/>
                <a:lumOff val="100000"/>
              </a:schemeClr>
            </a:gs>
            <a:gs pos="100000">
              <a:schemeClr val="bg1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571500" y="2628900"/>
            <a:ext cx="6286500" cy="13373100"/>
          </a:xfrm>
          <a:prstGeom prst="roundRect">
            <a:avLst>
              <a:gd name="adj" fmla="val 4310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898050" y="16116300"/>
            <a:ext cx="1571625" cy="1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2150" tIns="26070" rIns="52150" bIns="26070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DESIGN © 2012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21" name="Rectangle 33"/>
          <p:cNvSpPr>
            <a:spLocks noChangeArrowheads="1"/>
          </p:cNvSpPr>
          <p:nvPr/>
        </p:nvSpPr>
        <p:spPr bwMode="auto">
          <a:xfrm>
            <a:off x="7209790" y="2628900"/>
            <a:ext cx="13012420" cy="13373100"/>
          </a:xfrm>
          <a:prstGeom prst="roundRect">
            <a:avLst>
              <a:gd name="adj" fmla="val 2271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2" name="Rectangle 33"/>
          <p:cNvSpPr>
            <a:spLocks noChangeArrowheads="1"/>
          </p:cNvSpPr>
          <p:nvPr/>
        </p:nvSpPr>
        <p:spPr bwMode="auto">
          <a:xfrm>
            <a:off x="20574000" y="2628900"/>
            <a:ext cx="6286500" cy="13373100"/>
          </a:xfrm>
          <a:prstGeom prst="roundRect">
            <a:avLst>
              <a:gd name="adj" fmla="val 4641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-6501493" y="-9798"/>
            <a:ext cx="6281539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208995" rIns="104498" bIns="104498" rtlCol="0" anchor="t" anchorCtr="0"/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2500" b="1" baseline="0" dirty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23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1800" b="1" dirty="0">
              <a:latin typeface="Trebuchet MS" pitchFamily="34" charset="0"/>
            </a:endParaRPr>
          </a:p>
          <a:p>
            <a:pPr defTabSz="3765639"/>
            <a:r>
              <a:rPr lang="en-US" sz="1800" dirty="0">
                <a:latin typeface="Trebuchet MS" pitchFamily="34" charset="0"/>
              </a:rPr>
              <a:t>This PowerPoint</a:t>
            </a:r>
            <a:r>
              <a:rPr lang="en-US" sz="1800" baseline="0" dirty="0">
                <a:latin typeface="Trebuchet MS" pitchFamily="34" charset="0"/>
              </a:rPr>
              <a:t> </a:t>
            </a:r>
            <a:r>
              <a:rPr lang="en-US" sz="1800" dirty="0">
                <a:latin typeface="Trebuchet MS" pitchFamily="34" charset="0"/>
              </a:rPr>
              <a:t>2007 template produces</a:t>
            </a:r>
            <a:r>
              <a:rPr lang="en-US" sz="1800" baseline="0" dirty="0">
                <a:latin typeface="Trebuchet MS" pitchFamily="34" charset="0"/>
              </a:rPr>
              <a:t> </a:t>
            </a:r>
            <a:r>
              <a:rPr lang="en-US" sz="1800" dirty="0">
                <a:latin typeface="Trebuchet MS" pitchFamily="34" charset="0"/>
              </a:rPr>
              <a:t>a 36”x60” professional  poster</a:t>
            </a:r>
            <a:r>
              <a:rPr lang="en-US" sz="1800">
                <a:latin typeface="Trebuchet MS" pitchFamily="34" charset="0"/>
              </a:rPr>
              <a:t>. You</a:t>
            </a:r>
            <a:r>
              <a:rPr lang="en-US" sz="1800" baseline="0">
                <a:latin typeface="Trebuchet MS" pitchFamily="34" charset="0"/>
              </a:rPr>
              <a:t> can u</a:t>
            </a:r>
            <a:r>
              <a:rPr lang="en-US" sz="1800">
                <a:latin typeface="Trebuchet MS" pitchFamily="34" charset="0"/>
              </a:rPr>
              <a:t>se</a:t>
            </a:r>
            <a:r>
              <a:rPr lang="en-US" sz="1800" baseline="0">
                <a:latin typeface="Trebuchet MS" pitchFamily="34" charset="0"/>
              </a:rPr>
              <a:t> it to create your research poster and </a:t>
            </a:r>
            <a:r>
              <a:rPr lang="en-US" sz="1800">
                <a:latin typeface="Trebuchet MS" pitchFamily="34" charset="0"/>
              </a:rPr>
              <a:t>save valuable time placing titles, subtitles,</a:t>
            </a:r>
            <a:r>
              <a:rPr lang="en-US" sz="1800" baseline="0">
                <a:latin typeface="Trebuchet MS" pitchFamily="34" charset="0"/>
              </a:rPr>
              <a:t> text, and graphics</a:t>
            </a:r>
            <a:r>
              <a:rPr lang="en-US" sz="1800">
                <a:latin typeface="Trebuchet MS" pitchFamily="34" charset="0"/>
              </a:rPr>
              <a:t>. </a:t>
            </a:r>
            <a:endParaRPr lang="en-US" sz="1800" dirty="0">
              <a:latin typeface="Trebuchet MS" pitchFamily="34" charset="0"/>
            </a:endParaRP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We provide a series of online tutorials that will guide you through the poster design process and answer your poster production questions. </a:t>
            </a: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To view our template tutorials, go online to </a:t>
            </a:r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PosterPresentations.com </a:t>
            </a:r>
            <a:r>
              <a:rPr lang="en-US" sz="1800" dirty="0">
                <a:latin typeface="Trebuchet MS" pitchFamily="34" charset="0"/>
              </a:rPr>
              <a:t>and click on </a:t>
            </a:r>
            <a:r>
              <a:rPr lang="en-US" sz="1800" dirty="0">
                <a:solidFill>
                  <a:srgbClr val="FFFF00"/>
                </a:solidFill>
                <a:latin typeface="Trebuchet MS" pitchFamily="34" charset="0"/>
              </a:rPr>
              <a:t>HELP DESK.</a:t>
            </a: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When</a:t>
            </a:r>
            <a:r>
              <a:rPr lang="en-US" sz="1800" baseline="0" dirty="0">
                <a:latin typeface="Trebuchet MS" pitchFamily="34" charset="0"/>
              </a:rPr>
              <a:t> you are ready to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baseline="0" dirty="0">
                <a:latin typeface="Trebuchet MS" pitchFamily="34" charset="0"/>
              </a:rPr>
              <a:t> print your poster</a:t>
            </a:r>
            <a:r>
              <a:rPr lang="en-US" sz="1800" dirty="0">
                <a:latin typeface="Trebuchet MS" pitchFamily="34" charset="0"/>
              </a:rPr>
              <a:t>,</a:t>
            </a:r>
            <a:r>
              <a:rPr lang="en-US" sz="1800" baseline="0" dirty="0">
                <a:latin typeface="Trebuchet MS" pitchFamily="34" charset="0"/>
              </a:rPr>
              <a:t> go online to</a:t>
            </a:r>
            <a:r>
              <a:rPr lang="en-US" sz="2000" baseline="0" dirty="0">
                <a:latin typeface="Trebuchet MS" pitchFamily="34" charset="0"/>
              </a:rPr>
              <a:t> </a:t>
            </a: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2400" b="1" dirty="0">
                <a:solidFill>
                  <a:schemeClr val="bg1"/>
                </a:solidFill>
                <a:latin typeface="Trebuchet MS" pitchFamily="34" charset="0"/>
              </a:rPr>
              <a:t>.</a:t>
            </a:r>
            <a:br>
              <a:rPr lang="en-US" sz="1800" dirty="0">
                <a:latin typeface="Trebuchet MS" pitchFamily="34" charset="0"/>
              </a:rPr>
            </a:br>
            <a:endParaRPr lang="en-US" sz="1800" dirty="0">
              <a:latin typeface="Trebuchet MS" pitchFamily="34" charset="0"/>
            </a:endParaRPr>
          </a:p>
          <a:p>
            <a:pPr algn="l" defTabSz="3765639"/>
            <a:r>
              <a:rPr lang="en-US" sz="1800" b="1" dirty="0">
                <a:solidFill>
                  <a:schemeClr val="bg1"/>
                </a:solidFill>
                <a:latin typeface="Trebuchet MS" pitchFamily="34" charset="0"/>
              </a:rPr>
              <a:t>Need</a:t>
            </a:r>
            <a:r>
              <a:rPr lang="en-US" sz="1800" b="1" baseline="0" dirty="0">
                <a:solidFill>
                  <a:schemeClr val="bg1"/>
                </a:solidFill>
                <a:latin typeface="Trebuchet MS" pitchFamily="34" charset="0"/>
              </a:rPr>
              <a:t> Assistance?  </a:t>
            </a:r>
            <a:r>
              <a:rPr lang="en-US" sz="2400" b="1" baseline="0" dirty="0">
                <a:solidFill>
                  <a:srgbClr val="FFFF00"/>
                </a:solidFill>
                <a:latin typeface="Trebuchet MS" pitchFamily="34" charset="0"/>
              </a:rPr>
              <a:t>Call  us at </a:t>
            </a: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2508125"/>
            <a:r>
              <a:rPr lang="en-US" sz="1800" dirty="0">
                <a:latin typeface="Trebuchet MS" pitchFamily="34" charset="0"/>
              </a:rPr>
              <a:t> </a:t>
            </a:r>
            <a:endParaRPr lang="en-US" sz="23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2500" b="1" dirty="0">
              <a:solidFill>
                <a:schemeClr val="bg1"/>
              </a:solidFill>
              <a:latin typeface="Trebuchet MS" pitchFamily="34" charset="0"/>
            </a:endParaRP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latin typeface="Trebuchet MS" pitchFamily="34" charset="0"/>
              </a:rPr>
              <a:t>To</a:t>
            </a:r>
            <a:r>
              <a:rPr lang="en-US" sz="1800" baseline="0" dirty="0">
                <a:latin typeface="Trebuchet MS" pitchFamily="34" charset="0"/>
              </a:rPr>
              <a:t> add text, c</a:t>
            </a:r>
            <a:r>
              <a:rPr lang="en-US" sz="1800" dirty="0">
                <a:latin typeface="Trebuchet MS" pitchFamily="34" charset="0"/>
              </a:rPr>
              <a:t>lick inside</a:t>
            </a:r>
            <a:r>
              <a:rPr lang="en-US" sz="1800" baseline="0" dirty="0">
                <a:latin typeface="Trebuchet MS" pitchFamily="34" charset="0"/>
              </a:rPr>
              <a:t> a placeholder on the poster and type or paste your text.  To move a placeholder, click it </a:t>
            </a:r>
            <a:r>
              <a:rPr lang="en-US" sz="1800" u="sng" baseline="0" dirty="0">
                <a:latin typeface="Trebuchet MS" pitchFamily="34" charset="0"/>
              </a:rPr>
              <a:t>once</a:t>
            </a:r>
            <a:r>
              <a:rPr lang="en-US" sz="1800" baseline="0" dirty="0">
                <a:latin typeface="Trebuchet MS" pitchFamily="34" charset="0"/>
              </a:rPr>
              <a:t> (to select it).  Place your cursor on its frame, and your cursor will change to this symbol       .  Click </a:t>
            </a:r>
            <a:r>
              <a:rPr lang="en-US" sz="1800" u="sng" baseline="0" dirty="0">
                <a:latin typeface="Trebuchet MS" pitchFamily="34" charset="0"/>
              </a:rPr>
              <a:t>once</a:t>
            </a:r>
            <a:r>
              <a:rPr lang="en-US" sz="1800" baseline="0" dirty="0">
                <a:latin typeface="Trebuchet MS" pitchFamily="34" charset="0"/>
              </a:rPr>
              <a:t> and drag it to a new location where you can resize it. </a:t>
            </a:r>
          </a:p>
          <a:p>
            <a:pPr defTabSz="3765639"/>
            <a:endParaRPr lang="en-US" sz="1800" dirty="0">
              <a:latin typeface="Trebuchet MS" pitchFamily="34" charset="0"/>
            </a:endParaRPr>
          </a:p>
          <a:p>
            <a:pPr defTabSz="3765639"/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3765639"/>
            <a:r>
              <a:rPr lang="en-US" sz="1800" baseline="0" dirty="0">
                <a:latin typeface="Trebuchet MS" pitchFamily="34" charset="0"/>
              </a:rPr>
              <a:t>Click and drag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1800" baseline="0" dirty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1800" baseline="0" dirty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/>
            <a:endParaRPr lang="en-US" sz="180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latin typeface="Trebuchet MS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-6481554" y="11860087"/>
            <a:ext cx="6261600" cy="3886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4" rIns="52249" bIns="26124" rtlCol="0" anchor="ctr"/>
          <a:lstStyle/>
          <a:p>
            <a:pPr algn="ctr"/>
            <a:endParaRPr lang="en-US"/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432958" y="7952471"/>
            <a:ext cx="369094" cy="219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grpSp>
        <p:nvGrpSpPr>
          <p:cNvPr id="29" name="Group 28"/>
          <p:cNvGrpSpPr/>
          <p:nvPr/>
        </p:nvGrpSpPr>
        <p:grpSpPr>
          <a:xfrm>
            <a:off x="-6223790" y="15575235"/>
            <a:ext cx="5771525" cy="644181"/>
            <a:chOff x="44242388" y="28054064"/>
            <a:chExt cx="9771400" cy="1090621"/>
          </a:xfrm>
        </p:grpSpPr>
        <p:sp>
          <p:nvSpPr>
            <p:cNvPr id="31" name="Rounded Rectangle 30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pic>
          <p:nvPicPr>
            <p:cNvPr id="32" name="Picture 31" descr="http://t2.gstatic.com/images?q=tbn:ANd9GcR4APHC6TT9w54M2zn_pvCiBxUNcspYPoVxirLRphBoJabfSvu7zw">
              <a:hlinkClick r:id="rId4"/>
            </p:cNvPr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4341112" y="28126638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3" name="TextBox 32"/>
            <p:cNvSpPr txBox="1"/>
            <p:nvPr userDrawn="1"/>
          </p:nvSpPr>
          <p:spPr>
            <a:xfrm>
              <a:off x="45342599" y="28154099"/>
              <a:ext cx="8671189" cy="885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1400" baseline="0" dirty="0" err="1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page. </a:t>
              </a:r>
            </a:p>
            <a:p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1400" u="sng" baseline="0" dirty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and click on the FB icon.</a:t>
              </a:r>
              <a:endParaRPr lang="en-US" sz="14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44" name="Straight Connector 43"/>
          <p:cNvCxnSpPr/>
          <p:nvPr/>
        </p:nvCxnSpPr>
        <p:spPr>
          <a:xfrm>
            <a:off x="-6472918" y="5874672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-6491524" y="10199648"/>
            <a:ext cx="6261600" cy="3886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4" rIns="52249" bIns="26124"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27638828" y="0"/>
            <a:ext cx="6281539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208995" rIns="104498" bIns="104498" rtlCol="0" anchor="t" anchorCtr="0"/>
          <a:lstStyle/>
          <a:p>
            <a:pPr algn="ctr">
              <a:lnSpc>
                <a:spcPts val="2400"/>
              </a:lnSpc>
            </a:pPr>
            <a:r>
              <a:rPr lang="en-US" sz="2400" b="1" dirty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2400" b="1" baseline="0" dirty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24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>
              <a:lnSpc>
                <a:spcPts val="2400"/>
              </a:lnSpc>
            </a:pP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defTabSz="3134780">
              <a:lnSpc>
                <a:spcPts val="2100"/>
              </a:lnSpc>
            </a:pPr>
            <a:endParaRPr lang="en-US" sz="180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r>
              <a:rPr lang="en-US" sz="1800" dirty="0">
                <a:latin typeface="Trebuchet MS" pitchFamily="34" charset="0"/>
              </a:rPr>
              <a:t>This PowerPoint</a:t>
            </a:r>
            <a:r>
              <a:rPr lang="en-US" sz="1800" baseline="0" dirty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1800" baseline="0" dirty="0">
                <a:latin typeface="Trebuchet MS" pitchFamily="34" charset="0"/>
              </a:rPr>
            </a:br>
            <a:r>
              <a:rPr lang="en-US" sz="1800" baseline="0" dirty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24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24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r>
              <a:rPr lang="en-US" sz="2400" b="1" baseline="0">
                <a:solidFill>
                  <a:schemeClr val="bg1"/>
                </a:solidFill>
                <a:latin typeface="Trebuchet MS" pitchFamily="34" charset="0"/>
              </a:rPr>
              <a:t>Template </a:t>
            </a:r>
            <a:r>
              <a:rPr lang="en-US" sz="2400" b="1" baseline="0" dirty="0">
                <a:solidFill>
                  <a:schemeClr val="bg1"/>
                </a:solidFill>
                <a:latin typeface="Trebuchet MS" pitchFamily="34" charset="0"/>
              </a:rPr>
              <a:t>FAQs</a:t>
            </a:r>
            <a:endParaRPr lang="en-US" sz="1800" baseline="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2689420"/>
            <a:r>
              <a:rPr lang="en-US" sz="1800" dirty="0">
                <a:latin typeface="Trebuchet MS" pitchFamily="34" charset="0"/>
              </a:rPr>
              <a:t>Go to the </a:t>
            </a:r>
            <a:r>
              <a:rPr lang="en-US" sz="1800" baseline="0" dirty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1800" baseline="0" dirty="0">
                <a:latin typeface="Trebuchet MS" pitchFamily="34" charset="0"/>
              </a:rPr>
            </a:br>
            <a:endParaRPr lang="en-US" sz="1800" baseline="0" dirty="0">
              <a:latin typeface="Trebuchet MS" pitchFamily="34" charset="0"/>
            </a:endParaRPr>
          </a:p>
          <a:p>
            <a:pPr defTabSz="2689420"/>
            <a:endParaRPr lang="en-US" sz="18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2689420"/>
            <a:r>
              <a:rPr lang="en-US" sz="1800" dirty="0">
                <a:latin typeface="Trebuchet MS" pitchFamily="34" charset="0"/>
              </a:rPr>
              <a:t>This template has four </a:t>
            </a:r>
            <a:r>
              <a:rPr lang="en-US" sz="1800" baseline="0" dirty="0">
                <a:latin typeface="Trebuchet MS" pitchFamily="34" charset="0"/>
              </a:rPr>
              <a:t>different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column layouts.   </a:t>
            </a:r>
            <a:r>
              <a:rPr lang="en-US" sz="1800" u="sng" baseline="0" dirty="0">
                <a:latin typeface="Trebuchet MS" pitchFamily="34" charset="0"/>
              </a:rPr>
              <a:t>Right-click</a:t>
            </a:r>
            <a:r>
              <a:rPr lang="en-US" sz="1800" baseline="0" dirty="0">
                <a:latin typeface="Trebuchet MS" pitchFamily="34" charset="0"/>
              </a:rPr>
              <a:t>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your mouse on the background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and click on LAYOUT to see the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 layout options.  The columns in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the provided layouts are fixed and cannot be moved but advanced users can modify any layout by going to VIEW and then SLIDE MASTER.</a:t>
            </a: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TEXT: </a:t>
            </a:r>
            <a:r>
              <a:rPr lang="en-US" sz="1800" baseline="0" dirty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PHOTOS: </a:t>
            </a:r>
            <a:r>
              <a:rPr lang="en-US" sz="1800" baseline="0" dirty="0">
                <a:latin typeface="Trebuchet MS" pitchFamily="34" charset="0"/>
              </a:rPr>
              <a:t>Drag in a picture placeholder, size it </a:t>
            </a:r>
            <a:r>
              <a:rPr lang="en-US" sz="1800" u="sng" baseline="0" dirty="0">
                <a:latin typeface="Trebuchet MS" pitchFamily="34" charset="0"/>
              </a:rPr>
              <a:t>first</a:t>
            </a:r>
            <a:r>
              <a:rPr lang="en-US" sz="1800" baseline="0" dirty="0">
                <a:latin typeface="Trebuchet MS" pitchFamily="34" charset="0"/>
              </a:rPr>
              <a:t>, click in it and insert a photo from the menu.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TABLES: </a:t>
            </a:r>
            <a:r>
              <a:rPr lang="en-US" sz="1800" baseline="0" dirty="0">
                <a:latin typeface="Trebuchet MS" pitchFamily="34" charset="0"/>
              </a:rPr>
              <a:t>You can copy and paste a table from an external document onto this poster template. To adjust the way the text fits within the cells of a table that has been pasted, </a:t>
            </a:r>
            <a:r>
              <a:rPr lang="en-US" sz="1800" u="sng" baseline="0" dirty="0">
                <a:latin typeface="Trebuchet MS" pitchFamily="34" charset="0"/>
              </a:rPr>
              <a:t>right-click</a:t>
            </a:r>
            <a:r>
              <a:rPr lang="en-US" sz="1800" baseline="0" dirty="0">
                <a:latin typeface="Trebuchet MS" pitchFamily="34" charset="0"/>
              </a:rPr>
              <a:t> on the table, click FORMAT SHAPE  then click on TEXT BOX and change the INTERNAL MARGIN values to 0.25.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To change the color scheme of this template go to the DESIGN menu and click on COLORS. You can choose from the provided color combinations or create your own.</a:t>
            </a:r>
          </a:p>
          <a:p>
            <a:pPr defTabSz="3134780"/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baseline="0" dirty="0"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dirty="0"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endParaRPr lang="en-US" sz="12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endParaRPr lang="en-US" sz="1800" b="1" dirty="0">
              <a:latin typeface="Trebuchet MS" pitchFamily="34" charset="0"/>
            </a:endParaRPr>
          </a:p>
        </p:txBody>
      </p:sp>
      <p:pic>
        <p:nvPicPr>
          <p:cNvPr id="47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307318" y="6276070"/>
            <a:ext cx="2438880" cy="125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8" name="TextBox 47"/>
          <p:cNvSpPr txBox="1"/>
          <p:nvPr/>
        </p:nvSpPr>
        <p:spPr>
          <a:xfrm>
            <a:off x="27877004" y="15329052"/>
            <a:ext cx="5725179" cy="976088"/>
          </a:xfrm>
          <a:prstGeom prst="rect">
            <a:avLst/>
          </a:prstGeom>
          <a:noFill/>
        </p:spPr>
        <p:txBody>
          <a:bodyPr wrap="square" lIns="52249" tIns="26124" rIns="52249" bIns="26124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2000" dirty="0">
                <a:solidFill>
                  <a:schemeClr val="bg1"/>
                </a:solidFill>
              </a:rPr>
              <a:t>© 2013 PosterPresentations.com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    </a:t>
            </a:r>
            <a:r>
              <a:rPr lang="en-US" sz="1800" dirty="0">
                <a:solidFill>
                  <a:schemeClr val="bg1"/>
                </a:solidFill>
              </a:rPr>
              <a:t>2117 Fourth Street ,</a:t>
            </a:r>
            <a:r>
              <a:rPr lang="en-US" sz="1800" baseline="0" dirty="0">
                <a:solidFill>
                  <a:schemeClr val="bg1"/>
                </a:solidFill>
              </a:rPr>
              <a:t> Unit C</a:t>
            </a:r>
            <a:br>
              <a:rPr lang="en-US" sz="1800" baseline="0" dirty="0">
                <a:solidFill>
                  <a:schemeClr val="bg1"/>
                </a:solidFill>
              </a:rPr>
            </a:br>
            <a:r>
              <a:rPr lang="en-US" sz="1800" baseline="0" dirty="0">
                <a:solidFill>
                  <a:schemeClr val="bg1"/>
                </a:solidFill>
              </a:rPr>
              <a:t>    Berkeley  CA  94710</a:t>
            </a:r>
            <a:br>
              <a:rPr lang="en-US" sz="1800" baseline="0" dirty="0">
                <a:solidFill>
                  <a:schemeClr val="bg1"/>
                </a:solidFill>
              </a:rPr>
            </a:br>
            <a:r>
              <a:rPr lang="en-US" sz="1800" baseline="0" dirty="0">
                <a:solidFill>
                  <a:schemeClr val="bg1"/>
                </a:solidFill>
              </a:rPr>
              <a:t>    </a:t>
            </a:r>
            <a:r>
              <a:rPr lang="en-US" sz="1800" b="1" baseline="0" dirty="0">
                <a:solidFill>
                  <a:srgbClr val="FFFF00"/>
                </a:solidFill>
              </a:rPr>
              <a:t>posterpresenter@gmail.com</a:t>
            </a:r>
            <a:endParaRPr lang="en-US" sz="2000" b="1" dirty="0">
              <a:solidFill>
                <a:srgbClr val="FFFF00"/>
              </a:solidFill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27638828" y="2544196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27638828" y="15144750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36"/>
          <p:cNvSpPr>
            <a:spLocks noChangeArrowheads="1"/>
          </p:cNvSpPr>
          <p:nvPr/>
        </p:nvSpPr>
        <p:spPr bwMode="auto">
          <a:xfrm>
            <a:off x="0" y="0"/>
            <a:ext cx="27432000" cy="240030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90000"/>
                </a:schemeClr>
              </a:gs>
              <a:gs pos="0">
                <a:srgbClr val="C99700"/>
              </a:gs>
              <a:gs pos="73000">
                <a:schemeClr val="bg1">
                  <a:lumMod val="0"/>
                  <a:lumOff val="100000"/>
                </a:schemeClr>
              </a:gs>
            </a:gsLst>
            <a:lin ang="5400000" scaled="1"/>
            <a:tileRect/>
          </a:gradFill>
          <a:ln w="9525">
            <a:solidFill>
              <a:srgbClr val="002855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 lvl="0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1" y="612648"/>
            <a:ext cx="2761491" cy="1261874"/>
          </a:xfrm>
          <a:prstGeom prst="rect">
            <a:avLst/>
          </a:prstGeom>
        </p:spPr>
      </p:pic>
      <p:sp>
        <p:nvSpPr>
          <p:cNvPr id="27" name="Text Box 14"/>
          <p:cNvSpPr txBox="1">
            <a:spLocks noChangeArrowheads="1"/>
          </p:cNvSpPr>
          <p:nvPr userDrawn="1"/>
        </p:nvSpPr>
        <p:spPr bwMode="auto">
          <a:xfrm>
            <a:off x="918370" y="16156940"/>
            <a:ext cx="1571625" cy="1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2150" tIns="26070" rIns="52150" bIns="26070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RESEARCH POSTER PRESENTATION DESIGN © 2012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www.PosterPresentations.com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2507943" rtl="0" eaLnBrk="1" latinLnBrk="0" hangingPunct="1">
        <a:spcBef>
          <a:spcPct val="0"/>
        </a:spcBef>
        <a:buNone/>
        <a:defRPr sz="50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940479" indent="-940479" algn="l" defTabSz="2507943" rtl="0" eaLnBrk="1" latinLnBrk="0" hangingPunct="1">
        <a:spcBef>
          <a:spcPct val="20000"/>
        </a:spcBef>
        <a:buFont typeface="Arial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1pPr>
      <a:lvl2pPr marL="2037704" indent="-783732" algn="l" defTabSz="2507943" rtl="0" eaLnBrk="1" latinLnBrk="0" hangingPunct="1">
        <a:spcBef>
          <a:spcPct val="20000"/>
        </a:spcBef>
        <a:buFont typeface="Arial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134929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4388901" indent="-626986" algn="l" defTabSz="2507943" rtl="0" eaLnBrk="1" latinLnBrk="0" hangingPunct="1">
        <a:spcBef>
          <a:spcPct val="20000"/>
        </a:spcBef>
        <a:buFont typeface="Arial" pitchFamily="34" charset="0"/>
        <a:buChar char="–"/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642872" indent="-626986" algn="l" defTabSz="2507943" rtl="0" eaLnBrk="1" latinLnBrk="0" hangingPunct="1">
        <a:spcBef>
          <a:spcPct val="20000"/>
        </a:spcBef>
        <a:buFont typeface="Arial" pitchFamily="34" charset="0"/>
        <a:buChar char="»"/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6896844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8150815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404787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0658758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53972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507943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61915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5015886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269858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523830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777801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10031773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76461" y="3485401"/>
            <a:ext cx="6274921" cy="897443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Invasive lobular carcinoma (ILC) is a breast cancer that affects the milk-producing glands of the breast, also known as lobules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It is characterized by the loss of E-cadherin, increase in intracellular mucin, and cells that grow in a single-file pattern (Figure 1)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About 5-15% of all invasive breast cancers are invasive lobular carcinoma, but many may be difficult to detect via common imaging modalities based on the unique morphology of ILC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In the literature, there are varying results regarding the utility of ultrasound imaging for detection of ILC in lymph nodes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However, studies have yet to compare the data to the utility of MRI detection of ILC in the lymph nodes, which is the standard of care for imaging primary breast cancer</a:t>
            </a:r>
          </a:p>
          <a:p>
            <a:endParaRPr lang="en-US" sz="1800" dirty="0"/>
          </a:p>
          <a:p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76461" y="2902501"/>
            <a:ext cx="6280547" cy="474850"/>
          </a:xfrm>
        </p:spPr>
        <p:txBody>
          <a:bodyPr/>
          <a:lstStyle/>
          <a:p>
            <a:r>
              <a:rPr lang="en-US" sz="2400" dirty="0"/>
              <a:t>INTRODUCTION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5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583079" y="12644468"/>
            <a:ext cx="6281539" cy="474850"/>
          </a:xfrm>
        </p:spPr>
        <p:txBody>
          <a:bodyPr/>
          <a:lstStyle/>
          <a:p>
            <a:r>
              <a:rPr lang="en-US" sz="2400" dirty="0"/>
              <a:t>OBJECTIVES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1"/>
          </p:nvPr>
        </p:nvSpPr>
        <p:spPr>
          <a:xfrm>
            <a:off x="7241978" y="3485401"/>
            <a:ext cx="6280546" cy="1209803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Historically, breast MRI has a sensitivity of 93% for ILC detection, which is slightly higher than the sensitivity of MRI detection of all types of breast cancer (90%) </a:t>
            </a:r>
            <a:r>
              <a:rPr lang="en-US" sz="1800" baseline="30000" dirty="0"/>
              <a:t>2</a:t>
            </a:r>
            <a:r>
              <a:rPr lang="en-US" sz="1800" dirty="0"/>
              <a:t>  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+mn-lt"/>
              </a:rPr>
              <a:t>Imaging indicates a mass with irregular margins or a non-mass lesion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endParaRPr lang="en-US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Breast ultrasound has not traditionally been used to screen for ILC, but reported appearance of ILC include a hypoechoic mass with posterior acoustic shadowing</a:t>
            </a:r>
            <a:r>
              <a:rPr lang="en-US" sz="1800" baseline="30000" dirty="0"/>
              <a:t>2</a:t>
            </a:r>
            <a:r>
              <a:rPr lang="en-US" sz="1800" dirty="0"/>
              <a:t>  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+mn-lt"/>
              </a:rPr>
              <a:t>As a diagnostic tool, sonography has an overall sensitivity of 68-98%, but there is limited data on screening sensitivity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A recent study conducted in 2016 evaluated 142 patients diagnosed with ILC and evaluated with ultrasound imaging</a:t>
            </a:r>
            <a:r>
              <a:rPr lang="en-US" sz="1800" baseline="30000" dirty="0"/>
              <a:t>3</a:t>
            </a:r>
            <a:r>
              <a:rPr lang="en-US" sz="1800" dirty="0"/>
              <a:t> 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+mn-lt"/>
              </a:rPr>
              <a:t>ILC clinicopathology and ultrasound features reported that the sensitivity of ultrasound imaging in detecting ILC nodal metastasis was 52.3%, which was lower than the sensitivity of detecting all types of breast cancer (61.4%)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+mn-lt"/>
              </a:rPr>
              <a:t>Ultrasound was found to exclude 96% of advanced axillary node metastasis</a:t>
            </a:r>
          </a:p>
          <a:p>
            <a:endParaRPr lang="en-US" sz="1100" dirty="0"/>
          </a:p>
          <a:p>
            <a:endParaRPr lang="en-US" dirty="0"/>
          </a:p>
          <a:p>
            <a:pPr marL="285750" indent="-285750" defTabSz="9144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en-US" sz="1800" dirty="0"/>
              <a:t>Another study evaluated 102 patients with ILC who did not have clinically-detectable axillary node metastasis</a:t>
            </a:r>
            <a:r>
              <a:rPr lang="en-US" sz="1800" baseline="30000" dirty="0"/>
              <a:t>4</a:t>
            </a:r>
            <a:r>
              <a:rPr lang="en-US" sz="1800" dirty="0"/>
              <a:t>  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+mn-lt"/>
              </a:rPr>
              <a:t>Pre-operative axillary ultrasounds were performed in all patients and follow-up ultrasound-guided fine-needle aspiration biopsy was performed for suspicious lymph nodes (29 cases)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+mn-lt"/>
              </a:rPr>
              <a:t>28% of patients had suspicious lesions via axillary ultrasound and 20% of the total cohort had confirmed nodal ILC via fine-needle aspiration biopsy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+mn-lt"/>
              </a:rPr>
              <a:t>Overall sensitivity and specificity of axillary ultrasound imaging for ILC was 49% and 87%, respectively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+mn-lt"/>
              </a:rPr>
              <a:t>Ultimately, pre-operative ultrasound imaging reduced the need for a two-stage surgery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2"/>
          </p:nvPr>
        </p:nvSpPr>
        <p:spPr>
          <a:xfrm>
            <a:off x="7241977" y="2902501"/>
            <a:ext cx="6280547" cy="474850"/>
          </a:xfrm>
        </p:spPr>
        <p:txBody>
          <a:bodyPr/>
          <a:lstStyle/>
          <a:p>
            <a:r>
              <a:rPr lang="en-US" sz="2400" dirty="0"/>
              <a:t>BACKGROUND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13906500" y="3485401"/>
            <a:ext cx="6286500" cy="1252342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We will review biopsy-specific imaging and electronic health records of women evaluated at UC Davis Medical Center between 2015-2020 for invasive lobular carcinoma by ultrasound and MRI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Inclusion criteria:</a:t>
            </a:r>
          </a:p>
          <a:p>
            <a:pPr marL="849043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+mn-lt"/>
              </a:rPr>
              <a:t>Female gender</a:t>
            </a:r>
          </a:p>
          <a:p>
            <a:pPr marL="849043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+mn-lt"/>
              </a:rPr>
              <a:t>Age 18-65</a:t>
            </a:r>
          </a:p>
          <a:p>
            <a:pPr marL="849043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+mn-lt"/>
              </a:rPr>
              <a:t>Reported history of ILC or invasive mammary carcinoma with lobular features that received preoperative imaging via ultrasound and MRI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Exclusion criteria:</a:t>
            </a:r>
          </a:p>
          <a:p>
            <a:pPr marL="849043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+mn-lt"/>
              </a:rPr>
              <a:t>Male gender</a:t>
            </a:r>
          </a:p>
          <a:p>
            <a:pPr marL="849043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+mn-lt"/>
              </a:rPr>
              <a:t>Previous history of breast surgery</a:t>
            </a:r>
          </a:p>
          <a:p>
            <a:pPr marL="849043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+mn-lt"/>
              </a:rPr>
              <a:t>History of neoadjuvant therapy</a:t>
            </a:r>
          </a:p>
          <a:p>
            <a:pPr marL="849043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+mn-lt"/>
              </a:rPr>
              <a:t>History of other breast cancers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Primary outcome measures</a:t>
            </a:r>
          </a:p>
          <a:p>
            <a:pPr marL="849043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+mn-lt"/>
              </a:rPr>
              <a:t>Ultrasound predictive results</a:t>
            </a:r>
          </a:p>
          <a:p>
            <a:pPr marL="849043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+mn-lt"/>
              </a:rPr>
              <a:t>MRI predictive results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Secondary outcome measures</a:t>
            </a:r>
          </a:p>
          <a:p>
            <a:pPr marL="849043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+mn-lt"/>
              </a:rPr>
              <a:t>Positive preoperative biopsy results for ILC via biopsy-specific imaging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4"/>
          </p:nvPr>
        </p:nvSpPr>
        <p:spPr>
          <a:xfrm>
            <a:off x="13906500" y="2902501"/>
            <a:ext cx="6286500" cy="474850"/>
          </a:xfrm>
        </p:spPr>
        <p:txBody>
          <a:bodyPr/>
          <a:lstStyle/>
          <a:p>
            <a:r>
              <a:rPr lang="en-US" sz="2400" dirty="0"/>
              <a:t>STUDY METHODS &amp; MATERIALS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5"/>
          </p:nvPr>
        </p:nvSpPr>
        <p:spPr>
          <a:xfrm>
            <a:off x="20575984" y="2902501"/>
            <a:ext cx="6279386" cy="474850"/>
          </a:xfrm>
        </p:spPr>
        <p:txBody>
          <a:bodyPr/>
          <a:lstStyle/>
          <a:p>
            <a:r>
              <a:rPr lang="en-US" sz="2400" dirty="0"/>
              <a:t>PROGRESS TO DATE &amp; TIMELINE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6"/>
          </p:nvPr>
        </p:nvSpPr>
        <p:spPr>
          <a:xfrm>
            <a:off x="20629945" y="8375551"/>
            <a:ext cx="6279386" cy="390582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Challenges</a:t>
            </a:r>
          </a:p>
          <a:p>
            <a:pPr marL="1134793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+mn-lt"/>
              </a:rPr>
              <a:t>IRB approval (pending)</a:t>
            </a:r>
          </a:p>
          <a:p>
            <a:pPr marL="1134793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+mn-lt"/>
              </a:rPr>
              <a:t>Inconsistent labeling of the pathology reports that correspond to the biopsy-related images</a:t>
            </a:r>
          </a:p>
          <a:p>
            <a:pPr marL="1134793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+mn-lt"/>
              </a:rPr>
              <a:t>Reported data in the EMR regarding imaging modality and mass features</a:t>
            </a:r>
          </a:p>
          <a:p>
            <a:pPr marL="1134793" lvl="1" indent="-285750">
              <a:buFont typeface="Arial" panose="020B0604020202020204" pitchFamily="34" charset="0"/>
              <a:buChar char="•"/>
            </a:pPr>
            <a:endParaRPr lang="en-US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Limitations</a:t>
            </a:r>
          </a:p>
          <a:p>
            <a:pPr marL="1134793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+mn-lt"/>
              </a:rPr>
              <a:t>Small sample size based on timing and labeling of biopsy-specific images</a:t>
            </a:r>
          </a:p>
          <a:p>
            <a:pPr marL="1134793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+mn-lt"/>
              </a:rPr>
              <a:t>Limited access to radiology imaging via Radiology Department</a:t>
            </a:r>
          </a:p>
          <a:p>
            <a:pPr marL="1134793" lvl="1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1134793" lvl="1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1134793" lvl="1" indent="-28575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7"/>
          </p:nvPr>
        </p:nvSpPr>
        <p:spPr>
          <a:xfrm>
            <a:off x="20577970" y="7900702"/>
            <a:ext cx="6287661" cy="474850"/>
          </a:xfrm>
        </p:spPr>
        <p:txBody>
          <a:bodyPr/>
          <a:lstStyle/>
          <a:p>
            <a:r>
              <a:rPr lang="en-US" sz="2400" dirty="0"/>
              <a:t>KEY CHALLENGES &amp; LIMITATIONS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9"/>
          </p:nvPr>
        </p:nvSpPr>
        <p:spPr>
          <a:xfrm>
            <a:off x="20586245" y="12410802"/>
            <a:ext cx="6279386" cy="474850"/>
          </a:xfrm>
        </p:spPr>
        <p:txBody>
          <a:bodyPr/>
          <a:lstStyle/>
          <a:p>
            <a:r>
              <a:rPr lang="en-US" sz="2400" dirty="0"/>
              <a:t>REFERENCES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96"/>
          </p:nvPr>
        </p:nvSpPr>
        <p:spPr>
          <a:xfrm>
            <a:off x="589697" y="13303950"/>
            <a:ext cx="6274921" cy="203658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To determine the prediction rate for each imaging modality (ultrasound and MRI) for invasive lobular carcinoma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To compare the prediction rate of ultrasound and MRI for invasive lobular carcinoma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0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15"/>
          </p:nvPr>
        </p:nvSpPr>
        <p:spPr/>
      </p:sp>
      <p:sp>
        <p:nvSpPr>
          <p:cNvPr id="27" name="Picture Placeholder 26"/>
          <p:cNvSpPr>
            <a:spLocks noGrp="1"/>
          </p:cNvSpPr>
          <p:nvPr>
            <p:ph type="pic" sz="quarter" idx="126"/>
          </p:nvPr>
        </p:nvSpPr>
        <p:spPr/>
      </p:sp>
      <p:sp>
        <p:nvSpPr>
          <p:cNvPr id="28" name="Picture Placeholder 27"/>
          <p:cNvSpPr>
            <a:spLocks noGrp="1"/>
          </p:cNvSpPr>
          <p:nvPr>
            <p:ph type="pic" sz="quarter" idx="127"/>
          </p:nvPr>
        </p:nvSpPr>
        <p:spPr/>
      </p:sp>
      <p:sp>
        <p:nvSpPr>
          <p:cNvPr id="29" name="Picture Placeholder 28"/>
          <p:cNvSpPr>
            <a:spLocks noGrp="1"/>
          </p:cNvSpPr>
          <p:nvPr>
            <p:ph type="pic" sz="quarter" idx="128"/>
          </p:nvPr>
        </p:nvSpPr>
        <p:spPr/>
      </p:sp>
      <p:sp>
        <p:nvSpPr>
          <p:cNvPr id="30" name="Picture Placeholder 29"/>
          <p:cNvSpPr>
            <a:spLocks noGrp="1"/>
          </p:cNvSpPr>
          <p:nvPr>
            <p:ph type="pic" sz="quarter" idx="129"/>
          </p:nvPr>
        </p:nvSpPr>
        <p:spPr/>
      </p:sp>
      <p:sp>
        <p:nvSpPr>
          <p:cNvPr id="31" name="Picture Placeholder 30"/>
          <p:cNvSpPr>
            <a:spLocks noGrp="1"/>
          </p:cNvSpPr>
          <p:nvPr>
            <p:ph type="pic" sz="quarter" idx="130"/>
          </p:nvPr>
        </p:nvSpPr>
        <p:spPr/>
      </p:sp>
      <p:sp>
        <p:nvSpPr>
          <p:cNvPr id="32" name="Picture Placeholder 31"/>
          <p:cNvSpPr>
            <a:spLocks noGrp="1"/>
          </p:cNvSpPr>
          <p:nvPr>
            <p:ph type="pic" sz="quarter" idx="131"/>
          </p:nvPr>
        </p:nvSpPr>
        <p:spPr/>
      </p:sp>
      <p:sp>
        <p:nvSpPr>
          <p:cNvPr id="33" name="Picture Placeholder 32"/>
          <p:cNvSpPr>
            <a:spLocks noGrp="1"/>
          </p:cNvSpPr>
          <p:nvPr>
            <p:ph type="pic" sz="quarter" idx="132"/>
          </p:nvPr>
        </p:nvSpPr>
        <p:spPr/>
      </p:sp>
      <p:sp>
        <p:nvSpPr>
          <p:cNvPr id="34" name="Picture Placeholder 33"/>
          <p:cNvSpPr>
            <a:spLocks noGrp="1"/>
          </p:cNvSpPr>
          <p:nvPr>
            <p:ph type="pic" sz="quarter" idx="133"/>
          </p:nvPr>
        </p:nvSpPr>
        <p:spPr/>
      </p:sp>
      <p:sp>
        <p:nvSpPr>
          <p:cNvPr id="35" name="Picture Placeholder 34"/>
          <p:cNvSpPr>
            <a:spLocks noGrp="1"/>
          </p:cNvSpPr>
          <p:nvPr>
            <p:ph type="pic" sz="quarter" idx="134"/>
          </p:nvPr>
        </p:nvSpPr>
        <p:spPr/>
      </p:sp>
      <p:sp>
        <p:nvSpPr>
          <p:cNvPr id="36" name="Text Placeholder 35"/>
          <p:cNvSpPr>
            <a:spLocks noGrp="1"/>
          </p:cNvSpPr>
          <p:nvPr>
            <p:ph type="body" sz="quarter" idx="1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1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1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1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4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4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4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14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14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15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Alisha A. Othieno</a:t>
            </a:r>
            <a:r>
              <a:rPr lang="en-US" baseline="30000" dirty="0"/>
              <a:t>1</a:t>
            </a:r>
            <a:r>
              <a:rPr lang="en-US" dirty="0"/>
              <a:t>, Candice A. M. Sauder MD</a:t>
            </a:r>
            <a:r>
              <a:rPr lang="en-US" baseline="30000" dirty="0"/>
              <a:t>2</a:t>
            </a:r>
            <a:r>
              <a:rPr lang="en-US" dirty="0"/>
              <a:t>, </a:t>
            </a:r>
            <a:r>
              <a:rPr lang="en-US" dirty="0" err="1"/>
              <a:t>Shadi</a:t>
            </a:r>
            <a:r>
              <a:rPr lang="en-US" dirty="0"/>
              <a:t> </a:t>
            </a:r>
            <a:r>
              <a:rPr lang="en-US" dirty="0" err="1"/>
              <a:t>Aminololama-Shakeri</a:t>
            </a:r>
            <a:r>
              <a:rPr lang="en-US" dirty="0"/>
              <a:t> MD</a:t>
            </a:r>
            <a:r>
              <a:rPr lang="en-US" baseline="30000" dirty="0"/>
              <a:t>3</a:t>
            </a:r>
            <a:endParaRPr lang="en-US" dirty="0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18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aseline="30000" dirty="0"/>
              <a:t>1</a:t>
            </a:r>
            <a:r>
              <a:rPr lang="en-US" dirty="0"/>
              <a:t>UC Davis School of Medicine, </a:t>
            </a:r>
            <a:r>
              <a:rPr lang="en-US" baseline="30000" dirty="0"/>
              <a:t>2</a:t>
            </a:r>
            <a:r>
              <a:rPr lang="en-US" dirty="0"/>
              <a:t>Department of Surgical Oncology, University of California, Davis; </a:t>
            </a:r>
            <a:r>
              <a:rPr lang="en-US" baseline="30000" dirty="0"/>
              <a:t>3</a:t>
            </a:r>
            <a:r>
              <a:rPr lang="en-US" dirty="0"/>
              <a:t>Department of Radiology, University of California, Davis</a:t>
            </a:r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185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Pre-operative detection rate of invasive lobular carcinoma with ultrasound guidance versus magnetic resonance imaging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186"/>
          </p:nvPr>
        </p:nvSpPr>
        <p:spPr>
          <a:xfrm>
            <a:off x="20577970" y="3485401"/>
            <a:ext cx="6282530" cy="430797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Discussions with PI regarding study methods and the research timeline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Preparation and submission of IRB application, now pending IRB approval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Timeline for the future: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1134793" lvl="1" indent="-285750">
              <a:buFont typeface="Arial" panose="020B0604020202020204" pitchFamily="34" charset="0"/>
              <a:buChar char="•"/>
            </a:pPr>
            <a:r>
              <a:rPr lang="en-US" sz="1800" b="1" dirty="0"/>
              <a:t>Feb-Mar 2020: </a:t>
            </a:r>
            <a:r>
              <a:rPr lang="en-US" sz="1800" dirty="0"/>
              <a:t>Consulting with the UC Davis Medical Center radiologist to review cases of specific patients and EMR review</a:t>
            </a:r>
          </a:p>
          <a:p>
            <a:pPr marL="1134793" lvl="1" indent="-285750">
              <a:buFont typeface="Arial" panose="020B0604020202020204" pitchFamily="34" charset="0"/>
              <a:buChar char="•"/>
            </a:pPr>
            <a:endParaRPr lang="en-US" sz="900" dirty="0"/>
          </a:p>
          <a:p>
            <a:pPr marL="1134793" lvl="1" indent="-285750">
              <a:buFont typeface="Arial" panose="020B0604020202020204" pitchFamily="34" charset="0"/>
              <a:buChar char="•"/>
            </a:pPr>
            <a:r>
              <a:rPr lang="en-US" sz="1800" b="1" dirty="0"/>
              <a:t>Mar-Apr 2020: </a:t>
            </a:r>
            <a:r>
              <a:rPr lang="en-US" sz="1800" dirty="0"/>
              <a:t>Data analysis</a:t>
            </a:r>
          </a:p>
          <a:p>
            <a:pPr marL="1134793" lvl="1" indent="-285750">
              <a:buFont typeface="Arial" panose="020B0604020202020204" pitchFamily="34" charset="0"/>
              <a:buChar char="•"/>
            </a:pPr>
            <a:endParaRPr lang="en-US" sz="900" dirty="0"/>
          </a:p>
          <a:p>
            <a:pPr marL="1134793" lvl="1" indent="-285750">
              <a:buFont typeface="Arial" panose="020B0604020202020204" pitchFamily="34" charset="0"/>
              <a:buChar char="•"/>
            </a:pPr>
            <a:r>
              <a:rPr lang="en-US" sz="1800" b="1" dirty="0"/>
              <a:t>Apr-May 2020: </a:t>
            </a:r>
            <a:r>
              <a:rPr lang="en-US" sz="1800" dirty="0"/>
              <a:t>Abstract preparation</a:t>
            </a:r>
          </a:p>
        </p:txBody>
      </p:sp>
      <p:sp>
        <p:nvSpPr>
          <p:cNvPr id="54" name="Text Placeholder 53"/>
          <p:cNvSpPr>
            <a:spLocks noGrp="1"/>
          </p:cNvSpPr>
          <p:nvPr>
            <p:ph type="body" sz="quarter" idx="187"/>
          </p:nvPr>
        </p:nvSpPr>
        <p:spPr>
          <a:xfrm>
            <a:off x="20572839" y="12973798"/>
            <a:ext cx="6279386" cy="2972229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en-US" sz="1100" dirty="0"/>
              <a:t>"Invasive lobular breast cancer, light micrograph." </a:t>
            </a:r>
            <a:r>
              <a:rPr lang="en-US" sz="1100" u="sng" dirty="0"/>
              <a:t>Science Photo Library.</a:t>
            </a:r>
            <a:r>
              <a:rPr lang="en-US" sz="1100" dirty="0"/>
              <a:t> 2020. Feb. 2020. &lt;https://www.sciencephoto.com/media/925564/view/invasive-lobular-breast-cancer-light-micrograph&gt;.</a:t>
            </a:r>
          </a:p>
          <a:p>
            <a:pPr marL="342900" indent="-342900">
              <a:buFont typeface="Arial" pitchFamily="34" charset="0"/>
              <a:buAutoNum type="arabicPeriod"/>
            </a:pPr>
            <a:r>
              <a:rPr lang="en-US" sz="1100" dirty="0"/>
              <a:t>Johnson K, </a:t>
            </a:r>
            <a:r>
              <a:rPr lang="en-US" sz="1100" dirty="0" err="1"/>
              <a:t>Sarma</a:t>
            </a:r>
            <a:r>
              <a:rPr lang="en-US" sz="1100" dirty="0"/>
              <a:t> D, Hwang ES. Lobular breast cancer series: imaging. </a:t>
            </a:r>
            <a:r>
              <a:rPr lang="en-US" sz="1100" i="1" dirty="0"/>
              <a:t>Breast Cancer Res</a:t>
            </a:r>
            <a:r>
              <a:rPr lang="en-US" sz="1100" dirty="0"/>
              <a:t>. 2015;17(1):94. Published 2015 Jul 11. doi:10.1186/s13058-015-0605-0. </a:t>
            </a:r>
          </a:p>
          <a:p>
            <a:pPr marL="342900" indent="-342900">
              <a:buAutoNum type="arabicPeriod"/>
            </a:pPr>
            <a:r>
              <a:rPr lang="en-US" sz="1100" dirty="0"/>
              <a:t>Kim SY, Kim EK, Moon HJ, Yoon JH, Kim MJ. Is pre-operative axillary staging with ultrasound and ultrasound-guided fine-needle aspiration reliable in invasive lobular carcinoma of the breast. Ultrasound Med Biol. 2016;42:1263–1272. </a:t>
            </a:r>
            <a:r>
              <a:rPr lang="en-US" sz="1100" dirty="0" err="1"/>
              <a:t>doi</a:t>
            </a:r>
            <a:r>
              <a:rPr lang="en-US" sz="1100" dirty="0"/>
              <a:t>: 10.1016/j.ultrasmedbio.2016.01.008.</a:t>
            </a:r>
          </a:p>
          <a:p>
            <a:pPr marL="342900" indent="-342900">
              <a:buAutoNum type="arabicPeriod"/>
            </a:pPr>
            <a:r>
              <a:rPr lang="en-US" sz="1100" dirty="0"/>
              <a:t>Novak, J., </a:t>
            </a:r>
            <a:r>
              <a:rPr lang="en-US" sz="1100" dirty="0" err="1"/>
              <a:t>Besic</a:t>
            </a:r>
            <a:r>
              <a:rPr lang="en-US" sz="1100" dirty="0"/>
              <a:t>, N., </a:t>
            </a:r>
            <a:r>
              <a:rPr lang="en-US" sz="1100" dirty="0" err="1"/>
              <a:t>Dzodic</a:t>
            </a:r>
            <a:r>
              <a:rPr lang="en-US" sz="1100" dirty="0"/>
              <a:t>, R. </a:t>
            </a:r>
            <a:r>
              <a:rPr lang="en-US" sz="1100" i="1" dirty="0"/>
              <a:t>et al.</a:t>
            </a:r>
            <a:r>
              <a:rPr lang="en-US" sz="1100" dirty="0"/>
              <a:t> Pre-operative and intra-operative detection of axillary lymph node metastases in 108 patients with invasive lobular breast cancer undergoing mastectomy. </a:t>
            </a:r>
            <a:r>
              <a:rPr lang="en-US" sz="1100" i="1" dirty="0"/>
              <a:t>BMC Cancer</a:t>
            </a:r>
            <a:r>
              <a:rPr lang="en-US" sz="1100" dirty="0"/>
              <a:t> </a:t>
            </a:r>
            <a:r>
              <a:rPr lang="en-US" sz="1100" b="1" dirty="0"/>
              <a:t>18, </a:t>
            </a:r>
            <a:r>
              <a:rPr lang="en-US" sz="1100" dirty="0"/>
              <a:t>137 (2018). https://doi.org/10.1186/s12885-018-4062-x.</a:t>
            </a:r>
          </a:p>
          <a:p>
            <a:pPr marL="342900" indent="-342900">
              <a:buAutoNum type="arabicPeriod"/>
            </a:pPr>
            <a:r>
              <a:rPr lang="en-US" sz="1100" dirty="0"/>
              <a:t>Lopez JK, Bassett LW. Invasive lobular carcinoma of the breast: spectrum of mammographic, US and MR imaging findings. </a:t>
            </a:r>
            <a:r>
              <a:rPr lang="en-US" sz="1100" dirty="0" err="1"/>
              <a:t>Radiographics</a:t>
            </a:r>
            <a:r>
              <a:rPr lang="en-US" sz="1100" dirty="0"/>
              <a:t>. 2009;29(1):165–76.</a:t>
            </a:r>
          </a:p>
          <a:p>
            <a:endParaRPr lang="en-US" sz="1100" dirty="0"/>
          </a:p>
        </p:txBody>
      </p:sp>
      <p:pic>
        <p:nvPicPr>
          <p:cNvPr id="1028" name="Picture 4" descr="Image result for invasive lobular carcinoma">
            <a:extLst>
              <a:ext uri="{FF2B5EF4-FFF2-40B4-BE49-F238E27FC236}">
                <a16:creationId xmlns:a16="http://schemas.microsoft.com/office/drawing/2014/main" id="{2CC8984A-322A-45EB-AEE0-566D289B51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1113" y="7087659"/>
            <a:ext cx="4118825" cy="274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TextBox 54">
            <a:extLst>
              <a:ext uri="{FF2B5EF4-FFF2-40B4-BE49-F238E27FC236}">
                <a16:creationId xmlns:a16="http://schemas.microsoft.com/office/drawing/2014/main" id="{978B11AC-D8B5-4629-A5AD-83E03A491435}"/>
              </a:ext>
            </a:extLst>
          </p:cNvPr>
          <p:cNvSpPr txBox="1"/>
          <p:nvPr/>
        </p:nvSpPr>
        <p:spPr>
          <a:xfrm>
            <a:off x="1602949" y="9785033"/>
            <a:ext cx="3835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Figure 1</a:t>
            </a:r>
            <a:r>
              <a:rPr lang="en-US" sz="1200" dirty="0"/>
              <a:t>: Tissue sample micrograph of ILC</a:t>
            </a:r>
            <a:r>
              <a:rPr lang="en-US" sz="1200" baseline="30000" dirty="0"/>
              <a:t>1</a:t>
            </a:r>
            <a:endParaRPr lang="en-US" sz="1200" dirty="0"/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07EAEC78-5003-419B-A0EB-EE84AC362C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16957759" y="5241855"/>
            <a:ext cx="3253036" cy="2607190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7F5E3169-C7AB-4E38-93CE-D99CEB4989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344866" y="4918932"/>
            <a:ext cx="2607190" cy="3253036"/>
          </a:xfrm>
          <a:prstGeom prst="rect">
            <a:avLst/>
          </a:prstGeom>
        </p:spPr>
      </p:pic>
      <p:sp>
        <p:nvSpPr>
          <p:cNvPr id="62" name="TextBox 61">
            <a:extLst>
              <a:ext uri="{FF2B5EF4-FFF2-40B4-BE49-F238E27FC236}">
                <a16:creationId xmlns:a16="http://schemas.microsoft.com/office/drawing/2014/main" id="{F05D5C3A-0A42-400D-9886-315BE05E2E18}"/>
              </a:ext>
            </a:extLst>
          </p:cNvPr>
          <p:cNvSpPr txBox="1"/>
          <p:nvPr/>
        </p:nvSpPr>
        <p:spPr>
          <a:xfrm>
            <a:off x="17280682" y="8287233"/>
            <a:ext cx="26071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Figure 3</a:t>
            </a:r>
            <a:r>
              <a:rPr lang="en-US" sz="1200" dirty="0"/>
              <a:t>: MR imaging of mass identified as ILC. MRI significant for </a:t>
            </a:r>
            <a:r>
              <a:rPr lang="en-US" sz="1200" dirty="0" err="1"/>
              <a:t>spiculated</a:t>
            </a:r>
            <a:r>
              <a:rPr lang="en-US" sz="1200" dirty="0"/>
              <a:t> mass that is bright and irregular</a:t>
            </a:r>
            <a:r>
              <a:rPr lang="en-US" sz="1200" baseline="30000" dirty="0"/>
              <a:t>5</a:t>
            </a:r>
            <a:r>
              <a:rPr lang="en-US" sz="1200" dirty="0"/>
              <a:t> 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63EC09F-122A-43B5-AAF0-64D4B7AF463E}"/>
              </a:ext>
            </a:extLst>
          </p:cNvPr>
          <p:cNvSpPr txBox="1"/>
          <p:nvPr/>
        </p:nvSpPr>
        <p:spPr>
          <a:xfrm>
            <a:off x="14368364" y="8287233"/>
            <a:ext cx="26071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Figure 2</a:t>
            </a:r>
            <a:r>
              <a:rPr lang="en-US" sz="1200" dirty="0"/>
              <a:t>: Ultrasound image of mass identified as ILC. Ultrasound imaging significant for irregular hypoechoic mass</a:t>
            </a:r>
            <a:r>
              <a:rPr lang="en-US" sz="1200" baseline="30000" dirty="0"/>
              <a:t>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13239451"/>
      </p:ext>
    </p:extLst>
  </p:cSld>
  <p:clrMapOvr>
    <a:masterClrMapping/>
  </p:clrMapOvr>
</p:sld>
</file>

<file path=ppt/theme/theme1.xml><?xml version="1.0" encoding="utf-8"?>
<a:theme xmlns:a="http://schemas.openxmlformats.org/drawingml/2006/main" name="PosterPresentations.com-36x60-Template-V3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lassic 3 Columns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lassic - Wide Center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PosterPresentations.com-36x60-Template-V3</Template>
  <TotalTime>1463</TotalTime>
  <Words>936</Words>
  <Application>Microsoft Office PowerPoint</Application>
  <PresentationFormat>Custom</PresentationFormat>
  <Paragraphs>111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Trebuchet MS</vt:lpstr>
      <vt:lpstr>PosterPresentations.com-36x60-Template-V3</vt:lpstr>
      <vt:lpstr>1_Classic 3 Columns</vt:lpstr>
      <vt:lpstr>Classic - Wide Center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CanterburyMedia</dc:creator>
  <cp:lastModifiedBy>Alisha Othieno</cp:lastModifiedBy>
  <cp:revision>79</cp:revision>
  <dcterms:created xsi:type="dcterms:W3CDTF">2012-02-06T18:46:22Z</dcterms:created>
  <dcterms:modified xsi:type="dcterms:W3CDTF">2020-02-15T02:20:24Z</dcterms:modified>
</cp:coreProperties>
</file>