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Melody Hou" initials="MH" lastIdx="9" clrIdx="4">
    <p:extLst>
      <p:ext uri="{19B8F6BF-5375-455C-9EA6-DF929625EA0E}">
        <p15:presenceInfo xmlns:p15="http://schemas.microsoft.com/office/powerpoint/2012/main" userId="25f7a9e81676b4d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C316"/>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533" autoAdjust="0"/>
    <p:restoredTop sz="94670" autoAdjust="0"/>
  </p:normalViewPr>
  <p:slideViewPr>
    <p:cSldViewPr snapToGrid="0" snapToObjects="1" showGuides="1">
      <p:cViewPr>
        <p:scale>
          <a:sx n="15" d="100"/>
          <a:sy n="15" d="100"/>
        </p:scale>
        <p:origin x="816" y="716"/>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2/26/2020</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INTRODUCTION or ABSTRACT</a:t>
            </a:r>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 Placeholder 173"/>
          <p:cNvSpPr>
            <a:spLocks noGrp="1"/>
          </p:cNvSpPr>
          <p:nvPr>
            <p:ph type="body" sz="quarter" idx="11"/>
          </p:nvPr>
        </p:nvSpPr>
        <p:spPr>
          <a:xfrm>
            <a:off x="570789" y="2711507"/>
            <a:ext cx="6280547" cy="428684"/>
          </a:xfrm>
        </p:spPr>
        <p:txBody>
          <a:bodyPr/>
          <a:lstStyle/>
          <a:p>
            <a:r>
              <a:rPr lang="en-US" dirty="0"/>
              <a:t>BACKGROUND</a:t>
            </a:r>
          </a:p>
        </p:txBody>
      </p:sp>
      <p:sp>
        <p:nvSpPr>
          <p:cNvPr id="4" name="Text Placeholder 3">
            <a:extLst>
              <a:ext uri="{FF2B5EF4-FFF2-40B4-BE49-F238E27FC236}">
                <a16:creationId xmlns:a16="http://schemas.microsoft.com/office/drawing/2014/main" id="{D8DEE8E9-AFE5-4275-B7B9-9EFC996EE87C}"/>
              </a:ext>
            </a:extLst>
          </p:cNvPr>
          <p:cNvSpPr>
            <a:spLocks noGrp="1"/>
          </p:cNvSpPr>
          <p:nvPr>
            <p:ph type="body" sz="quarter" idx="20"/>
          </p:nvPr>
        </p:nvSpPr>
        <p:spPr>
          <a:xfrm>
            <a:off x="521592" y="8669657"/>
            <a:ext cx="6281539" cy="428684"/>
          </a:xfrm>
        </p:spPr>
        <p:txBody>
          <a:bodyPr/>
          <a:lstStyle/>
          <a:p>
            <a:r>
              <a:rPr lang="en-US" dirty="0"/>
              <a:t>RESEARCH QUESTIONS</a:t>
            </a:r>
          </a:p>
        </p:txBody>
      </p:sp>
      <p:sp>
        <p:nvSpPr>
          <p:cNvPr id="6" name="Text Placeholder 5">
            <a:extLst>
              <a:ext uri="{FF2B5EF4-FFF2-40B4-BE49-F238E27FC236}">
                <a16:creationId xmlns:a16="http://schemas.microsoft.com/office/drawing/2014/main" id="{59D34F15-7096-47E1-B75C-0C7A66495440}"/>
              </a:ext>
            </a:extLst>
          </p:cNvPr>
          <p:cNvSpPr>
            <a:spLocks noGrp="1"/>
          </p:cNvSpPr>
          <p:nvPr>
            <p:ph type="body" sz="quarter" idx="22"/>
          </p:nvPr>
        </p:nvSpPr>
        <p:spPr>
          <a:xfrm>
            <a:off x="6788834" y="2711507"/>
            <a:ext cx="12715012" cy="555664"/>
          </a:xfrm>
        </p:spPr>
        <p:txBody>
          <a:bodyPr/>
          <a:lstStyle/>
          <a:p>
            <a:r>
              <a:rPr lang="en-US" dirty="0"/>
              <a:t>RESULTS</a:t>
            </a:r>
          </a:p>
        </p:txBody>
      </p:sp>
      <p:sp>
        <p:nvSpPr>
          <p:cNvPr id="7" name="Text Placeholder 6">
            <a:extLst>
              <a:ext uri="{FF2B5EF4-FFF2-40B4-BE49-F238E27FC236}">
                <a16:creationId xmlns:a16="http://schemas.microsoft.com/office/drawing/2014/main" id="{35663162-782D-4E11-B266-557F93488BD2}"/>
              </a:ext>
            </a:extLst>
          </p:cNvPr>
          <p:cNvSpPr>
            <a:spLocks noGrp="1"/>
          </p:cNvSpPr>
          <p:nvPr>
            <p:ph type="body" sz="quarter" idx="23"/>
          </p:nvPr>
        </p:nvSpPr>
        <p:spPr>
          <a:xfrm>
            <a:off x="7344491" y="11802139"/>
            <a:ext cx="5801849" cy="4271046"/>
          </a:xfrm>
        </p:spPr>
        <p:txBody>
          <a:bodyPr/>
          <a:lstStyle/>
          <a:p>
            <a:pPr marL="0"/>
            <a:r>
              <a:rPr lang="en-US" sz="1600" b="1" dirty="0">
                <a:latin typeface="+mn-lt"/>
              </a:rPr>
              <a:t>Subject Selection:</a:t>
            </a:r>
            <a:endParaRPr lang="en-US" sz="1200" b="1" dirty="0">
              <a:latin typeface="+mn-lt"/>
            </a:endParaRPr>
          </a:p>
          <a:p>
            <a:pPr marL="0"/>
            <a:r>
              <a:rPr lang="en-US" dirty="0">
                <a:latin typeface="+mn-lt"/>
              </a:rPr>
              <a:t>83 patients with a GA recorded in the L&amp;D logbook as being between 14 and 25 weeks who delivered vaginally were screened for inclusion; 33 delivered during period 1 and 50 during period 2. </a:t>
            </a:r>
          </a:p>
          <a:p>
            <a:pPr marL="0"/>
            <a:endParaRPr lang="en-US" dirty="0">
              <a:latin typeface="+mn-lt"/>
            </a:endParaRPr>
          </a:p>
          <a:p>
            <a:pPr marL="0"/>
            <a:r>
              <a:rPr lang="en-US" dirty="0">
                <a:latin typeface="+mn-lt"/>
              </a:rPr>
              <a:t>Of those, 40 met inclusion criteria, 18 from period 1 and 22 from period 2. </a:t>
            </a:r>
          </a:p>
          <a:p>
            <a:pPr marL="0"/>
            <a:endParaRPr lang="en-US" sz="1000" dirty="0">
              <a:latin typeface="+mn-lt"/>
            </a:endParaRPr>
          </a:p>
          <a:p>
            <a:pPr lvl="1">
              <a:buFont typeface="Wingdings" panose="05000000000000000000" pitchFamily="2" charset="2"/>
              <a:buChar char="Ø"/>
            </a:pPr>
            <a:r>
              <a:rPr lang="en-US" dirty="0">
                <a:latin typeface="+mn-lt"/>
              </a:rPr>
              <a:t> 1 patient from period 1 was excluded having presented to triage too close to delivery to warrant mife administration (membranes visible at introitus). </a:t>
            </a:r>
          </a:p>
          <a:p>
            <a:pPr lvl="1">
              <a:buFont typeface="Wingdings" panose="05000000000000000000" pitchFamily="2" charset="2"/>
              <a:buChar char="Ø"/>
            </a:pPr>
            <a:r>
              <a:rPr lang="en-US" dirty="0">
                <a:latin typeface="+mn-lt"/>
              </a:rPr>
              <a:t>2 patients from period 2 were excluded - one had a balloon Foley placed at an outside hospital, and the other presented with vaginal bleeding and cervical change. </a:t>
            </a:r>
          </a:p>
          <a:p>
            <a:pPr marL="522488" lvl="1" indent="0">
              <a:buNone/>
            </a:pPr>
            <a:endParaRPr lang="en-US" dirty="0">
              <a:latin typeface="+mn-lt"/>
            </a:endParaRPr>
          </a:p>
          <a:p>
            <a:pPr marL="522488" lvl="1" indent="0">
              <a:buNone/>
            </a:pPr>
            <a:r>
              <a:rPr lang="en-US" dirty="0">
                <a:latin typeface="+mn-lt"/>
              </a:rPr>
              <a:t>There were no significant differences with respect to patient and obstetric characteristics between the two groups (Table 1). </a:t>
            </a:r>
          </a:p>
          <a:p>
            <a:pPr marL="522488" lvl="1" indent="0">
              <a:buNone/>
            </a:pPr>
            <a:endParaRPr lang="en-US" dirty="0">
              <a:latin typeface="+mn-lt"/>
            </a:endParaRPr>
          </a:p>
        </p:txBody>
      </p:sp>
      <p:sp>
        <p:nvSpPr>
          <p:cNvPr id="9" name="Text Placeholder 8">
            <a:extLst>
              <a:ext uri="{FF2B5EF4-FFF2-40B4-BE49-F238E27FC236}">
                <a16:creationId xmlns:a16="http://schemas.microsoft.com/office/drawing/2014/main" id="{B6C81CF1-9D74-46C9-9FB1-2A0EA46F0BA9}"/>
              </a:ext>
            </a:extLst>
          </p:cNvPr>
          <p:cNvSpPr>
            <a:spLocks noGrp="1"/>
          </p:cNvSpPr>
          <p:nvPr>
            <p:ph type="body" sz="quarter" idx="25"/>
          </p:nvPr>
        </p:nvSpPr>
        <p:spPr>
          <a:xfrm>
            <a:off x="20554148" y="2770504"/>
            <a:ext cx="6279386" cy="428684"/>
          </a:xfrm>
        </p:spPr>
        <p:txBody>
          <a:bodyPr/>
          <a:lstStyle/>
          <a:p>
            <a:r>
              <a:rPr lang="en-US" dirty="0"/>
              <a:t>SUMMARY OF RESULTS</a:t>
            </a:r>
          </a:p>
        </p:txBody>
      </p:sp>
      <p:sp>
        <p:nvSpPr>
          <p:cNvPr id="10" name="Text Placeholder 9">
            <a:extLst>
              <a:ext uri="{FF2B5EF4-FFF2-40B4-BE49-F238E27FC236}">
                <a16:creationId xmlns:a16="http://schemas.microsoft.com/office/drawing/2014/main" id="{A72D2F0F-78B2-48B3-9F3E-D34ABEC747B8}"/>
              </a:ext>
            </a:extLst>
          </p:cNvPr>
          <p:cNvSpPr>
            <a:spLocks noGrp="1"/>
          </p:cNvSpPr>
          <p:nvPr>
            <p:ph type="body" sz="quarter" idx="26"/>
          </p:nvPr>
        </p:nvSpPr>
        <p:spPr>
          <a:xfrm>
            <a:off x="20600583" y="3152561"/>
            <a:ext cx="6279386" cy="3821109"/>
          </a:xfrm>
        </p:spPr>
        <p:txBody>
          <a:bodyPr/>
          <a:lstStyle/>
          <a:p>
            <a:pPr marL="89817" indent="-285750">
              <a:buFont typeface="Wingdings" panose="05000000000000000000" pitchFamily="2" charset="2"/>
              <a:buChar char="v"/>
            </a:pPr>
            <a:r>
              <a:rPr lang="en-US" dirty="0">
                <a:latin typeface="+mn-lt"/>
              </a:rPr>
              <a:t>Post SOP update, there was an increase in patients receiving mifepristone; however, this difference was not significant at a p value &lt;.05 (p = .0875). </a:t>
            </a:r>
          </a:p>
          <a:p>
            <a:pPr marL="0">
              <a:buFont typeface="Wingdings" panose="05000000000000000000" pitchFamily="2" charset="2"/>
              <a:buChar char="v"/>
            </a:pPr>
            <a:endParaRPr lang="en-US" sz="800" dirty="0">
              <a:latin typeface="+mn-lt"/>
            </a:endParaRPr>
          </a:p>
          <a:p>
            <a:pPr marL="89817" indent="-285750">
              <a:buFont typeface="Wingdings" panose="05000000000000000000" pitchFamily="2" charset="2"/>
              <a:buChar char="v"/>
            </a:pPr>
            <a:r>
              <a:rPr lang="en-US" dirty="0">
                <a:latin typeface="+mn-lt"/>
              </a:rPr>
              <a:t>The patients in period 1 had a longer mean time to expulsion compared to those in period 2; yet this result was not significant (p=.407643). </a:t>
            </a:r>
          </a:p>
          <a:p>
            <a:pPr marL="0">
              <a:buFont typeface="Wingdings" panose="05000000000000000000" pitchFamily="2" charset="2"/>
              <a:buChar char="v"/>
            </a:pPr>
            <a:endParaRPr lang="en-US" sz="800" dirty="0">
              <a:latin typeface="+mn-lt"/>
            </a:endParaRPr>
          </a:p>
          <a:p>
            <a:pPr marL="89817" indent="-285750">
              <a:buFont typeface="Wingdings" panose="05000000000000000000" pitchFamily="2" charset="2"/>
              <a:buChar char="v"/>
            </a:pPr>
            <a:r>
              <a:rPr lang="en-US" dirty="0">
                <a:latin typeface="+mn-lt"/>
              </a:rPr>
              <a:t>When comparing mean time to expulsion in those who received mife prior to miso (M=8.59) to those that did not (M=32.43), those receiving mife had a significantly shorter time to expulsion (p&lt;.001). This finding is in agreement with prior studies demonstrating that mife prior to miso shortens IOL duration.</a:t>
            </a:r>
          </a:p>
          <a:p>
            <a:pPr marL="0">
              <a:buFont typeface="Wingdings" panose="05000000000000000000" pitchFamily="2" charset="2"/>
              <a:buChar char="v"/>
            </a:pPr>
            <a:endParaRPr lang="en-US" sz="800" dirty="0">
              <a:latin typeface="+mn-lt"/>
            </a:endParaRPr>
          </a:p>
          <a:p>
            <a:pPr marL="89817" indent="-285750">
              <a:buFont typeface="Wingdings" panose="05000000000000000000" pitchFamily="2" charset="2"/>
              <a:buChar char="v"/>
            </a:pPr>
            <a:r>
              <a:rPr lang="en-US" dirty="0">
                <a:latin typeface="+mn-lt"/>
              </a:rPr>
              <a:t>The mean time to expulsion in those patients that received mife prior to miso (n=36), was 8.59 hours which falls within the expected time to expulsion of 6-10 hours as quoted in the IOL SOPs and as cited in the literature. </a:t>
            </a:r>
          </a:p>
          <a:p>
            <a:pPr marL="0">
              <a:buFont typeface="Wingdings" panose="05000000000000000000" pitchFamily="2" charset="2"/>
              <a:buChar char="v"/>
            </a:pPr>
            <a:endParaRPr lang="en-US" sz="800" dirty="0">
              <a:latin typeface="+mn-lt"/>
            </a:endParaRPr>
          </a:p>
          <a:p>
            <a:pPr marL="89817" indent="-285750">
              <a:buFont typeface="Wingdings" panose="05000000000000000000" pitchFamily="2" charset="2"/>
              <a:buChar char="v"/>
            </a:pPr>
            <a:r>
              <a:rPr lang="en-US" dirty="0">
                <a:latin typeface="+mn-lt"/>
              </a:rPr>
              <a:t>A greater proportion of patients not receiving mife (100%) experienced labor complications compared to those patients that received mife (29.4%) (p &lt;.05). </a:t>
            </a:r>
          </a:p>
          <a:p>
            <a:pPr marL="0"/>
            <a:endParaRPr lang="en-US" dirty="0"/>
          </a:p>
        </p:txBody>
      </p:sp>
      <p:sp>
        <p:nvSpPr>
          <p:cNvPr id="11" name="Text Placeholder 10">
            <a:extLst>
              <a:ext uri="{FF2B5EF4-FFF2-40B4-BE49-F238E27FC236}">
                <a16:creationId xmlns:a16="http://schemas.microsoft.com/office/drawing/2014/main" id="{6D62F926-EED1-4AD6-A0D1-9B8B5342C73E}"/>
              </a:ext>
            </a:extLst>
          </p:cNvPr>
          <p:cNvSpPr>
            <a:spLocks noGrp="1"/>
          </p:cNvSpPr>
          <p:nvPr>
            <p:ph type="body" sz="quarter" idx="27"/>
          </p:nvPr>
        </p:nvSpPr>
        <p:spPr>
          <a:xfrm>
            <a:off x="20568780" y="10515872"/>
            <a:ext cx="6279386" cy="428684"/>
          </a:xfrm>
        </p:spPr>
        <p:txBody>
          <a:bodyPr/>
          <a:lstStyle/>
          <a:p>
            <a:r>
              <a:rPr lang="en-US" dirty="0"/>
              <a:t>CONCLUSIONS</a:t>
            </a:r>
          </a:p>
        </p:txBody>
      </p:sp>
      <p:sp>
        <p:nvSpPr>
          <p:cNvPr id="13" name="Text Placeholder 12">
            <a:extLst>
              <a:ext uri="{FF2B5EF4-FFF2-40B4-BE49-F238E27FC236}">
                <a16:creationId xmlns:a16="http://schemas.microsoft.com/office/drawing/2014/main" id="{D668CA27-7FA4-4065-BD7B-C071FE0EB783}"/>
              </a:ext>
            </a:extLst>
          </p:cNvPr>
          <p:cNvSpPr>
            <a:spLocks noGrp="1"/>
          </p:cNvSpPr>
          <p:nvPr>
            <p:ph type="body" sz="quarter" idx="29"/>
          </p:nvPr>
        </p:nvSpPr>
        <p:spPr>
          <a:xfrm>
            <a:off x="20554148" y="13507436"/>
            <a:ext cx="6279386" cy="428684"/>
          </a:xfrm>
        </p:spPr>
        <p:txBody>
          <a:bodyPr/>
          <a:lstStyle/>
          <a:p>
            <a:r>
              <a:rPr lang="en-US" dirty="0"/>
              <a:t>REFERENCES</a:t>
            </a:r>
          </a:p>
        </p:txBody>
      </p:sp>
      <p:sp>
        <p:nvSpPr>
          <p:cNvPr id="14" name="Text Placeholder 13">
            <a:extLst>
              <a:ext uri="{FF2B5EF4-FFF2-40B4-BE49-F238E27FC236}">
                <a16:creationId xmlns:a16="http://schemas.microsoft.com/office/drawing/2014/main" id="{FA1F7B9E-9FBE-4BC1-BD79-EA71900C5FD9}"/>
              </a:ext>
            </a:extLst>
          </p:cNvPr>
          <p:cNvSpPr>
            <a:spLocks noGrp="1"/>
          </p:cNvSpPr>
          <p:nvPr>
            <p:ph type="body" sz="quarter" idx="30"/>
          </p:nvPr>
        </p:nvSpPr>
        <p:spPr>
          <a:xfrm>
            <a:off x="20701319" y="13824765"/>
            <a:ext cx="6132215" cy="2707541"/>
          </a:xfrm>
        </p:spPr>
        <p:txBody>
          <a:bodyPr/>
          <a:lstStyle/>
          <a:p>
            <a:pPr marL="228600" indent="-228600">
              <a:buFont typeface="+mj-lt"/>
              <a:buAutoNum type="arabicPeriod"/>
            </a:pPr>
            <a:r>
              <a:rPr lang="en-US" sz="1000" dirty="0">
                <a:latin typeface="+mn-lt"/>
              </a:rPr>
              <a:t>American College of Obstetricians and Gynecologists. Second-trimester abortion. Practice Bulletin No. 135. </a:t>
            </a:r>
            <a:r>
              <a:rPr lang="en-US" sz="1000" dirty="0" err="1">
                <a:latin typeface="+mn-lt"/>
              </a:rPr>
              <a:t>Obstet</a:t>
            </a:r>
            <a:r>
              <a:rPr lang="en-US" sz="1000" dirty="0">
                <a:latin typeface="+mn-lt"/>
              </a:rPr>
              <a:t> </a:t>
            </a:r>
            <a:r>
              <a:rPr lang="en-US" sz="1000" dirty="0" err="1">
                <a:latin typeface="+mn-lt"/>
              </a:rPr>
              <a:t>Gynecol</a:t>
            </a:r>
            <a:r>
              <a:rPr lang="en-US" sz="1000" dirty="0">
                <a:latin typeface="+mn-lt"/>
              </a:rPr>
              <a:t> 2013;121:1394-1406. </a:t>
            </a:r>
          </a:p>
          <a:p>
            <a:pPr marL="228600" indent="-228600">
              <a:buFont typeface="+mj-lt"/>
              <a:buAutoNum type="arabicPeriod"/>
            </a:pPr>
            <a:r>
              <a:rPr lang="en-US" sz="1000" dirty="0">
                <a:latin typeface="+mn-lt"/>
              </a:rPr>
              <a:t>Society of Family Planning. Clinical guidelines: Labor induction abortion in the second trimester. Contraception 2011;84:4-18. </a:t>
            </a:r>
          </a:p>
          <a:p>
            <a:pPr marL="228600" indent="-228600">
              <a:buFont typeface="+mj-lt"/>
              <a:buAutoNum type="arabicPeriod"/>
            </a:pPr>
            <a:r>
              <a:rPr lang="en-US" sz="1000" dirty="0" err="1">
                <a:latin typeface="+mn-lt"/>
              </a:rPr>
              <a:t>Stibbe</a:t>
            </a:r>
            <a:r>
              <a:rPr lang="en-US" sz="1000" dirty="0">
                <a:latin typeface="+mn-lt"/>
              </a:rPr>
              <a:t> KJ, De </a:t>
            </a:r>
            <a:r>
              <a:rPr lang="en-US" sz="1000" dirty="0" err="1">
                <a:latin typeface="+mn-lt"/>
              </a:rPr>
              <a:t>weerd</a:t>
            </a:r>
            <a:r>
              <a:rPr lang="en-US" sz="1000" dirty="0">
                <a:latin typeface="+mn-lt"/>
              </a:rPr>
              <a:t> S. Induction of delivery by mifepristone and misoprostol in termination of pregnancy and intrauterine fetal death: 2nd and 3rd trimester induction of </a:t>
            </a:r>
            <a:r>
              <a:rPr lang="en-US" sz="1000" dirty="0" err="1">
                <a:latin typeface="+mn-lt"/>
              </a:rPr>
              <a:t>labour</a:t>
            </a:r>
            <a:r>
              <a:rPr lang="en-US" sz="1000" dirty="0">
                <a:latin typeface="+mn-lt"/>
              </a:rPr>
              <a:t>. Arch </a:t>
            </a:r>
            <a:r>
              <a:rPr lang="en-US" sz="1000" dirty="0" err="1">
                <a:latin typeface="+mn-lt"/>
              </a:rPr>
              <a:t>Gynecol</a:t>
            </a:r>
            <a:r>
              <a:rPr lang="en-US" sz="1000" dirty="0">
                <a:latin typeface="+mn-lt"/>
              </a:rPr>
              <a:t> Obstet. 2012;286(3):795-6.</a:t>
            </a:r>
          </a:p>
          <a:p>
            <a:pPr marL="228600" indent="-228600">
              <a:buFont typeface="+mj-lt"/>
              <a:buAutoNum type="arabicPeriod"/>
            </a:pPr>
            <a:r>
              <a:rPr lang="en-US" sz="1000" dirty="0">
                <a:latin typeface="+mn-lt"/>
              </a:rPr>
              <a:t>Chaudhuri P, Datta S. Mifepristone and misoprostol compared with misoprostol alone for induction of labor in intrauterine fetal death: A randomized trial. J </a:t>
            </a:r>
            <a:r>
              <a:rPr lang="en-US" sz="1000" dirty="0" err="1">
                <a:latin typeface="+mn-lt"/>
              </a:rPr>
              <a:t>Obstet</a:t>
            </a:r>
            <a:r>
              <a:rPr lang="en-US" sz="1000" dirty="0">
                <a:latin typeface="+mn-lt"/>
              </a:rPr>
              <a:t> </a:t>
            </a:r>
            <a:r>
              <a:rPr lang="en-US" sz="1000" dirty="0" err="1">
                <a:latin typeface="+mn-lt"/>
              </a:rPr>
              <a:t>Gynaecol</a:t>
            </a:r>
            <a:r>
              <a:rPr lang="en-US" sz="1000" dirty="0">
                <a:latin typeface="+mn-lt"/>
              </a:rPr>
              <a:t> Res. 2015;41(12):1884-90.</a:t>
            </a:r>
          </a:p>
          <a:p>
            <a:pPr marL="228600" indent="-228600">
              <a:buFont typeface="+mj-lt"/>
              <a:buAutoNum type="arabicPeriod"/>
            </a:pPr>
            <a:r>
              <a:rPr lang="en-US" sz="1000" dirty="0">
                <a:latin typeface="+mn-lt"/>
              </a:rPr>
              <a:t>"Standard Operating Procedure #UCD-OG-221: Labor induction abortion up to 24 weeks gestation" Department of Obstetrics and Gynecology, University of California, Davis. Updated 10/13/18</a:t>
            </a:r>
            <a:endParaRPr lang="en-US" sz="1000" dirty="0">
              <a:highlight>
                <a:srgbClr val="FFFF00"/>
              </a:highlight>
              <a:latin typeface="+mn-lt"/>
            </a:endParaRPr>
          </a:p>
          <a:p>
            <a:pPr marL="228600" indent="-228600">
              <a:buFont typeface="+mj-lt"/>
              <a:buAutoNum type="arabicPeriod"/>
            </a:pPr>
            <a:r>
              <a:rPr lang="en-US" sz="1000" dirty="0">
                <a:latin typeface="+mn-lt"/>
              </a:rPr>
              <a:t>"Standard Operating Procedure #UCD-OG-233: Labor induction for IUFD at 15 weeks or more gestation" Department of Obstetrics and Gynecology, University of California, Davis. Updated 02/21/19 </a:t>
            </a:r>
          </a:p>
          <a:p>
            <a:pPr marL="228600" indent="-228600">
              <a:buFont typeface="+mj-lt"/>
              <a:buAutoNum type="arabicPeriod"/>
            </a:pPr>
            <a:endParaRPr lang="en-US" sz="1000" dirty="0">
              <a:highlight>
                <a:srgbClr val="FFFF00"/>
              </a:highlight>
              <a:latin typeface="+mn-lt"/>
            </a:endParaRPr>
          </a:p>
          <a:p>
            <a:endParaRPr lang="en-US" dirty="0"/>
          </a:p>
        </p:txBody>
      </p:sp>
      <p:sp>
        <p:nvSpPr>
          <p:cNvPr id="246" name="Text Placeholder 245">
            <a:extLst>
              <a:ext uri="{FF2B5EF4-FFF2-40B4-BE49-F238E27FC236}">
                <a16:creationId xmlns:a16="http://schemas.microsoft.com/office/drawing/2014/main" id="{FDDD5EB7-7A9D-4DC8-A838-4590EADD88E3}"/>
              </a:ext>
            </a:extLst>
          </p:cNvPr>
          <p:cNvSpPr>
            <a:spLocks noGrp="1"/>
          </p:cNvSpPr>
          <p:nvPr>
            <p:ph type="body" sz="quarter" idx="150"/>
          </p:nvPr>
        </p:nvSpPr>
        <p:spPr>
          <a:xfrm>
            <a:off x="3662362" y="970859"/>
            <a:ext cx="20107276" cy="598230"/>
          </a:xfrm>
        </p:spPr>
        <p:txBody>
          <a:bodyPr>
            <a:normAutofit lnSpcReduction="10000"/>
          </a:bodyPr>
          <a:lstStyle/>
          <a:p>
            <a:r>
              <a:rPr lang="en-US" dirty="0"/>
              <a:t>Alicia Lampe</a:t>
            </a:r>
            <a:r>
              <a:rPr lang="en-US" baseline="30000" dirty="0"/>
              <a:t>1</a:t>
            </a:r>
            <a:r>
              <a:rPr lang="en-US" dirty="0"/>
              <a:t>,MS4, Melody Hou</a:t>
            </a:r>
            <a:r>
              <a:rPr lang="en-US" baseline="30000" dirty="0"/>
              <a:t>2</a:t>
            </a:r>
            <a:r>
              <a:rPr lang="en-US" dirty="0"/>
              <a:t>, MD, MPH</a:t>
            </a:r>
          </a:p>
        </p:txBody>
      </p:sp>
      <p:sp>
        <p:nvSpPr>
          <p:cNvPr id="247" name="Text Placeholder 246">
            <a:extLst>
              <a:ext uri="{FF2B5EF4-FFF2-40B4-BE49-F238E27FC236}">
                <a16:creationId xmlns:a16="http://schemas.microsoft.com/office/drawing/2014/main" id="{EC15AEDA-A4B7-4BD5-B085-54AC39A9D5BC}"/>
              </a:ext>
            </a:extLst>
          </p:cNvPr>
          <p:cNvSpPr>
            <a:spLocks noGrp="1"/>
          </p:cNvSpPr>
          <p:nvPr>
            <p:ph type="body" sz="quarter" idx="184"/>
          </p:nvPr>
        </p:nvSpPr>
        <p:spPr>
          <a:xfrm>
            <a:off x="3633000" y="1664188"/>
            <a:ext cx="20107276" cy="634555"/>
          </a:xfrm>
        </p:spPr>
        <p:txBody>
          <a:bodyPr/>
          <a:lstStyle/>
          <a:p>
            <a:r>
              <a:rPr lang="en-US" dirty="0"/>
              <a:t>UC Davis School of Medicine</a:t>
            </a:r>
            <a:r>
              <a:rPr lang="en-US" baseline="30000" dirty="0"/>
              <a:t>1</a:t>
            </a:r>
            <a:r>
              <a:rPr lang="en-US" dirty="0"/>
              <a:t>, Family Planning Division, Department of Obstetrics and Gynecology, UC Davis Medical Center</a:t>
            </a:r>
            <a:r>
              <a:rPr lang="en-US" baseline="30000" dirty="0"/>
              <a:t>2</a:t>
            </a:r>
            <a:endParaRPr lang="en-US" dirty="0"/>
          </a:p>
        </p:txBody>
      </p:sp>
      <p:sp>
        <p:nvSpPr>
          <p:cNvPr id="248" name="Text Placeholder 247">
            <a:extLst>
              <a:ext uri="{FF2B5EF4-FFF2-40B4-BE49-F238E27FC236}">
                <a16:creationId xmlns:a16="http://schemas.microsoft.com/office/drawing/2014/main" id="{AE2B0E3B-E4EC-4E42-B3C1-9DD3A082688D}"/>
              </a:ext>
            </a:extLst>
          </p:cNvPr>
          <p:cNvSpPr>
            <a:spLocks noGrp="1"/>
          </p:cNvSpPr>
          <p:nvPr>
            <p:ph type="body" sz="quarter" idx="185"/>
          </p:nvPr>
        </p:nvSpPr>
        <p:spPr>
          <a:xfrm>
            <a:off x="2254928" y="260117"/>
            <a:ext cx="22922145" cy="800651"/>
          </a:xfrm>
        </p:spPr>
        <p:txBody>
          <a:bodyPr>
            <a:noAutofit/>
          </a:bodyPr>
          <a:lstStyle/>
          <a:p>
            <a:r>
              <a:rPr lang="en-US" sz="3900" b="1" dirty="0">
                <a:effectLst>
                  <a:outerShdw blurRad="50800" dist="38100" algn="tr" rotWithShape="0">
                    <a:prstClr val="black">
                      <a:alpha val="40000"/>
                    </a:prstClr>
                  </a:outerShdw>
                </a:effectLst>
              </a:rPr>
              <a:t>Mifepristone Administration in Labor Induction for IUFD and Abortion – A Study in Quality Improvement</a:t>
            </a:r>
            <a:endParaRPr lang="en-US" sz="3900" b="1" dirty="0"/>
          </a:p>
        </p:txBody>
      </p:sp>
      <p:sp>
        <p:nvSpPr>
          <p:cNvPr id="15" name="Text Placeholder 14">
            <a:extLst>
              <a:ext uri="{FF2B5EF4-FFF2-40B4-BE49-F238E27FC236}">
                <a16:creationId xmlns:a16="http://schemas.microsoft.com/office/drawing/2014/main" id="{478AFDBB-1212-4352-A1FE-15F9AE589F47}"/>
              </a:ext>
            </a:extLst>
          </p:cNvPr>
          <p:cNvSpPr>
            <a:spLocks noGrp="1"/>
          </p:cNvSpPr>
          <p:nvPr>
            <p:ph type="body" sz="quarter" idx="95"/>
          </p:nvPr>
        </p:nvSpPr>
        <p:spPr/>
        <p:txBody>
          <a:bodyPr/>
          <a:lstStyle/>
          <a:p>
            <a:endParaRPr lang="en-US"/>
          </a:p>
        </p:txBody>
      </p:sp>
      <p:sp>
        <p:nvSpPr>
          <p:cNvPr id="16" name="Text Placeholder 15">
            <a:extLst>
              <a:ext uri="{FF2B5EF4-FFF2-40B4-BE49-F238E27FC236}">
                <a16:creationId xmlns:a16="http://schemas.microsoft.com/office/drawing/2014/main" id="{87B75991-9CFA-4E52-8C8E-4839925A4790}"/>
              </a:ext>
            </a:extLst>
          </p:cNvPr>
          <p:cNvSpPr>
            <a:spLocks noGrp="1"/>
          </p:cNvSpPr>
          <p:nvPr>
            <p:ph type="body" sz="quarter" idx="107"/>
          </p:nvPr>
        </p:nvSpPr>
        <p:spPr/>
        <p:txBody>
          <a:bodyPr/>
          <a:lstStyle/>
          <a:p>
            <a:endParaRPr lang="en-US"/>
          </a:p>
        </p:txBody>
      </p:sp>
      <p:sp>
        <p:nvSpPr>
          <p:cNvPr id="18" name="Text Placeholder 17">
            <a:extLst>
              <a:ext uri="{FF2B5EF4-FFF2-40B4-BE49-F238E27FC236}">
                <a16:creationId xmlns:a16="http://schemas.microsoft.com/office/drawing/2014/main" id="{9EF41C5B-6A91-4DD5-9851-9A682B3FAB54}"/>
              </a:ext>
            </a:extLst>
          </p:cNvPr>
          <p:cNvSpPr>
            <a:spLocks noGrp="1"/>
          </p:cNvSpPr>
          <p:nvPr>
            <p:ph type="body" sz="quarter" idx="116"/>
          </p:nvPr>
        </p:nvSpPr>
        <p:spPr/>
        <p:txBody>
          <a:bodyPr/>
          <a:lstStyle/>
          <a:p>
            <a:endParaRPr lang="en-US"/>
          </a:p>
        </p:txBody>
      </p:sp>
      <p:sp>
        <p:nvSpPr>
          <p:cNvPr id="19" name="Text Placeholder 18">
            <a:extLst>
              <a:ext uri="{FF2B5EF4-FFF2-40B4-BE49-F238E27FC236}">
                <a16:creationId xmlns:a16="http://schemas.microsoft.com/office/drawing/2014/main" id="{D0595C5A-4540-482D-9C22-4943F4B9779A}"/>
              </a:ext>
            </a:extLst>
          </p:cNvPr>
          <p:cNvSpPr>
            <a:spLocks noGrp="1"/>
          </p:cNvSpPr>
          <p:nvPr>
            <p:ph type="body" sz="quarter" idx="117"/>
          </p:nvPr>
        </p:nvSpPr>
        <p:spPr/>
        <p:txBody>
          <a:bodyPr/>
          <a:lstStyle/>
          <a:p>
            <a:endParaRPr lang="en-US"/>
          </a:p>
        </p:txBody>
      </p:sp>
      <p:sp>
        <p:nvSpPr>
          <p:cNvPr id="20" name="Text Placeholder 19">
            <a:extLst>
              <a:ext uri="{FF2B5EF4-FFF2-40B4-BE49-F238E27FC236}">
                <a16:creationId xmlns:a16="http://schemas.microsoft.com/office/drawing/2014/main" id="{AAB28BBE-19F3-4C96-8562-58643FFD3F95}"/>
              </a:ext>
            </a:extLst>
          </p:cNvPr>
          <p:cNvSpPr>
            <a:spLocks noGrp="1"/>
          </p:cNvSpPr>
          <p:nvPr>
            <p:ph type="body" sz="quarter" idx="118"/>
          </p:nvPr>
        </p:nvSpPr>
        <p:spPr/>
        <p:txBody>
          <a:bodyPr/>
          <a:lstStyle/>
          <a:p>
            <a:endParaRPr lang="en-US"/>
          </a:p>
        </p:txBody>
      </p:sp>
      <p:sp>
        <p:nvSpPr>
          <p:cNvPr id="21" name="Text Placeholder 20">
            <a:extLst>
              <a:ext uri="{FF2B5EF4-FFF2-40B4-BE49-F238E27FC236}">
                <a16:creationId xmlns:a16="http://schemas.microsoft.com/office/drawing/2014/main" id="{97C81D7E-8691-44E2-A596-C40997F6B2B9}"/>
              </a:ext>
            </a:extLst>
          </p:cNvPr>
          <p:cNvSpPr>
            <a:spLocks noGrp="1"/>
          </p:cNvSpPr>
          <p:nvPr>
            <p:ph type="body" sz="quarter" idx="119"/>
          </p:nvPr>
        </p:nvSpPr>
        <p:spPr/>
        <p:txBody>
          <a:bodyPr/>
          <a:lstStyle/>
          <a:p>
            <a:endParaRPr lang="en-US"/>
          </a:p>
        </p:txBody>
      </p:sp>
      <p:sp>
        <p:nvSpPr>
          <p:cNvPr id="22" name="Text Placeholder 21">
            <a:extLst>
              <a:ext uri="{FF2B5EF4-FFF2-40B4-BE49-F238E27FC236}">
                <a16:creationId xmlns:a16="http://schemas.microsoft.com/office/drawing/2014/main" id="{33D16B66-AE1E-4071-A5E9-175DD7F43F17}"/>
              </a:ext>
            </a:extLst>
          </p:cNvPr>
          <p:cNvSpPr>
            <a:spLocks noGrp="1"/>
          </p:cNvSpPr>
          <p:nvPr>
            <p:ph type="body" sz="quarter" idx="120"/>
          </p:nvPr>
        </p:nvSpPr>
        <p:spPr/>
        <p:txBody>
          <a:bodyPr/>
          <a:lstStyle/>
          <a:p>
            <a:endParaRPr lang="en-US"/>
          </a:p>
        </p:txBody>
      </p:sp>
      <p:sp>
        <p:nvSpPr>
          <p:cNvPr id="23" name="Text Placeholder 22">
            <a:extLst>
              <a:ext uri="{FF2B5EF4-FFF2-40B4-BE49-F238E27FC236}">
                <a16:creationId xmlns:a16="http://schemas.microsoft.com/office/drawing/2014/main" id="{44258D3F-0A07-47B0-9F80-6085880F65F1}"/>
              </a:ext>
            </a:extLst>
          </p:cNvPr>
          <p:cNvSpPr>
            <a:spLocks noGrp="1"/>
          </p:cNvSpPr>
          <p:nvPr>
            <p:ph type="body" sz="quarter" idx="121"/>
          </p:nvPr>
        </p:nvSpPr>
        <p:spPr/>
        <p:txBody>
          <a:bodyPr/>
          <a:lstStyle/>
          <a:p>
            <a:endParaRPr lang="en-US"/>
          </a:p>
        </p:txBody>
      </p:sp>
      <p:sp>
        <p:nvSpPr>
          <p:cNvPr id="24" name="Text Placeholder 23">
            <a:extLst>
              <a:ext uri="{FF2B5EF4-FFF2-40B4-BE49-F238E27FC236}">
                <a16:creationId xmlns:a16="http://schemas.microsoft.com/office/drawing/2014/main" id="{5D0D5FAE-EF17-4875-96AA-B9F5EEEC855E}"/>
              </a:ext>
            </a:extLst>
          </p:cNvPr>
          <p:cNvSpPr>
            <a:spLocks noGrp="1"/>
          </p:cNvSpPr>
          <p:nvPr>
            <p:ph type="body" sz="quarter" idx="122"/>
          </p:nvPr>
        </p:nvSpPr>
        <p:spPr/>
        <p:txBody>
          <a:bodyPr/>
          <a:lstStyle/>
          <a:p>
            <a:endParaRPr lang="en-US"/>
          </a:p>
        </p:txBody>
      </p:sp>
      <p:sp>
        <p:nvSpPr>
          <p:cNvPr id="25" name="Text Placeholder 24">
            <a:extLst>
              <a:ext uri="{FF2B5EF4-FFF2-40B4-BE49-F238E27FC236}">
                <a16:creationId xmlns:a16="http://schemas.microsoft.com/office/drawing/2014/main" id="{6617071A-B1FA-40B9-84BF-40FBDA54DE2A}"/>
              </a:ext>
            </a:extLst>
          </p:cNvPr>
          <p:cNvSpPr>
            <a:spLocks noGrp="1"/>
          </p:cNvSpPr>
          <p:nvPr>
            <p:ph type="body" sz="quarter" idx="123"/>
          </p:nvPr>
        </p:nvSpPr>
        <p:spPr/>
        <p:txBody>
          <a:bodyPr/>
          <a:lstStyle/>
          <a:p>
            <a:endParaRPr lang="en-US"/>
          </a:p>
        </p:txBody>
      </p:sp>
      <p:sp>
        <p:nvSpPr>
          <p:cNvPr id="26" name="Text Placeholder 25">
            <a:extLst>
              <a:ext uri="{FF2B5EF4-FFF2-40B4-BE49-F238E27FC236}">
                <a16:creationId xmlns:a16="http://schemas.microsoft.com/office/drawing/2014/main" id="{79CCC0AA-591D-4C38-91B5-C8206890B63A}"/>
              </a:ext>
            </a:extLst>
          </p:cNvPr>
          <p:cNvSpPr>
            <a:spLocks noGrp="1"/>
          </p:cNvSpPr>
          <p:nvPr>
            <p:ph type="body" sz="quarter" idx="124"/>
          </p:nvPr>
        </p:nvSpPr>
        <p:spPr/>
        <p:txBody>
          <a:bodyPr/>
          <a:lstStyle/>
          <a:p>
            <a:endParaRPr lang="en-US"/>
          </a:p>
        </p:txBody>
      </p:sp>
      <p:sp>
        <p:nvSpPr>
          <p:cNvPr id="27" name="Text Placeholder 26">
            <a:extLst>
              <a:ext uri="{FF2B5EF4-FFF2-40B4-BE49-F238E27FC236}">
                <a16:creationId xmlns:a16="http://schemas.microsoft.com/office/drawing/2014/main" id="{ABBBAB9A-B12F-4268-BDC2-004A038D9AFE}"/>
              </a:ext>
            </a:extLst>
          </p:cNvPr>
          <p:cNvSpPr>
            <a:spLocks noGrp="1"/>
          </p:cNvSpPr>
          <p:nvPr>
            <p:ph type="body" sz="quarter" idx="125"/>
          </p:nvPr>
        </p:nvSpPr>
        <p:spPr/>
        <p:txBody>
          <a:bodyPr/>
          <a:lstStyle/>
          <a:p>
            <a:endParaRPr lang="en-US"/>
          </a:p>
        </p:txBody>
      </p:sp>
      <p:sp>
        <p:nvSpPr>
          <p:cNvPr id="17" name="Picture Placeholder 16">
            <a:extLst>
              <a:ext uri="{FF2B5EF4-FFF2-40B4-BE49-F238E27FC236}">
                <a16:creationId xmlns:a16="http://schemas.microsoft.com/office/drawing/2014/main" id="{8582CB4D-9350-4E88-BF8B-CB0F3112D7B0}"/>
              </a:ext>
            </a:extLst>
          </p:cNvPr>
          <p:cNvSpPr>
            <a:spLocks noGrp="1"/>
          </p:cNvSpPr>
          <p:nvPr>
            <p:ph type="pic" sz="quarter" idx="115"/>
          </p:nvPr>
        </p:nvSpPr>
        <p:spPr/>
      </p:sp>
      <p:sp>
        <p:nvSpPr>
          <p:cNvPr id="28" name="Picture Placeholder 27">
            <a:extLst>
              <a:ext uri="{FF2B5EF4-FFF2-40B4-BE49-F238E27FC236}">
                <a16:creationId xmlns:a16="http://schemas.microsoft.com/office/drawing/2014/main" id="{35BCB075-2822-423C-930C-479ACEBB520F}"/>
              </a:ext>
            </a:extLst>
          </p:cNvPr>
          <p:cNvSpPr>
            <a:spLocks noGrp="1"/>
          </p:cNvSpPr>
          <p:nvPr>
            <p:ph type="pic" sz="quarter" idx="126"/>
          </p:nvPr>
        </p:nvSpPr>
        <p:spPr/>
      </p:sp>
      <p:sp>
        <p:nvSpPr>
          <p:cNvPr id="29" name="Picture Placeholder 28">
            <a:extLst>
              <a:ext uri="{FF2B5EF4-FFF2-40B4-BE49-F238E27FC236}">
                <a16:creationId xmlns:a16="http://schemas.microsoft.com/office/drawing/2014/main" id="{F820243D-F3D5-4142-8FE4-07E91879C108}"/>
              </a:ext>
            </a:extLst>
          </p:cNvPr>
          <p:cNvSpPr>
            <a:spLocks noGrp="1"/>
          </p:cNvSpPr>
          <p:nvPr>
            <p:ph type="pic" sz="quarter" idx="127"/>
          </p:nvPr>
        </p:nvSpPr>
        <p:spPr/>
      </p:sp>
      <p:sp>
        <p:nvSpPr>
          <p:cNvPr id="30" name="Picture Placeholder 29">
            <a:extLst>
              <a:ext uri="{FF2B5EF4-FFF2-40B4-BE49-F238E27FC236}">
                <a16:creationId xmlns:a16="http://schemas.microsoft.com/office/drawing/2014/main" id="{E13B9AC0-82C0-46AF-A54F-E69568A13068}"/>
              </a:ext>
            </a:extLst>
          </p:cNvPr>
          <p:cNvSpPr>
            <a:spLocks noGrp="1"/>
          </p:cNvSpPr>
          <p:nvPr>
            <p:ph type="pic" sz="quarter" idx="128"/>
          </p:nvPr>
        </p:nvSpPr>
        <p:spPr/>
      </p:sp>
      <p:sp>
        <p:nvSpPr>
          <p:cNvPr id="31" name="Picture Placeholder 30">
            <a:extLst>
              <a:ext uri="{FF2B5EF4-FFF2-40B4-BE49-F238E27FC236}">
                <a16:creationId xmlns:a16="http://schemas.microsoft.com/office/drawing/2014/main" id="{32BFC68B-E262-486A-9B0E-AEB4E3FA9A84}"/>
              </a:ext>
            </a:extLst>
          </p:cNvPr>
          <p:cNvSpPr>
            <a:spLocks noGrp="1"/>
          </p:cNvSpPr>
          <p:nvPr>
            <p:ph type="pic" sz="quarter" idx="129"/>
          </p:nvPr>
        </p:nvSpPr>
        <p:spPr/>
      </p:sp>
      <p:sp>
        <p:nvSpPr>
          <p:cNvPr id="226" name="Picture Placeholder 225">
            <a:extLst>
              <a:ext uri="{FF2B5EF4-FFF2-40B4-BE49-F238E27FC236}">
                <a16:creationId xmlns:a16="http://schemas.microsoft.com/office/drawing/2014/main" id="{F10187E4-CDBC-41EB-AF0E-39B4576C134D}"/>
              </a:ext>
            </a:extLst>
          </p:cNvPr>
          <p:cNvSpPr>
            <a:spLocks noGrp="1"/>
          </p:cNvSpPr>
          <p:nvPr>
            <p:ph type="pic" sz="quarter" idx="130"/>
          </p:nvPr>
        </p:nvSpPr>
        <p:spPr/>
      </p:sp>
      <p:sp>
        <p:nvSpPr>
          <p:cNvPr id="227" name="Picture Placeholder 226">
            <a:extLst>
              <a:ext uri="{FF2B5EF4-FFF2-40B4-BE49-F238E27FC236}">
                <a16:creationId xmlns:a16="http://schemas.microsoft.com/office/drawing/2014/main" id="{D12CEB83-AA9A-4B0D-901C-7B8E00F677A7}"/>
              </a:ext>
            </a:extLst>
          </p:cNvPr>
          <p:cNvSpPr>
            <a:spLocks noGrp="1"/>
          </p:cNvSpPr>
          <p:nvPr>
            <p:ph type="pic" sz="quarter" idx="131"/>
          </p:nvPr>
        </p:nvSpPr>
        <p:spPr/>
      </p:sp>
      <p:sp>
        <p:nvSpPr>
          <p:cNvPr id="228" name="Picture Placeholder 227">
            <a:extLst>
              <a:ext uri="{FF2B5EF4-FFF2-40B4-BE49-F238E27FC236}">
                <a16:creationId xmlns:a16="http://schemas.microsoft.com/office/drawing/2014/main" id="{F9431E54-A4C0-4B22-8F47-86136A2198EF}"/>
              </a:ext>
            </a:extLst>
          </p:cNvPr>
          <p:cNvSpPr>
            <a:spLocks noGrp="1"/>
          </p:cNvSpPr>
          <p:nvPr>
            <p:ph type="pic" sz="quarter" idx="132"/>
          </p:nvPr>
        </p:nvSpPr>
        <p:spPr/>
      </p:sp>
      <p:sp>
        <p:nvSpPr>
          <p:cNvPr id="229" name="Picture Placeholder 228">
            <a:extLst>
              <a:ext uri="{FF2B5EF4-FFF2-40B4-BE49-F238E27FC236}">
                <a16:creationId xmlns:a16="http://schemas.microsoft.com/office/drawing/2014/main" id="{210C37BB-02DC-43D2-AABE-5F758AB2302D}"/>
              </a:ext>
            </a:extLst>
          </p:cNvPr>
          <p:cNvSpPr>
            <a:spLocks noGrp="1"/>
          </p:cNvSpPr>
          <p:nvPr>
            <p:ph type="pic" sz="quarter" idx="133"/>
          </p:nvPr>
        </p:nvSpPr>
        <p:spPr/>
      </p:sp>
      <p:sp>
        <p:nvSpPr>
          <p:cNvPr id="230" name="Picture Placeholder 229">
            <a:extLst>
              <a:ext uri="{FF2B5EF4-FFF2-40B4-BE49-F238E27FC236}">
                <a16:creationId xmlns:a16="http://schemas.microsoft.com/office/drawing/2014/main" id="{A2BABD42-7B01-4828-942D-805BE1F5AEC5}"/>
              </a:ext>
            </a:extLst>
          </p:cNvPr>
          <p:cNvSpPr>
            <a:spLocks noGrp="1"/>
          </p:cNvSpPr>
          <p:nvPr>
            <p:ph type="pic" sz="quarter" idx="134"/>
          </p:nvPr>
        </p:nvSpPr>
        <p:spPr/>
      </p:sp>
      <p:sp>
        <p:nvSpPr>
          <p:cNvPr id="231" name="Picture Placeholder 230">
            <a:extLst>
              <a:ext uri="{FF2B5EF4-FFF2-40B4-BE49-F238E27FC236}">
                <a16:creationId xmlns:a16="http://schemas.microsoft.com/office/drawing/2014/main" id="{5D6E45BF-A47C-45F7-AA57-185240EAACD5}"/>
              </a:ext>
            </a:extLst>
          </p:cNvPr>
          <p:cNvSpPr>
            <a:spLocks noGrp="1"/>
          </p:cNvSpPr>
          <p:nvPr>
            <p:ph type="pic" sz="quarter" idx="135"/>
          </p:nvPr>
        </p:nvSpPr>
        <p:spPr/>
      </p:sp>
      <p:sp>
        <p:nvSpPr>
          <p:cNvPr id="232" name="Text Placeholder 231">
            <a:extLst>
              <a:ext uri="{FF2B5EF4-FFF2-40B4-BE49-F238E27FC236}">
                <a16:creationId xmlns:a16="http://schemas.microsoft.com/office/drawing/2014/main" id="{B961DAA1-67E2-4A7E-821F-EBFBD562F42B}"/>
              </a:ext>
            </a:extLst>
          </p:cNvPr>
          <p:cNvSpPr>
            <a:spLocks noGrp="1"/>
          </p:cNvSpPr>
          <p:nvPr>
            <p:ph type="body" sz="quarter" idx="136"/>
          </p:nvPr>
        </p:nvSpPr>
        <p:spPr/>
        <p:txBody>
          <a:bodyPr/>
          <a:lstStyle/>
          <a:p>
            <a:endParaRPr lang="en-US"/>
          </a:p>
        </p:txBody>
      </p:sp>
      <p:sp>
        <p:nvSpPr>
          <p:cNvPr id="233" name="Text Placeholder 232">
            <a:extLst>
              <a:ext uri="{FF2B5EF4-FFF2-40B4-BE49-F238E27FC236}">
                <a16:creationId xmlns:a16="http://schemas.microsoft.com/office/drawing/2014/main" id="{75E9299D-BF43-4E28-A81A-7FDA7966F531}"/>
              </a:ext>
            </a:extLst>
          </p:cNvPr>
          <p:cNvSpPr>
            <a:spLocks noGrp="1"/>
          </p:cNvSpPr>
          <p:nvPr>
            <p:ph type="body" sz="quarter" idx="137"/>
          </p:nvPr>
        </p:nvSpPr>
        <p:spPr/>
        <p:txBody>
          <a:bodyPr/>
          <a:lstStyle/>
          <a:p>
            <a:endParaRPr lang="en-US"/>
          </a:p>
        </p:txBody>
      </p:sp>
      <p:sp>
        <p:nvSpPr>
          <p:cNvPr id="234" name="Text Placeholder 233">
            <a:extLst>
              <a:ext uri="{FF2B5EF4-FFF2-40B4-BE49-F238E27FC236}">
                <a16:creationId xmlns:a16="http://schemas.microsoft.com/office/drawing/2014/main" id="{13C88F43-FA37-4435-8CB0-1AED88895C72}"/>
              </a:ext>
            </a:extLst>
          </p:cNvPr>
          <p:cNvSpPr>
            <a:spLocks noGrp="1"/>
          </p:cNvSpPr>
          <p:nvPr>
            <p:ph type="body" sz="quarter" idx="138"/>
          </p:nvPr>
        </p:nvSpPr>
        <p:spPr/>
        <p:txBody>
          <a:bodyPr/>
          <a:lstStyle/>
          <a:p>
            <a:endParaRPr lang="en-US"/>
          </a:p>
        </p:txBody>
      </p:sp>
      <p:sp>
        <p:nvSpPr>
          <p:cNvPr id="235" name="Text Placeholder 234">
            <a:extLst>
              <a:ext uri="{FF2B5EF4-FFF2-40B4-BE49-F238E27FC236}">
                <a16:creationId xmlns:a16="http://schemas.microsoft.com/office/drawing/2014/main" id="{3D916D83-48FC-4321-A532-BF2AA16F7A48}"/>
              </a:ext>
            </a:extLst>
          </p:cNvPr>
          <p:cNvSpPr>
            <a:spLocks noGrp="1"/>
          </p:cNvSpPr>
          <p:nvPr>
            <p:ph type="body" sz="quarter" idx="139"/>
          </p:nvPr>
        </p:nvSpPr>
        <p:spPr/>
        <p:txBody>
          <a:bodyPr/>
          <a:lstStyle/>
          <a:p>
            <a:endParaRPr lang="en-US"/>
          </a:p>
        </p:txBody>
      </p:sp>
      <p:sp>
        <p:nvSpPr>
          <p:cNvPr id="236" name="Text Placeholder 235">
            <a:extLst>
              <a:ext uri="{FF2B5EF4-FFF2-40B4-BE49-F238E27FC236}">
                <a16:creationId xmlns:a16="http://schemas.microsoft.com/office/drawing/2014/main" id="{CB82823A-90BC-4E39-87AD-01ADB6F043F8}"/>
              </a:ext>
            </a:extLst>
          </p:cNvPr>
          <p:cNvSpPr>
            <a:spLocks noGrp="1"/>
          </p:cNvSpPr>
          <p:nvPr>
            <p:ph type="body" sz="quarter" idx="140"/>
          </p:nvPr>
        </p:nvSpPr>
        <p:spPr/>
        <p:txBody>
          <a:bodyPr/>
          <a:lstStyle/>
          <a:p>
            <a:endParaRPr lang="en-US"/>
          </a:p>
        </p:txBody>
      </p:sp>
      <p:sp>
        <p:nvSpPr>
          <p:cNvPr id="237" name="Text Placeholder 236">
            <a:extLst>
              <a:ext uri="{FF2B5EF4-FFF2-40B4-BE49-F238E27FC236}">
                <a16:creationId xmlns:a16="http://schemas.microsoft.com/office/drawing/2014/main" id="{BAA66134-D792-46CD-9ADB-9DFFC6E9047D}"/>
              </a:ext>
            </a:extLst>
          </p:cNvPr>
          <p:cNvSpPr>
            <a:spLocks noGrp="1"/>
          </p:cNvSpPr>
          <p:nvPr>
            <p:ph type="body" sz="quarter" idx="141"/>
          </p:nvPr>
        </p:nvSpPr>
        <p:spPr/>
        <p:txBody>
          <a:bodyPr/>
          <a:lstStyle/>
          <a:p>
            <a:endParaRPr lang="en-US"/>
          </a:p>
        </p:txBody>
      </p:sp>
      <p:sp>
        <p:nvSpPr>
          <p:cNvPr id="238" name="Text Placeholder 237">
            <a:extLst>
              <a:ext uri="{FF2B5EF4-FFF2-40B4-BE49-F238E27FC236}">
                <a16:creationId xmlns:a16="http://schemas.microsoft.com/office/drawing/2014/main" id="{F3674EF9-FEBC-49EA-947D-37E3A8084CF3}"/>
              </a:ext>
            </a:extLst>
          </p:cNvPr>
          <p:cNvSpPr>
            <a:spLocks noGrp="1"/>
          </p:cNvSpPr>
          <p:nvPr>
            <p:ph type="body" sz="quarter" idx="142"/>
          </p:nvPr>
        </p:nvSpPr>
        <p:spPr/>
        <p:txBody>
          <a:bodyPr/>
          <a:lstStyle/>
          <a:p>
            <a:endParaRPr lang="en-US"/>
          </a:p>
        </p:txBody>
      </p:sp>
      <p:sp>
        <p:nvSpPr>
          <p:cNvPr id="239" name="Text Placeholder 238">
            <a:extLst>
              <a:ext uri="{FF2B5EF4-FFF2-40B4-BE49-F238E27FC236}">
                <a16:creationId xmlns:a16="http://schemas.microsoft.com/office/drawing/2014/main" id="{AF65CE54-A014-49FD-8816-6A9FD8B37F81}"/>
              </a:ext>
            </a:extLst>
          </p:cNvPr>
          <p:cNvSpPr>
            <a:spLocks noGrp="1"/>
          </p:cNvSpPr>
          <p:nvPr>
            <p:ph type="body" sz="quarter" idx="143"/>
          </p:nvPr>
        </p:nvSpPr>
        <p:spPr/>
        <p:txBody>
          <a:bodyPr/>
          <a:lstStyle/>
          <a:p>
            <a:endParaRPr lang="en-US"/>
          </a:p>
        </p:txBody>
      </p:sp>
      <p:sp>
        <p:nvSpPr>
          <p:cNvPr id="240" name="Text Placeholder 239">
            <a:extLst>
              <a:ext uri="{FF2B5EF4-FFF2-40B4-BE49-F238E27FC236}">
                <a16:creationId xmlns:a16="http://schemas.microsoft.com/office/drawing/2014/main" id="{DAA638E1-6B8E-43DE-A343-37F3F7CF4D6C}"/>
              </a:ext>
            </a:extLst>
          </p:cNvPr>
          <p:cNvSpPr>
            <a:spLocks noGrp="1"/>
          </p:cNvSpPr>
          <p:nvPr>
            <p:ph type="body" sz="quarter" idx="144"/>
          </p:nvPr>
        </p:nvSpPr>
        <p:spPr/>
        <p:txBody>
          <a:bodyPr/>
          <a:lstStyle/>
          <a:p>
            <a:endParaRPr lang="en-US"/>
          </a:p>
        </p:txBody>
      </p:sp>
      <p:sp>
        <p:nvSpPr>
          <p:cNvPr id="241" name="Text Placeholder 240">
            <a:extLst>
              <a:ext uri="{FF2B5EF4-FFF2-40B4-BE49-F238E27FC236}">
                <a16:creationId xmlns:a16="http://schemas.microsoft.com/office/drawing/2014/main" id="{7D8341E1-06B2-4942-A2AC-49A94D9E0C49}"/>
              </a:ext>
            </a:extLst>
          </p:cNvPr>
          <p:cNvSpPr>
            <a:spLocks noGrp="1"/>
          </p:cNvSpPr>
          <p:nvPr>
            <p:ph type="body" sz="quarter" idx="145"/>
          </p:nvPr>
        </p:nvSpPr>
        <p:spPr/>
        <p:txBody>
          <a:bodyPr/>
          <a:lstStyle/>
          <a:p>
            <a:endParaRPr lang="en-US"/>
          </a:p>
        </p:txBody>
      </p:sp>
      <p:sp>
        <p:nvSpPr>
          <p:cNvPr id="242" name="Text Placeholder 241">
            <a:extLst>
              <a:ext uri="{FF2B5EF4-FFF2-40B4-BE49-F238E27FC236}">
                <a16:creationId xmlns:a16="http://schemas.microsoft.com/office/drawing/2014/main" id="{772F0E48-B6FF-40FF-B9E5-3B62E5FF7B7A}"/>
              </a:ext>
            </a:extLst>
          </p:cNvPr>
          <p:cNvSpPr>
            <a:spLocks noGrp="1"/>
          </p:cNvSpPr>
          <p:nvPr>
            <p:ph type="body" sz="quarter" idx="146"/>
          </p:nvPr>
        </p:nvSpPr>
        <p:spPr/>
        <p:txBody>
          <a:bodyPr/>
          <a:lstStyle/>
          <a:p>
            <a:endParaRPr lang="en-US"/>
          </a:p>
        </p:txBody>
      </p:sp>
      <p:sp>
        <p:nvSpPr>
          <p:cNvPr id="243" name="Text Placeholder 242">
            <a:extLst>
              <a:ext uri="{FF2B5EF4-FFF2-40B4-BE49-F238E27FC236}">
                <a16:creationId xmlns:a16="http://schemas.microsoft.com/office/drawing/2014/main" id="{52526552-DCD4-4520-81F6-92EA30C21E05}"/>
              </a:ext>
            </a:extLst>
          </p:cNvPr>
          <p:cNvSpPr>
            <a:spLocks noGrp="1"/>
          </p:cNvSpPr>
          <p:nvPr>
            <p:ph type="body" sz="quarter" idx="147"/>
          </p:nvPr>
        </p:nvSpPr>
        <p:spPr/>
        <p:txBody>
          <a:bodyPr/>
          <a:lstStyle/>
          <a:p>
            <a:endParaRPr lang="en-US"/>
          </a:p>
        </p:txBody>
      </p:sp>
      <p:sp>
        <p:nvSpPr>
          <p:cNvPr id="244" name="Text Placeholder 243">
            <a:extLst>
              <a:ext uri="{FF2B5EF4-FFF2-40B4-BE49-F238E27FC236}">
                <a16:creationId xmlns:a16="http://schemas.microsoft.com/office/drawing/2014/main" id="{39311818-5336-4EA2-B7E8-DF664BFA6372}"/>
              </a:ext>
            </a:extLst>
          </p:cNvPr>
          <p:cNvSpPr>
            <a:spLocks noGrp="1"/>
          </p:cNvSpPr>
          <p:nvPr>
            <p:ph type="body" sz="quarter" idx="148"/>
          </p:nvPr>
        </p:nvSpPr>
        <p:spPr/>
        <p:txBody>
          <a:bodyPr/>
          <a:lstStyle/>
          <a:p>
            <a:endParaRPr lang="en-US"/>
          </a:p>
        </p:txBody>
      </p:sp>
      <p:sp>
        <p:nvSpPr>
          <p:cNvPr id="245" name="Text Placeholder 244">
            <a:extLst>
              <a:ext uri="{FF2B5EF4-FFF2-40B4-BE49-F238E27FC236}">
                <a16:creationId xmlns:a16="http://schemas.microsoft.com/office/drawing/2014/main" id="{56CF0FF7-D342-4DCE-873C-AE32DF531401}"/>
              </a:ext>
            </a:extLst>
          </p:cNvPr>
          <p:cNvSpPr>
            <a:spLocks noGrp="1"/>
          </p:cNvSpPr>
          <p:nvPr>
            <p:ph type="body" sz="quarter" idx="149"/>
          </p:nvPr>
        </p:nvSpPr>
        <p:spPr/>
        <p:txBody>
          <a:bodyPr/>
          <a:lstStyle/>
          <a:p>
            <a:endParaRPr lang="en-US"/>
          </a:p>
        </p:txBody>
      </p:sp>
      <p:sp>
        <p:nvSpPr>
          <p:cNvPr id="250" name="Text Placeholder 249">
            <a:extLst>
              <a:ext uri="{FF2B5EF4-FFF2-40B4-BE49-F238E27FC236}">
                <a16:creationId xmlns:a16="http://schemas.microsoft.com/office/drawing/2014/main" id="{D69EF36E-C747-4D5E-BF07-4B9F63A557D0}"/>
              </a:ext>
            </a:extLst>
          </p:cNvPr>
          <p:cNvSpPr>
            <a:spLocks noGrp="1"/>
          </p:cNvSpPr>
          <p:nvPr>
            <p:ph type="body" sz="quarter" idx="10"/>
          </p:nvPr>
        </p:nvSpPr>
        <p:spPr>
          <a:xfrm>
            <a:off x="568308" y="3242383"/>
            <a:ext cx="6285508" cy="6037684"/>
          </a:xfrm>
        </p:spPr>
        <p:txBody>
          <a:bodyPr/>
          <a:lstStyle/>
          <a:p>
            <a:r>
              <a:rPr lang="en-US" dirty="0">
                <a:latin typeface="+mn-lt"/>
              </a:rPr>
              <a:t>   The optimal protocol for induction of labor (IOL) in second trimester intrauterine fetal demise (IUFD) or termination of pregnancy has evolved over the years. Although considered off-label use in the US, misoprostol, a prostaglandin analogue, is regarded as a highly effective and safe abortive medication with comparable success rates to its surgical counterpart, dilation and evacuation (D&amp;E). </a:t>
            </a:r>
            <a:r>
              <a:rPr lang="en-US" baseline="30000" dirty="0">
                <a:latin typeface="+mn-lt"/>
              </a:rPr>
              <a:t>1,2</a:t>
            </a:r>
          </a:p>
          <a:p>
            <a:endParaRPr lang="en-US" dirty="0">
              <a:latin typeface="+mn-lt"/>
            </a:endParaRPr>
          </a:p>
          <a:p>
            <a:r>
              <a:rPr lang="en-US" dirty="0">
                <a:latin typeface="+mn-lt"/>
              </a:rPr>
              <a:t>     Recent research has focused on combining miso with other agents to not only maximize efficacy and minimize side effects, but to also shorten the time to expulsion. Multiple studies, including a large randomized double-blind placebo-controlled parallel group superiority trial, have demonstrated that administration of mifepristone, a progesterone antagonist, prior to administration of misoprostol, significantly improves the rate of successful expulsion and shortens the induction-delivery interval.</a:t>
            </a:r>
            <a:r>
              <a:rPr lang="en-US" baseline="30000" dirty="0">
                <a:latin typeface="+mn-lt"/>
              </a:rPr>
              <a:t>3.4 </a:t>
            </a:r>
            <a:r>
              <a:rPr lang="en-US" dirty="0">
                <a:latin typeface="+mn-lt"/>
              </a:rPr>
              <a:t>Hence, at UCDMC several Standard Operating Procedures (SOPs) were created to reflect these important findings and ensure proper implementation of IOL in cases of abortion and IUFD, SOP 221 and 233, respectively.</a:t>
            </a:r>
            <a:r>
              <a:rPr lang="en-US" baseline="30000" dirty="0">
                <a:latin typeface="+mn-lt"/>
              </a:rPr>
              <a:t>5,6</a:t>
            </a:r>
          </a:p>
          <a:p>
            <a:r>
              <a:rPr lang="en-US" dirty="0">
                <a:latin typeface="+mn-lt"/>
              </a:rPr>
              <a:t> </a:t>
            </a:r>
          </a:p>
          <a:p>
            <a:r>
              <a:rPr lang="en-US" dirty="0">
                <a:latin typeface="+mn-lt"/>
              </a:rPr>
              <a:t>     Preferred </a:t>
            </a:r>
            <a:r>
              <a:rPr lang="en-US" b="1" dirty="0">
                <a:latin typeface="+mn-lt"/>
              </a:rPr>
              <a:t>treatment regimen </a:t>
            </a:r>
            <a:r>
              <a:rPr lang="en-US" dirty="0">
                <a:latin typeface="+mn-lt"/>
              </a:rPr>
              <a:t>for IOL per referenced SOPs:</a:t>
            </a:r>
          </a:p>
          <a:p>
            <a:pPr marL="285750" indent="-285750">
              <a:buFontTx/>
              <a:buChar char="-"/>
            </a:pPr>
            <a:r>
              <a:rPr lang="en-US" dirty="0">
                <a:latin typeface="+mn-lt"/>
              </a:rPr>
              <a:t>Mifepristone 200 mg given orally 24-48 hours prior to initiation of misoprostol. </a:t>
            </a:r>
          </a:p>
          <a:p>
            <a:pPr marL="285750" indent="-285750">
              <a:buFontTx/>
              <a:buChar char="-"/>
            </a:pPr>
            <a:r>
              <a:rPr lang="en-US" dirty="0">
                <a:latin typeface="+mn-lt"/>
              </a:rPr>
              <a:t>Misoprostol 800 mcg loading dose given vaginally followed by 400 mcg doses vaginally or sublingually every 3 hours. </a:t>
            </a:r>
          </a:p>
          <a:p>
            <a:endParaRPr lang="en-US" dirty="0">
              <a:latin typeface="+mn-lt"/>
            </a:endParaRPr>
          </a:p>
          <a:p>
            <a:endParaRPr lang="en-US" dirty="0">
              <a:latin typeface="+mn-lt"/>
            </a:endParaRPr>
          </a:p>
          <a:p>
            <a:endParaRPr lang="en-US" dirty="0"/>
          </a:p>
        </p:txBody>
      </p:sp>
      <p:sp>
        <p:nvSpPr>
          <p:cNvPr id="254" name="TextBox 253">
            <a:extLst>
              <a:ext uri="{FF2B5EF4-FFF2-40B4-BE49-F238E27FC236}">
                <a16:creationId xmlns:a16="http://schemas.microsoft.com/office/drawing/2014/main" id="{28AFA2D4-277F-4AB6-B727-E1C1629375F8}"/>
              </a:ext>
            </a:extLst>
          </p:cNvPr>
          <p:cNvSpPr txBox="1"/>
          <p:nvPr/>
        </p:nvSpPr>
        <p:spPr>
          <a:xfrm>
            <a:off x="690084" y="9248309"/>
            <a:ext cx="6123630" cy="1815882"/>
          </a:xfrm>
          <a:prstGeom prst="rect">
            <a:avLst/>
          </a:prstGeom>
          <a:noFill/>
        </p:spPr>
        <p:txBody>
          <a:bodyPr wrap="square" rtlCol="0">
            <a:spAutoFit/>
          </a:bodyPr>
          <a:lstStyle/>
          <a:p>
            <a:pPr marL="285750" indent="-285750">
              <a:buFont typeface="Wingdings" panose="05000000000000000000" pitchFamily="2" charset="2"/>
              <a:buChar char="v"/>
            </a:pPr>
            <a:r>
              <a:rPr lang="en-US" sz="1400" dirty="0"/>
              <a:t>Is mifepristone being administered prior to induction of labor (IOL) for abortion and IUFD per SOP 221 and 233? </a:t>
            </a:r>
          </a:p>
          <a:p>
            <a:pPr marL="285750" indent="-285750">
              <a:buFont typeface="Wingdings" panose="05000000000000000000" pitchFamily="2" charset="2"/>
              <a:buChar char="v"/>
            </a:pPr>
            <a:endParaRPr lang="en-US" sz="1400" dirty="0"/>
          </a:p>
          <a:p>
            <a:pPr marL="285750" indent="-285750">
              <a:buFont typeface="Wingdings" panose="05000000000000000000" pitchFamily="2" charset="2"/>
              <a:buChar char="v"/>
            </a:pPr>
            <a:r>
              <a:rPr lang="en-US" sz="1400" dirty="0"/>
              <a:t>Did making mifepristone available inpatient with an SOP update on 7/25/17 increase adherence to the protocol?</a:t>
            </a:r>
          </a:p>
          <a:p>
            <a:pPr marL="285750" indent="-285750">
              <a:buFont typeface="Wingdings" panose="05000000000000000000" pitchFamily="2" charset="2"/>
              <a:buChar char="v"/>
            </a:pPr>
            <a:endParaRPr lang="en-US" sz="1400" dirty="0"/>
          </a:p>
          <a:p>
            <a:pPr marL="285750" indent="-285750">
              <a:buFont typeface="Wingdings" panose="05000000000000000000" pitchFamily="2" charset="2"/>
              <a:buChar char="v"/>
            </a:pPr>
            <a:r>
              <a:rPr lang="en-US" sz="1400" dirty="0"/>
              <a:t> Does our protocol at UCDHS result in a mean time to expulsion between 6-10 hours? </a:t>
            </a:r>
            <a:endParaRPr lang="en-US" sz="1200" dirty="0"/>
          </a:p>
        </p:txBody>
      </p:sp>
      <p:pic>
        <p:nvPicPr>
          <p:cNvPr id="117" name="Picture Placeholder 5">
            <a:extLst>
              <a:ext uri="{FF2B5EF4-FFF2-40B4-BE49-F238E27FC236}">
                <a16:creationId xmlns:a16="http://schemas.microsoft.com/office/drawing/2014/main" id="{9734EBAD-B8D9-4C3F-9704-29EFB3F168AB}"/>
              </a:ext>
            </a:extLst>
          </p:cNvPr>
          <p:cNvPicPr>
            <a:picLocks noChangeAspect="1"/>
          </p:cNvPicPr>
          <p:nvPr/>
        </p:nvPicPr>
        <p:blipFill>
          <a:blip r:embed="rId3">
            <a:extLst>
              <a:ext uri="{28A0092B-C50C-407E-A947-70E740481C1C}">
                <a14:useLocalDpi xmlns:a14="http://schemas.microsoft.com/office/drawing/2010/main" val="0"/>
              </a:ext>
            </a:extLst>
          </a:blip>
          <a:srcRect l="1797" r="1797"/>
          <a:stretch>
            <a:fillRect/>
          </a:stretch>
        </p:blipFill>
        <p:spPr>
          <a:xfrm>
            <a:off x="403614" y="83329"/>
            <a:ext cx="2206003" cy="2195184"/>
          </a:xfrm>
          <a:prstGeom prst="rect">
            <a:avLst/>
          </a:prstGeom>
        </p:spPr>
      </p:pic>
      <p:pic>
        <p:nvPicPr>
          <p:cNvPr id="118" name="Picture Placeholder 5">
            <a:extLst>
              <a:ext uri="{FF2B5EF4-FFF2-40B4-BE49-F238E27FC236}">
                <a16:creationId xmlns:a16="http://schemas.microsoft.com/office/drawing/2014/main" id="{D7425DE4-15CE-4A22-99AC-C9E4D600D659}"/>
              </a:ext>
            </a:extLst>
          </p:cNvPr>
          <p:cNvPicPr>
            <a:picLocks noChangeAspect="1"/>
          </p:cNvPicPr>
          <p:nvPr/>
        </p:nvPicPr>
        <p:blipFill>
          <a:blip r:embed="rId3">
            <a:extLst>
              <a:ext uri="{28A0092B-C50C-407E-A947-70E740481C1C}">
                <a14:useLocalDpi xmlns:a14="http://schemas.microsoft.com/office/drawing/2010/main" val="0"/>
              </a:ext>
            </a:extLst>
          </a:blip>
          <a:srcRect l="1797" r="1797"/>
          <a:stretch>
            <a:fillRect/>
          </a:stretch>
        </p:blipFill>
        <p:spPr>
          <a:xfrm>
            <a:off x="24822383" y="127269"/>
            <a:ext cx="2206003" cy="2195184"/>
          </a:xfrm>
          <a:prstGeom prst="rect">
            <a:avLst/>
          </a:prstGeom>
        </p:spPr>
      </p:pic>
      <p:graphicFrame>
        <p:nvGraphicFramePr>
          <p:cNvPr id="97" name="Table 97">
            <a:extLst>
              <a:ext uri="{FF2B5EF4-FFF2-40B4-BE49-F238E27FC236}">
                <a16:creationId xmlns:a16="http://schemas.microsoft.com/office/drawing/2014/main" id="{754AC96F-A05C-4A1F-8013-52D831FA69E1}"/>
              </a:ext>
            </a:extLst>
          </p:cNvPr>
          <p:cNvGraphicFramePr>
            <a:graphicFrameLocks noGrp="1"/>
          </p:cNvGraphicFramePr>
          <p:nvPr>
            <p:extLst>
              <p:ext uri="{D42A27DB-BD31-4B8C-83A1-F6EECF244321}">
                <p14:modId xmlns:p14="http://schemas.microsoft.com/office/powerpoint/2010/main" val="2465840250"/>
              </p:ext>
            </p:extLst>
          </p:nvPr>
        </p:nvGraphicFramePr>
        <p:xfrm>
          <a:off x="7571111" y="3822835"/>
          <a:ext cx="5122024" cy="6619302"/>
        </p:xfrm>
        <a:graphic>
          <a:graphicData uri="http://schemas.openxmlformats.org/drawingml/2006/table">
            <a:tbl>
              <a:tblPr firstRow="1" bandRow="1">
                <a:tableStyleId>{93296810-A885-4BE3-A3E7-6D5BEEA58F35}</a:tableStyleId>
              </a:tblPr>
              <a:tblGrid>
                <a:gridCol w="1019746">
                  <a:extLst>
                    <a:ext uri="{9D8B030D-6E8A-4147-A177-3AD203B41FA5}">
                      <a16:colId xmlns:a16="http://schemas.microsoft.com/office/drawing/2014/main" val="2726152987"/>
                    </a:ext>
                  </a:extLst>
                </a:gridCol>
                <a:gridCol w="231295">
                  <a:extLst>
                    <a:ext uri="{9D8B030D-6E8A-4147-A177-3AD203B41FA5}">
                      <a16:colId xmlns:a16="http://schemas.microsoft.com/office/drawing/2014/main" val="4046326302"/>
                    </a:ext>
                  </a:extLst>
                </a:gridCol>
                <a:gridCol w="1420496">
                  <a:extLst>
                    <a:ext uri="{9D8B030D-6E8A-4147-A177-3AD203B41FA5}">
                      <a16:colId xmlns:a16="http://schemas.microsoft.com/office/drawing/2014/main" val="2277261651"/>
                    </a:ext>
                  </a:extLst>
                </a:gridCol>
                <a:gridCol w="1130061">
                  <a:extLst>
                    <a:ext uri="{9D8B030D-6E8A-4147-A177-3AD203B41FA5}">
                      <a16:colId xmlns:a16="http://schemas.microsoft.com/office/drawing/2014/main" val="1952123376"/>
                    </a:ext>
                  </a:extLst>
                </a:gridCol>
                <a:gridCol w="1320426">
                  <a:extLst>
                    <a:ext uri="{9D8B030D-6E8A-4147-A177-3AD203B41FA5}">
                      <a16:colId xmlns:a16="http://schemas.microsoft.com/office/drawing/2014/main" val="2909636263"/>
                    </a:ext>
                  </a:extLst>
                </a:gridCol>
              </a:tblGrid>
              <a:tr h="619040">
                <a:tc gridSpan="3">
                  <a:txBody>
                    <a:bodyPr/>
                    <a:lstStyle/>
                    <a:p>
                      <a:endParaRPr lang="en-US" sz="1600" dirty="0"/>
                    </a:p>
                  </a:txBody>
                  <a:tcPr/>
                </a:tc>
                <a:tc hMerge="1">
                  <a:txBody>
                    <a:bodyPr/>
                    <a:lstStyle/>
                    <a:p>
                      <a:endParaRPr lang="en-US"/>
                    </a:p>
                  </a:txBody>
                  <a:tcPr/>
                </a:tc>
                <a:tc hMerge="1">
                  <a:txBody>
                    <a:bodyPr/>
                    <a:lstStyle/>
                    <a:p>
                      <a:endParaRPr lang="en-US"/>
                    </a:p>
                  </a:txBody>
                  <a:tcPr/>
                </a:tc>
                <a:tc>
                  <a:txBody>
                    <a:bodyPr/>
                    <a:lstStyle/>
                    <a:p>
                      <a:pPr algn="ctr"/>
                      <a:r>
                        <a:rPr lang="en-US" sz="1800" dirty="0"/>
                        <a:t>Period 1  </a:t>
                      </a:r>
                    </a:p>
                    <a:p>
                      <a:pPr algn="ctr"/>
                      <a:r>
                        <a:rPr lang="en-US" sz="1600" dirty="0"/>
                        <a:t>n = 17</a:t>
                      </a:r>
                    </a:p>
                  </a:txBody>
                  <a:tcPr/>
                </a:tc>
                <a:tc>
                  <a:txBody>
                    <a:bodyPr/>
                    <a:lstStyle/>
                    <a:p>
                      <a:pPr algn="ctr"/>
                      <a:r>
                        <a:rPr lang="en-US" sz="1800" dirty="0"/>
                        <a:t>Period 2 </a:t>
                      </a:r>
                    </a:p>
                    <a:p>
                      <a:pPr algn="ctr"/>
                      <a:r>
                        <a:rPr lang="en-US" sz="1600" dirty="0"/>
                        <a:t>n = 20</a:t>
                      </a:r>
                    </a:p>
                  </a:txBody>
                  <a:tcPr/>
                </a:tc>
                <a:extLst>
                  <a:ext uri="{0D108BD9-81ED-4DB2-BD59-A6C34878D82A}">
                    <a16:rowId xmlns:a16="http://schemas.microsoft.com/office/drawing/2014/main" val="2850935653"/>
                  </a:ext>
                </a:extLst>
              </a:tr>
              <a:tr h="568620">
                <a:tc gridSpan="3">
                  <a:txBody>
                    <a:bodyPr/>
                    <a:lstStyle/>
                    <a:p>
                      <a:r>
                        <a:rPr lang="en-US" sz="1600" b="1" baseline="0" dirty="0"/>
                        <a:t>Median MA (years)</a:t>
                      </a:r>
                    </a:p>
                    <a:p>
                      <a:r>
                        <a:rPr lang="en-US" sz="1600" baseline="0" dirty="0">
                          <a:solidFill>
                            <a:schemeClr val="tx1"/>
                          </a:solidFill>
                        </a:rPr>
                        <a:t>AMA at EDC</a:t>
                      </a:r>
                      <a:endParaRPr lang="en-US" sz="1600" baseline="0" dirty="0"/>
                    </a:p>
                  </a:txBody>
                  <a:tcPr/>
                </a:tc>
                <a:tc hMerge="1">
                  <a:txBody>
                    <a:bodyPr/>
                    <a:lstStyle/>
                    <a:p>
                      <a:endParaRPr lang="en-US"/>
                    </a:p>
                  </a:txBody>
                  <a:tcPr/>
                </a:tc>
                <a:tc hMerge="1">
                  <a:txBody>
                    <a:bodyPr/>
                    <a:lstStyle/>
                    <a:p>
                      <a:endParaRPr lang="en-US"/>
                    </a:p>
                  </a:txBody>
                  <a:tcPr/>
                </a:tc>
                <a:tc>
                  <a:txBody>
                    <a:bodyPr/>
                    <a:lstStyle/>
                    <a:p>
                      <a:pPr algn="l"/>
                      <a:r>
                        <a:rPr lang="en-US" sz="1600" dirty="0"/>
                        <a:t>33 (22 - 44)</a:t>
                      </a:r>
                    </a:p>
                    <a:p>
                      <a:r>
                        <a:rPr lang="en-US" sz="1600" dirty="0"/>
                        <a:t>      7 (41%)</a:t>
                      </a:r>
                    </a:p>
                  </a:txBody>
                  <a:tcPr/>
                </a:tc>
                <a:tc>
                  <a:txBody>
                    <a:bodyPr/>
                    <a:lstStyle/>
                    <a:p>
                      <a:pPr algn="ctr"/>
                      <a:r>
                        <a:rPr lang="en-US" sz="1600" dirty="0"/>
                        <a:t>29.5 (18 – 41)</a:t>
                      </a:r>
                    </a:p>
                    <a:p>
                      <a:pPr algn="ctr"/>
                      <a:r>
                        <a:rPr lang="en-US" sz="1600" dirty="0"/>
                        <a:t>5 (25%)</a:t>
                      </a:r>
                    </a:p>
                  </a:txBody>
                  <a:tcPr/>
                </a:tc>
                <a:extLst>
                  <a:ext uri="{0D108BD9-81ED-4DB2-BD59-A6C34878D82A}">
                    <a16:rowId xmlns:a16="http://schemas.microsoft.com/office/drawing/2014/main" val="3951443357"/>
                  </a:ext>
                </a:extLst>
              </a:tr>
              <a:tr h="340472">
                <a:tc rowSpan="3">
                  <a:txBody>
                    <a:bodyPr/>
                    <a:lstStyle/>
                    <a:p>
                      <a:r>
                        <a:rPr lang="en-US" sz="1600" b="1" baseline="0" dirty="0"/>
                        <a:t>Race</a:t>
                      </a:r>
                    </a:p>
                    <a:p>
                      <a:r>
                        <a:rPr lang="en-US" sz="1600" baseline="0" dirty="0"/>
                        <a:t>  </a:t>
                      </a:r>
                    </a:p>
                  </a:txBody>
                  <a:tcPr/>
                </a:tc>
                <a:tc gridSpan="2">
                  <a:txBody>
                    <a:bodyPr/>
                    <a:lstStyle/>
                    <a:p>
                      <a:r>
                        <a:rPr lang="en-US" sz="1600" baseline="0"/>
                        <a:t>Asian</a:t>
                      </a:r>
                      <a:endParaRPr lang="en-US" sz="1600" baseline="0" dirty="0"/>
                    </a:p>
                  </a:txBody>
                  <a:tcPr/>
                </a:tc>
                <a:tc hMerge="1">
                  <a:txBody>
                    <a:bodyPr/>
                    <a:lstStyle/>
                    <a:p>
                      <a:r>
                        <a:rPr lang="en-US" sz="1600" baseline="0"/>
                        <a:t>Asian</a:t>
                      </a:r>
                      <a:endParaRPr lang="en-US"/>
                    </a:p>
                  </a:txBody>
                  <a:tcPr/>
                </a:tc>
                <a:tc>
                  <a:txBody>
                    <a:bodyPr/>
                    <a:lstStyle/>
                    <a:p>
                      <a:r>
                        <a:rPr lang="en-US" sz="1600" dirty="0"/>
                        <a:t>4 (24%)</a:t>
                      </a:r>
                    </a:p>
                  </a:txBody>
                  <a:tcPr/>
                </a:tc>
                <a:tc>
                  <a:txBody>
                    <a:bodyPr/>
                    <a:lstStyle/>
                    <a:p>
                      <a:r>
                        <a:rPr lang="en-US" sz="1600" dirty="0"/>
                        <a:t>2 (10%)</a:t>
                      </a:r>
                    </a:p>
                  </a:txBody>
                  <a:tcPr/>
                </a:tc>
                <a:extLst>
                  <a:ext uri="{0D108BD9-81ED-4DB2-BD59-A6C34878D82A}">
                    <a16:rowId xmlns:a16="http://schemas.microsoft.com/office/drawing/2014/main" val="1028679297"/>
                  </a:ext>
                </a:extLst>
              </a:tr>
              <a:tr h="340472">
                <a:tc vMerge="1">
                  <a:txBody>
                    <a:bodyPr/>
                    <a:lstStyle/>
                    <a:p>
                      <a:endParaRPr lang="en-US" sz="2000" baseline="0" dirty="0"/>
                    </a:p>
                  </a:txBody>
                  <a:tcPr/>
                </a:tc>
                <a:tc gridSpan="2">
                  <a:txBody>
                    <a:bodyPr/>
                    <a:lstStyle/>
                    <a:p>
                      <a:r>
                        <a:rPr lang="en-US" sz="1600" baseline="0" dirty="0"/>
                        <a:t>White</a:t>
                      </a:r>
                      <a:endParaRPr lang="en-US" dirty="0"/>
                    </a:p>
                  </a:txBody>
                  <a:tcPr/>
                </a:tc>
                <a:tc hMerge="1">
                  <a:txBody>
                    <a:bodyPr/>
                    <a:lstStyle/>
                    <a:p>
                      <a:r>
                        <a:rPr lang="en-US" sz="1600" baseline="0"/>
                        <a:t>White</a:t>
                      </a:r>
                      <a:endParaRPr lang="en-US"/>
                    </a:p>
                  </a:txBody>
                  <a:tcPr/>
                </a:tc>
                <a:tc>
                  <a:txBody>
                    <a:bodyPr/>
                    <a:lstStyle/>
                    <a:p>
                      <a:r>
                        <a:rPr lang="en-US" sz="1600" dirty="0"/>
                        <a:t>8 (47%)</a:t>
                      </a:r>
                    </a:p>
                  </a:txBody>
                  <a:tcPr/>
                </a:tc>
                <a:tc>
                  <a:txBody>
                    <a:bodyPr/>
                    <a:lstStyle/>
                    <a:p>
                      <a:r>
                        <a:rPr lang="en-US" sz="1600" dirty="0"/>
                        <a:t>12 (60%)</a:t>
                      </a:r>
                    </a:p>
                  </a:txBody>
                  <a:tcPr/>
                </a:tc>
                <a:extLst>
                  <a:ext uri="{0D108BD9-81ED-4DB2-BD59-A6C34878D82A}">
                    <a16:rowId xmlns:a16="http://schemas.microsoft.com/office/drawing/2014/main" val="2637111653"/>
                  </a:ext>
                </a:extLst>
              </a:tr>
              <a:tr h="286944">
                <a:tc vMerge="1">
                  <a:txBody>
                    <a:bodyPr/>
                    <a:lstStyle/>
                    <a:p>
                      <a:endParaRPr lang="en-US" sz="2000" baseline="0" dirty="0"/>
                    </a:p>
                  </a:txBody>
                  <a:tcPr/>
                </a:tc>
                <a:tc gridSpan="2">
                  <a:txBody>
                    <a:bodyPr/>
                    <a:lstStyle/>
                    <a:p>
                      <a:r>
                        <a:rPr lang="en-US" sz="1600" baseline="0"/>
                        <a:t>Other</a:t>
                      </a:r>
                      <a:endParaRPr lang="en-US"/>
                    </a:p>
                  </a:txBody>
                  <a:tcPr/>
                </a:tc>
                <a:tc hMerge="1">
                  <a:txBody>
                    <a:bodyPr/>
                    <a:lstStyle/>
                    <a:p>
                      <a:r>
                        <a:rPr lang="en-US" sz="1600" baseline="0"/>
                        <a:t>Other</a:t>
                      </a:r>
                      <a:endParaRPr lang="en-US"/>
                    </a:p>
                  </a:txBody>
                  <a:tcPr/>
                </a:tc>
                <a:tc>
                  <a:txBody>
                    <a:bodyPr/>
                    <a:lstStyle/>
                    <a:p>
                      <a:r>
                        <a:rPr lang="en-US" sz="1600" dirty="0"/>
                        <a:t>5 (29%)</a:t>
                      </a:r>
                    </a:p>
                  </a:txBody>
                  <a:tcPr/>
                </a:tc>
                <a:tc>
                  <a:txBody>
                    <a:bodyPr/>
                    <a:lstStyle/>
                    <a:p>
                      <a:r>
                        <a:rPr lang="en-US" sz="1600" dirty="0"/>
                        <a:t>6 (30%)</a:t>
                      </a:r>
                    </a:p>
                  </a:txBody>
                  <a:tcPr/>
                </a:tc>
                <a:extLst>
                  <a:ext uri="{0D108BD9-81ED-4DB2-BD59-A6C34878D82A}">
                    <a16:rowId xmlns:a16="http://schemas.microsoft.com/office/drawing/2014/main" val="3062467534"/>
                  </a:ext>
                </a:extLst>
              </a:tr>
              <a:tr h="588088">
                <a:tc>
                  <a:txBody>
                    <a:bodyPr/>
                    <a:lstStyle/>
                    <a:p>
                      <a:r>
                        <a:rPr lang="en-US" sz="1600" b="1" dirty="0"/>
                        <a:t>Ethnicity</a:t>
                      </a:r>
                    </a:p>
                  </a:txBody>
                  <a:tcPr>
                    <a:lnB w="12700" cap="flat" cmpd="sng" algn="ctr">
                      <a:solidFill>
                        <a:schemeClr val="bg1"/>
                      </a:solidFill>
                      <a:prstDash val="solid"/>
                      <a:round/>
                      <a:headEnd type="none" w="med" len="med"/>
                      <a:tailEnd type="none" w="med" len="med"/>
                    </a:lnB>
                  </a:tcPr>
                </a:tc>
                <a:tc gridSpan="2">
                  <a:txBody>
                    <a:bodyPr/>
                    <a:lstStyle/>
                    <a:p>
                      <a:r>
                        <a:rPr lang="en-US" sz="1600"/>
                        <a:t>Hispanic or Latino</a:t>
                      </a:r>
                      <a:endParaRPr lang="en-US" sz="1600" b="1" dirty="0"/>
                    </a:p>
                  </a:txBody>
                  <a:tcPr>
                    <a:lnB w="12700" cap="flat" cmpd="sng" algn="ctr">
                      <a:solidFill>
                        <a:schemeClr val="bg1"/>
                      </a:solidFill>
                      <a:prstDash val="solid"/>
                      <a:round/>
                      <a:headEnd type="none" w="med" len="med"/>
                      <a:tailEnd type="none" w="med" len="med"/>
                    </a:lnB>
                  </a:tcPr>
                </a:tc>
                <a:tc hMerge="1">
                  <a:txBody>
                    <a:bodyPr/>
                    <a:lstStyle/>
                    <a:p>
                      <a:r>
                        <a:rPr lang="en-US" sz="1600"/>
                        <a:t>Hispanic or Latino</a:t>
                      </a:r>
                      <a:endParaRPr lang="en-US"/>
                    </a:p>
                  </a:txBody>
                  <a:tcPr>
                    <a:lnB w="12700" cap="flat" cmpd="sng" algn="ctr">
                      <a:solidFill>
                        <a:schemeClr val="bg1"/>
                      </a:solidFill>
                      <a:prstDash val="solid"/>
                      <a:round/>
                      <a:headEnd type="none" w="med" len="med"/>
                      <a:tailEnd type="none" w="med" len="med"/>
                    </a:lnB>
                  </a:tcPr>
                </a:tc>
                <a:tc>
                  <a:txBody>
                    <a:bodyPr/>
                    <a:lstStyle/>
                    <a:p>
                      <a:r>
                        <a:rPr lang="en-US" sz="1600" dirty="0"/>
                        <a:t>5 (29%)</a:t>
                      </a:r>
                    </a:p>
                  </a:txBody>
                  <a:tcPr>
                    <a:lnB w="12700" cap="flat" cmpd="sng" algn="ctr">
                      <a:solidFill>
                        <a:schemeClr val="bg1"/>
                      </a:solidFill>
                      <a:prstDash val="solid"/>
                      <a:round/>
                      <a:headEnd type="none" w="med" len="med"/>
                      <a:tailEnd type="none" w="med" len="med"/>
                    </a:lnB>
                  </a:tcPr>
                </a:tc>
                <a:tc>
                  <a:txBody>
                    <a:bodyPr/>
                    <a:lstStyle/>
                    <a:p>
                      <a:r>
                        <a:rPr lang="en-US" sz="1600" dirty="0"/>
                        <a:t>3 (15%)</a:t>
                      </a: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48606106"/>
                  </a:ext>
                </a:extLst>
              </a:tr>
              <a:tr h="547641">
                <a:tc>
                  <a:txBody>
                    <a:bodyPr/>
                    <a:lstStyle/>
                    <a:p>
                      <a:endParaRPr lang="en-US" sz="1600" dirty="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r>
                        <a:rPr lang="en-US" sz="1600" spc="0" baseline="0" dirty="0"/>
                        <a:t>Not Hispanic or Latino</a:t>
                      </a:r>
                      <a:endParaRPr lang="en-US" sz="1600" dirty="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r>
                        <a:rPr lang="en-US" sz="1600" spc="0" baseline="0" dirty="0"/>
                        <a:t>Not Hispanic or Latino</a:t>
                      </a:r>
                      <a:endParaRPr lang="en-US" dirty="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600" dirty="0"/>
                        <a:t>12 (71%)</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600" dirty="0"/>
                        <a:t>16 (80%)</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7939735"/>
                  </a:ext>
                </a:extLst>
              </a:tr>
              <a:tr h="390126">
                <a:tc gridSpan="3">
                  <a:txBody>
                    <a:bodyPr/>
                    <a:lstStyle/>
                    <a:p>
                      <a:r>
                        <a:rPr lang="en-US" sz="1600" b="1" spc="0" baseline="0" dirty="0"/>
                        <a:t>Median GA (weeks)</a:t>
                      </a:r>
                    </a:p>
                  </a:txBody>
                  <a:tcPr>
                    <a:lnT w="12700" cap="flat" cmpd="sng" algn="ctr">
                      <a:solidFill>
                        <a:schemeClr val="bg1"/>
                      </a:solidFill>
                      <a:prstDash val="solid"/>
                      <a:round/>
                      <a:headEnd type="none" w="med" len="med"/>
                      <a:tailEnd type="none" w="med" len="med"/>
                    </a:lnT>
                  </a:tcPr>
                </a:tc>
                <a:tc hMerge="1">
                  <a:txBody>
                    <a:bodyPr/>
                    <a:lstStyle/>
                    <a:p>
                      <a:endParaRPr lang="en-US"/>
                    </a:p>
                  </a:txBody>
                  <a:tcPr/>
                </a:tc>
                <a:tc hMerge="1">
                  <a:txBody>
                    <a:bodyPr/>
                    <a:lstStyle/>
                    <a:p>
                      <a:endParaRPr lang="en-US"/>
                    </a:p>
                  </a:txBody>
                  <a:tcPr>
                    <a:lnT w="12700" cap="flat" cmpd="sng" algn="ctr">
                      <a:solidFill>
                        <a:schemeClr val="bg1"/>
                      </a:solidFill>
                      <a:prstDash val="solid"/>
                      <a:round/>
                      <a:headEnd type="none" w="med" len="med"/>
                      <a:tailEnd type="none" w="med" len="med"/>
                    </a:lnT>
                  </a:tcPr>
                </a:tc>
                <a:tc>
                  <a:txBody>
                    <a:bodyPr/>
                    <a:lstStyle/>
                    <a:p>
                      <a:r>
                        <a:rPr lang="en-US" sz="1600" dirty="0"/>
                        <a:t> 22 1/7</a:t>
                      </a:r>
                    </a:p>
                  </a:txBody>
                  <a:tcPr>
                    <a:lnT w="12700" cap="flat" cmpd="sng" algn="ctr">
                      <a:solidFill>
                        <a:schemeClr val="bg1"/>
                      </a:solidFill>
                      <a:prstDash val="solid"/>
                      <a:round/>
                      <a:headEnd type="none" w="med" len="med"/>
                      <a:tailEnd type="none" w="med" len="med"/>
                    </a:lnT>
                  </a:tcPr>
                </a:tc>
                <a:tc>
                  <a:txBody>
                    <a:bodyPr/>
                    <a:lstStyle/>
                    <a:p>
                      <a:r>
                        <a:rPr lang="en-US" sz="1600" dirty="0"/>
                        <a:t>21 3-4/7 </a:t>
                      </a: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49456096"/>
                  </a:ext>
                </a:extLst>
              </a:tr>
              <a:tr h="835704">
                <a:tc gridSpan="2">
                  <a:txBody>
                    <a:bodyPr/>
                    <a:lstStyle/>
                    <a:p>
                      <a:r>
                        <a:rPr lang="en-US" sz="1600" b="1" spc="0" baseline="0" dirty="0"/>
                        <a:t>Gravidity*</a:t>
                      </a:r>
                    </a:p>
                  </a:txBody>
                  <a:tcPr>
                    <a:lnR w="12700" cap="flat" cmpd="sng" algn="ctr">
                      <a:solidFill>
                        <a:schemeClr val="bg1"/>
                      </a:solidFill>
                      <a:prstDash val="solid"/>
                      <a:round/>
                      <a:headEnd type="none" w="med" len="med"/>
                      <a:tailEnd type="none" w="med" len="med"/>
                    </a:lnR>
                  </a:tcPr>
                </a:tc>
                <a:tc hMerge="1">
                  <a:txBody>
                    <a:bodyPr/>
                    <a:lstStyle/>
                    <a:p>
                      <a:endParaRPr lang="en-US" sz="1600" b="1" spc="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en-US" sz="1600" spc="0" baseline="0" dirty="0"/>
                        <a:t>1</a:t>
                      </a:r>
                    </a:p>
                    <a:p>
                      <a:r>
                        <a:rPr lang="en-US" sz="1600" spc="0" baseline="0" dirty="0"/>
                        <a:t>2</a:t>
                      </a:r>
                    </a:p>
                    <a:p>
                      <a:r>
                        <a:rPr lang="en-US" sz="1600" spc="0" baseline="0" dirty="0"/>
                        <a:t>3+</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en-US" sz="1600" dirty="0"/>
                        <a:t>2 (12%)</a:t>
                      </a:r>
                    </a:p>
                    <a:p>
                      <a:r>
                        <a:rPr lang="en-US" sz="1600" dirty="0"/>
                        <a:t>2 (12%)</a:t>
                      </a:r>
                    </a:p>
                    <a:p>
                      <a:r>
                        <a:rPr lang="en-US" sz="1600" dirty="0"/>
                        <a:t>13 (76%)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en-US" sz="1600" dirty="0"/>
                        <a:t>2 (10%)</a:t>
                      </a:r>
                    </a:p>
                    <a:p>
                      <a:r>
                        <a:rPr lang="en-US" sz="1600" dirty="0"/>
                        <a:t>7 (35%)</a:t>
                      </a:r>
                    </a:p>
                    <a:p>
                      <a:r>
                        <a:rPr lang="en-US" sz="1600" dirty="0"/>
                        <a:t>11 (55%)</a:t>
                      </a: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84660827"/>
                  </a:ext>
                </a:extLst>
              </a:tr>
              <a:tr h="1083320">
                <a:tc gridSpan="2">
                  <a:txBody>
                    <a:bodyPr/>
                    <a:lstStyle/>
                    <a:p>
                      <a:pPr algn="l"/>
                      <a:r>
                        <a:rPr lang="en-US" sz="1600" b="1" dirty="0"/>
                        <a:t>Parity</a:t>
                      </a:r>
                    </a:p>
                  </a:txBody>
                  <a:tcPr/>
                </a:tc>
                <a:tc hMerge="1">
                  <a:txBody>
                    <a:bodyPr/>
                    <a:lstStyle/>
                    <a:p>
                      <a:pPr algn="l"/>
                      <a:endParaRPr lang="en-US" sz="1600" b="1" dirty="0"/>
                    </a:p>
                  </a:txBody>
                  <a:tcPr/>
                </a:tc>
                <a:tc>
                  <a:txBody>
                    <a:bodyPr/>
                    <a:lstStyle/>
                    <a:p>
                      <a:pPr algn="l"/>
                      <a:r>
                        <a:rPr lang="en-US" sz="1600" dirty="0"/>
                        <a:t>0</a:t>
                      </a:r>
                    </a:p>
                    <a:p>
                      <a:pPr algn="l"/>
                      <a:r>
                        <a:rPr lang="en-US" sz="1600" dirty="0"/>
                        <a:t>1</a:t>
                      </a:r>
                    </a:p>
                    <a:p>
                      <a:pPr algn="l"/>
                      <a:r>
                        <a:rPr lang="en-US" sz="1600" dirty="0"/>
                        <a:t>2</a:t>
                      </a:r>
                    </a:p>
                    <a:p>
                      <a:pPr algn="l"/>
                      <a:r>
                        <a:rPr lang="en-US" sz="1600" dirty="0"/>
                        <a:t>3+</a:t>
                      </a:r>
                    </a:p>
                  </a:txBody>
                  <a:tcPr/>
                </a:tc>
                <a:tc>
                  <a:txBody>
                    <a:bodyPr/>
                    <a:lstStyle/>
                    <a:p>
                      <a:r>
                        <a:rPr lang="en-US" sz="1600" dirty="0"/>
                        <a:t>2 (12%)</a:t>
                      </a:r>
                    </a:p>
                    <a:p>
                      <a:r>
                        <a:rPr lang="en-US" sz="1600" dirty="0"/>
                        <a:t>4 (23.5%)</a:t>
                      </a:r>
                    </a:p>
                    <a:p>
                      <a:r>
                        <a:rPr lang="en-US" sz="1600" dirty="0"/>
                        <a:t>4 (23.5%)</a:t>
                      </a:r>
                    </a:p>
                    <a:p>
                      <a:r>
                        <a:rPr lang="en-US" sz="1600" dirty="0"/>
                        <a:t>7 (41%)</a:t>
                      </a:r>
                    </a:p>
                  </a:txBody>
                  <a:tcPr>
                    <a:lnR w="12700" cap="flat" cmpd="sng" algn="ctr">
                      <a:solidFill>
                        <a:schemeClr val="bg1"/>
                      </a:solidFill>
                      <a:prstDash val="solid"/>
                      <a:round/>
                      <a:headEnd type="none" w="med" len="med"/>
                      <a:tailEnd type="none" w="med" len="med"/>
                    </a:lnR>
                  </a:tcPr>
                </a:tc>
                <a:tc>
                  <a:txBody>
                    <a:bodyPr/>
                    <a:lstStyle/>
                    <a:p>
                      <a:r>
                        <a:rPr lang="en-US" sz="1600" dirty="0"/>
                        <a:t>5 (25%)</a:t>
                      </a:r>
                    </a:p>
                    <a:p>
                      <a:r>
                        <a:rPr lang="en-US" sz="1600" dirty="0"/>
                        <a:t>8 (40%)</a:t>
                      </a:r>
                    </a:p>
                    <a:p>
                      <a:r>
                        <a:rPr lang="en-US" sz="1600" dirty="0"/>
                        <a:t>1 (5%)</a:t>
                      </a:r>
                    </a:p>
                    <a:p>
                      <a:r>
                        <a:rPr lang="en-US" sz="1600" dirty="0"/>
                        <a:t>6 (30%)</a:t>
                      </a: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94164090"/>
                  </a:ext>
                </a:extLst>
              </a:tr>
              <a:tr h="588088">
                <a:tc gridSpan="2">
                  <a:txBody>
                    <a:bodyPr/>
                    <a:lstStyle/>
                    <a:p>
                      <a:r>
                        <a:rPr lang="en-US" sz="1600" b="1" baseline="0" dirty="0"/>
                        <a:t>Prior CS</a:t>
                      </a:r>
                    </a:p>
                  </a:txBody>
                  <a:tcPr/>
                </a:tc>
                <a:tc hMerge="1">
                  <a:txBody>
                    <a:bodyPr/>
                    <a:lstStyle/>
                    <a:p>
                      <a:endParaRPr lang="en-US" sz="1600" b="1" baseline="0" dirty="0"/>
                    </a:p>
                  </a:txBody>
                  <a:tcPr/>
                </a:tc>
                <a:tc>
                  <a:txBody>
                    <a:bodyPr/>
                    <a:lstStyle/>
                    <a:p>
                      <a:r>
                        <a:rPr lang="en-US" sz="1600" baseline="0" dirty="0"/>
                        <a:t>1</a:t>
                      </a:r>
                    </a:p>
                    <a:p>
                      <a:r>
                        <a:rPr lang="en-US" sz="1600" baseline="0" dirty="0"/>
                        <a:t>2+</a:t>
                      </a:r>
                    </a:p>
                  </a:txBody>
                  <a:tcPr/>
                </a:tc>
                <a:tc>
                  <a:txBody>
                    <a:bodyPr/>
                    <a:lstStyle/>
                    <a:p>
                      <a:r>
                        <a:rPr lang="en-US" sz="1600" dirty="0"/>
                        <a:t>2 (12%)</a:t>
                      </a:r>
                    </a:p>
                    <a:p>
                      <a:r>
                        <a:rPr lang="en-US" sz="1600" dirty="0"/>
                        <a:t>3 (18%)</a:t>
                      </a:r>
                    </a:p>
                  </a:txBody>
                  <a:tcPr/>
                </a:tc>
                <a:tc>
                  <a:txBody>
                    <a:bodyPr/>
                    <a:lstStyle/>
                    <a:p>
                      <a:r>
                        <a:rPr lang="en-US" sz="1600" dirty="0"/>
                        <a:t>0</a:t>
                      </a:r>
                    </a:p>
                    <a:p>
                      <a:r>
                        <a:rPr lang="en-US" sz="1600" dirty="0"/>
                        <a:t>1 (5%)</a:t>
                      </a:r>
                    </a:p>
                  </a:txBody>
                  <a:tcPr/>
                </a:tc>
                <a:extLst>
                  <a:ext uri="{0D108BD9-81ED-4DB2-BD59-A6C34878D82A}">
                    <a16:rowId xmlns:a16="http://schemas.microsoft.com/office/drawing/2014/main" val="832156534"/>
                  </a:ext>
                </a:extLst>
              </a:tr>
              <a:tr h="340472">
                <a:tc gridSpan="3">
                  <a:txBody>
                    <a:bodyPr/>
                    <a:lstStyle/>
                    <a:p>
                      <a:r>
                        <a:rPr lang="en-US" sz="1600" b="1" dirty="0"/>
                        <a:t>IOL for IUFD</a:t>
                      </a:r>
                    </a:p>
                  </a:txBody>
                  <a:tcPr/>
                </a:tc>
                <a:tc hMerge="1">
                  <a:txBody>
                    <a:bodyPr/>
                    <a:lstStyle/>
                    <a:p>
                      <a:endParaRPr lang="en-US"/>
                    </a:p>
                  </a:txBody>
                  <a:tcPr/>
                </a:tc>
                <a:tc hMerge="1">
                  <a:txBody>
                    <a:bodyPr/>
                    <a:lstStyle/>
                    <a:p>
                      <a:endParaRPr lang="en-US"/>
                    </a:p>
                  </a:txBody>
                  <a:tcPr/>
                </a:tc>
                <a:tc>
                  <a:txBody>
                    <a:bodyPr/>
                    <a:lstStyle/>
                    <a:p>
                      <a:r>
                        <a:rPr lang="en-US" sz="1600" dirty="0"/>
                        <a:t>10 (58.8%)</a:t>
                      </a:r>
                    </a:p>
                  </a:txBody>
                  <a:tcPr/>
                </a:tc>
                <a:tc>
                  <a:txBody>
                    <a:bodyPr/>
                    <a:lstStyle/>
                    <a:p>
                      <a:r>
                        <a:rPr lang="en-US" sz="1600" dirty="0"/>
                        <a:t>7 (35%)</a:t>
                      </a:r>
                    </a:p>
                  </a:txBody>
                  <a:tcPr/>
                </a:tc>
                <a:extLst>
                  <a:ext uri="{0D108BD9-81ED-4DB2-BD59-A6C34878D82A}">
                    <a16:rowId xmlns:a16="http://schemas.microsoft.com/office/drawing/2014/main" val="484479964"/>
                  </a:ext>
                </a:extLst>
              </a:tr>
            </a:tbl>
          </a:graphicData>
        </a:graphic>
      </p:graphicFrame>
      <p:sp>
        <p:nvSpPr>
          <p:cNvPr id="63" name="Text Placeholder 13">
            <a:extLst>
              <a:ext uri="{FF2B5EF4-FFF2-40B4-BE49-F238E27FC236}">
                <a16:creationId xmlns:a16="http://schemas.microsoft.com/office/drawing/2014/main" id="{EBD9DD0D-D950-4650-A49D-D8B22A5BB360}"/>
              </a:ext>
            </a:extLst>
          </p:cNvPr>
          <p:cNvSpPr txBox="1">
            <a:spLocks/>
          </p:cNvSpPr>
          <p:nvPr/>
        </p:nvSpPr>
        <p:spPr>
          <a:xfrm>
            <a:off x="7476242" y="3267171"/>
            <a:ext cx="4139556" cy="571572"/>
          </a:xfrm>
          <a:prstGeom prst="rect">
            <a:avLst/>
          </a:prstGeom>
        </p:spPr>
        <p:txBody>
          <a:bodyPr wrap="square" lIns="130622" tIns="130622" rIns="130622" bIns="130622">
            <a:spAutoFit/>
          </a:bodyPr>
          <a:lstStyle>
            <a:lvl1pPr marL="0" indent="0" algn="l" defTabSz="2507943" rtl="0" eaLnBrk="1" latinLnBrk="0" hangingPunct="1">
              <a:spcBef>
                <a:spcPct val="20000"/>
              </a:spcBef>
              <a:buFont typeface="Arial" pitchFamily="34" charset="0"/>
              <a:buNone/>
              <a:defRPr sz="1400" kern="1200" baseline="0">
                <a:solidFill>
                  <a:schemeClr val="tx1"/>
                </a:solidFill>
                <a:latin typeface="Trebuchet MS" pitchFamily="34" charset="0"/>
                <a:ea typeface="+mn-ea"/>
                <a:cs typeface="+mn-cs"/>
              </a:defRPr>
            </a:lvl1pPr>
            <a:lvl2pPr marL="849043"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z="2000" b="1" dirty="0">
                <a:latin typeface="+mn-lt"/>
              </a:rPr>
              <a:t>Table 1. Patient Demographics</a:t>
            </a:r>
          </a:p>
        </p:txBody>
      </p:sp>
      <p:sp>
        <p:nvSpPr>
          <p:cNvPr id="3" name="TextBox 2">
            <a:extLst>
              <a:ext uri="{FF2B5EF4-FFF2-40B4-BE49-F238E27FC236}">
                <a16:creationId xmlns:a16="http://schemas.microsoft.com/office/drawing/2014/main" id="{C8E8F04E-1988-46CB-A3F7-FD43B29ADEB4}"/>
              </a:ext>
            </a:extLst>
          </p:cNvPr>
          <p:cNvSpPr txBox="1"/>
          <p:nvPr/>
        </p:nvSpPr>
        <p:spPr>
          <a:xfrm>
            <a:off x="7571111" y="10584758"/>
            <a:ext cx="5122023" cy="1169551"/>
          </a:xfrm>
          <a:prstGeom prst="rect">
            <a:avLst/>
          </a:prstGeom>
          <a:noFill/>
        </p:spPr>
        <p:txBody>
          <a:bodyPr wrap="square" rtlCol="0">
            <a:spAutoFit/>
          </a:bodyPr>
          <a:lstStyle/>
          <a:p>
            <a:r>
              <a:rPr lang="en-US" sz="1000" dirty="0"/>
              <a:t>Period 1 =  pre SOP update (7/25/15 to 7/24/17)</a:t>
            </a:r>
          </a:p>
          <a:p>
            <a:r>
              <a:rPr lang="en-US" sz="1000" dirty="0"/>
              <a:t>Period 2 = post SOP update (7/25/17 to 7/24/19)</a:t>
            </a:r>
          </a:p>
          <a:p>
            <a:r>
              <a:rPr lang="en-US" sz="1000" dirty="0"/>
              <a:t>MA = maternal age</a:t>
            </a:r>
          </a:p>
          <a:p>
            <a:r>
              <a:rPr lang="en-US" sz="1000" dirty="0"/>
              <a:t>AMA = advanced maternal age is ≥ 35 </a:t>
            </a:r>
            <a:r>
              <a:rPr lang="en-US" sz="1000" dirty="0" err="1"/>
              <a:t>yo</a:t>
            </a:r>
            <a:r>
              <a:rPr lang="en-US" sz="1000" dirty="0"/>
              <a:t> at EDC; EDC = estimated date of confinement</a:t>
            </a:r>
          </a:p>
          <a:p>
            <a:r>
              <a:rPr lang="en-US" sz="1000" dirty="0"/>
              <a:t>CS = cesarean section; IOL = induction of labor; IUFD = intrauterine fetal demise </a:t>
            </a:r>
          </a:p>
          <a:p>
            <a:r>
              <a:rPr lang="en-US" sz="1000" dirty="0"/>
              <a:t>GA = gestational age, determined according to best known age at the time of mife admin </a:t>
            </a:r>
          </a:p>
          <a:p>
            <a:r>
              <a:rPr lang="en-US" sz="1000" dirty="0"/>
              <a:t>or, if mife not given, at the time of 1</a:t>
            </a:r>
            <a:r>
              <a:rPr lang="en-US" sz="1000" baseline="30000" dirty="0"/>
              <a:t>st</a:t>
            </a:r>
            <a:r>
              <a:rPr lang="en-US" sz="1000" dirty="0"/>
              <a:t> miso dose</a:t>
            </a:r>
          </a:p>
        </p:txBody>
      </p:sp>
      <p:sp>
        <p:nvSpPr>
          <p:cNvPr id="225" name="Text Placeholder 224">
            <a:extLst>
              <a:ext uri="{FF2B5EF4-FFF2-40B4-BE49-F238E27FC236}">
                <a16:creationId xmlns:a16="http://schemas.microsoft.com/office/drawing/2014/main" id="{90F77FC2-E525-4BF1-BF8B-D8E702F48CF6}"/>
              </a:ext>
            </a:extLst>
          </p:cNvPr>
          <p:cNvSpPr>
            <a:spLocks noGrp="1"/>
          </p:cNvSpPr>
          <p:nvPr>
            <p:ph type="body" sz="quarter" idx="24"/>
          </p:nvPr>
        </p:nvSpPr>
        <p:spPr>
          <a:xfrm>
            <a:off x="616929" y="11078172"/>
            <a:ext cx="6232917" cy="428685"/>
          </a:xfrm>
        </p:spPr>
        <p:txBody>
          <a:bodyPr/>
          <a:lstStyle/>
          <a:p>
            <a:r>
              <a:rPr lang="en-US" dirty="0"/>
              <a:t>METHODS</a:t>
            </a:r>
          </a:p>
        </p:txBody>
      </p:sp>
      <p:sp>
        <p:nvSpPr>
          <p:cNvPr id="249" name="TextBox 248">
            <a:extLst>
              <a:ext uri="{FF2B5EF4-FFF2-40B4-BE49-F238E27FC236}">
                <a16:creationId xmlns:a16="http://schemas.microsoft.com/office/drawing/2014/main" id="{68712C8E-31A9-491B-AF1A-88836E4710D4}"/>
              </a:ext>
            </a:extLst>
          </p:cNvPr>
          <p:cNvSpPr txBox="1"/>
          <p:nvPr/>
        </p:nvSpPr>
        <p:spPr>
          <a:xfrm>
            <a:off x="653952" y="11762533"/>
            <a:ext cx="6195894" cy="3970318"/>
          </a:xfrm>
          <a:prstGeom prst="rect">
            <a:avLst/>
          </a:prstGeom>
          <a:noFill/>
        </p:spPr>
        <p:txBody>
          <a:bodyPr wrap="square" rtlCol="0">
            <a:spAutoFit/>
          </a:bodyPr>
          <a:lstStyle/>
          <a:p>
            <a:r>
              <a:rPr lang="en-US" sz="1400" dirty="0"/>
              <a:t>Retrospective review of L&amp;D delivery logbooks dated July 2015 to July 2019. </a:t>
            </a:r>
          </a:p>
          <a:p>
            <a:endParaRPr lang="en-US" sz="1400" dirty="0"/>
          </a:p>
          <a:p>
            <a:pPr marL="285750" indent="-285750">
              <a:buFont typeface="Wingdings" panose="05000000000000000000" pitchFamily="2" charset="2"/>
              <a:buChar char="Ø"/>
            </a:pPr>
            <a:r>
              <a:rPr lang="en-US" sz="1400" dirty="0"/>
              <a:t>Identified all vaginal deliveries within this time frame occurring between 14- and 25-weeks gestation. </a:t>
            </a:r>
          </a:p>
          <a:p>
            <a:endParaRPr lang="en-US" sz="1400" dirty="0"/>
          </a:p>
          <a:p>
            <a:r>
              <a:rPr lang="en-US" sz="1400" dirty="0"/>
              <a:t>EMR chart review performed to determine if said patients met the following </a:t>
            </a:r>
            <a:r>
              <a:rPr lang="en-US" sz="1400" b="1" dirty="0"/>
              <a:t>inclusion criteria</a:t>
            </a:r>
            <a:r>
              <a:rPr lang="en-US" sz="1400" dirty="0"/>
              <a:t>:</a:t>
            </a:r>
          </a:p>
          <a:p>
            <a:endParaRPr lang="en-US" sz="1400" dirty="0"/>
          </a:p>
          <a:p>
            <a:pPr marL="285750" indent="-285750">
              <a:buFont typeface="Wingdings" panose="05000000000000000000" pitchFamily="2" charset="2"/>
              <a:buChar char="Ø"/>
            </a:pPr>
            <a:r>
              <a:rPr lang="en-US" sz="1400" dirty="0"/>
              <a:t>All women whose primary method of uterine evacuation was intended to be IOL for IUFD or for another indication covered under SOP 221 and 233 (e.g. lethal fetal anomalies) at UCD between 7/25/15 to 7/25/19 with a best-known gestational age (GA) between 15 0/7 weeks and 23 6/7 weeks. </a:t>
            </a:r>
          </a:p>
          <a:p>
            <a:endParaRPr lang="en-US" sz="1400" dirty="0"/>
          </a:p>
          <a:p>
            <a:pPr marL="285750" indent="-285750">
              <a:buFont typeface="Wingdings" panose="05000000000000000000" pitchFamily="2" charset="2"/>
              <a:buChar char="Ø"/>
            </a:pPr>
            <a:r>
              <a:rPr lang="en-US" sz="1400" dirty="0"/>
              <a:t>Exclusion criteria includes: any patient whose initial plan for uterine evacuation was not that of IOL, any patient who presented to labor and delivery where administration of mifepristone would not be feasible (e.g. patient with cervical change/PTL) and any patient with contraindications to mifepristone administration. </a:t>
            </a:r>
          </a:p>
        </p:txBody>
      </p:sp>
      <p:sp>
        <p:nvSpPr>
          <p:cNvPr id="251" name="Rectangle 250">
            <a:extLst>
              <a:ext uri="{FF2B5EF4-FFF2-40B4-BE49-F238E27FC236}">
                <a16:creationId xmlns:a16="http://schemas.microsoft.com/office/drawing/2014/main" id="{3CEDA361-794D-4B10-BBA9-75A8F8D6EA87}"/>
              </a:ext>
            </a:extLst>
          </p:cNvPr>
          <p:cNvSpPr/>
          <p:nvPr/>
        </p:nvSpPr>
        <p:spPr>
          <a:xfrm>
            <a:off x="13193302" y="3352902"/>
            <a:ext cx="2808718" cy="400110"/>
          </a:xfrm>
          <a:prstGeom prst="rect">
            <a:avLst/>
          </a:prstGeom>
        </p:spPr>
        <p:txBody>
          <a:bodyPr wrap="none">
            <a:spAutoFit/>
          </a:bodyPr>
          <a:lstStyle/>
          <a:p>
            <a:r>
              <a:rPr lang="en-US" sz="2000" b="1" dirty="0"/>
              <a:t>Table 2. Study Outcomes</a:t>
            </a:r>
          </a:p>
        </p:txBody>
      </p:sp>
      <p:graphicFrame>
        <p:nvGraphicFramePr>
          <p:cNvPr id="33" name="Table 33">
            <a:extLst>
              <a:ext uri="{FF2B5EF4-FFF2-40B4-BE49-F238E27FC236}">
                <a16:creationId xmlns:a16="http://schemas.microsoft.com/office/drawing/2014/main" id="{F210DC7A-5DB4-43C0-A125-0BEC7C56031A}"/>
              </a:ext>
            </a:extLst>
          </p:cNvPr>
          <p:cNvGraphicFramePr>
            <a:graphicFrameLocks noGrp="1"/>
          </p:cNvGraphicFramePr>
          <p:nvPr>
            <p:extLst>
              <p:ext uri="{D42A27DB-BD31-4B8C-83A1-F6EECF244321}">
                <p14:modId xmlns:p14="http://schemas.microsoft.com/office/powerpoint/2010/main" val="2023143092"/>
              </p:ext>
            </p:extLst>
          </p:nvPr>
        </p:nvGraphicFramePr>
        <p:xfrm>
          <a:off x="13193302" y="3835175"/>
          <a:ext cx="6526825" cy="4962708"/>
        </p:xfrm>
        <a:graphic>
          <a:graphicData uri="http://schemas.openxmlformats.org/drawingml/2006/table">
            <a:tbl>
              <a:tblPr firstRow="1" bandRow="1">
                <a:tableStyleId>{93296810-A885-4BE3-A3E7-6D5BEEA58F35}</a:tableStyleId>
              </a:tblPr>
              <a:tblGrid>
                <a:gridCol w="2572045">
                  <a:extLst>
                    <a:ext uri="{9D8B030D-6E8A-4147-A177-3AD203B41FA5}">
                      <a16:colId xmlns:a16="http://schemas.microsoft.com/office/drawing/2014/main" val="1530568722"/>
                    </a:ext>
                  </a:extLst>
                </a:gridCol>
                <a:gridCol w="1974013">
                  <a:extLst>
                    <a:ext uri="{9D8B030D-6E8A-4147-A177-3AD203B41FA5}">
                      <a16:colId xmlns:a16="http://schemas.microsoft.com/office/drawing/2014/main" val="1326483921"/>
                    </a:ext>
                  </a:extLst>
                </a:gridCol>
                <a:gridCol w="1980767">
                  <a:extLst>
                    <a:ext uri="{9D8B030D-6E8A-4147-A177-3AD203B41FA5}">
                      <a16:colId xmlns:a16="http://schemas.microsoft.com/office/drawing/2014/main" val="1427134788"/>
                    </a:ext>
                  </a:extLst>
                </a:gridCol>
              </a:tblGrid>
              <a:tr h="566915">
                <a:tc>
                  <a:txBody>
                    <a:bodyPr/>
                    <a:lstStyle/>
                    <a:p>
                      <a:endParaRPr lang="en-US" sz="1800" dirty="0"/>
                    </a:p>
                  </a:txBody>
                  <a:tcPr/>
                </a:tc>
                <a:tc>
                  <a:txBody>
                    <a:bodyPr/>
                    <a:lstStyle/>
                    <a:p>
                      <a:pPr algn="ctr"/>
                      <a:r>
                        <a:rPr lang="en-US" sz="1800" dirty="0"/>
                        <a:t>Period 1 </a:t>
                      </a:r>
                    </a:p>
                    <a:p>
                      <a:pPr algn="ctr"/>
                      <a:r>
                        <a:rPr lang="en-US" sz="1800" dirty="0"/>
                        <a:t> n = 17</a:t>
                      </a:r>
                    </a:p>
                  </a:txBody>
                  <a:tcPr/>
                </a:tc>
                <a:tc>
                  <a:txBody>
                    <a:bodyPr/>
                    <a:lstStyle/>
                    <a:p>
                      <a:pPr algn="ctr"/>
                      <a:r>
                        <a:rPr lang="en-US" sz="1800" dirty="0"/>
                        <a:t>Period 2 </a:t>
                      </a:r>
                    </a:p>
                    <a:p>
                      <a:pPr algn="ctr"/>
                      <a:r>
                        <a:rPr lang="en-US" sz="1800" dirty="0"/>
                        <a:t>n = 20</a:t>
                      </a:r>
                    </a:p>
                  </a:txBody>
                  <a:tcPr/>
                </a:tc>
                <a:extLst>
                  <a:ext uri="{0D108BD9-81ED-4DB2-BD59-A6C34878D82A}">
                    <a16:rowId xmlns:a16="http://schemas.microsoft.com/office/drawing/2014/main" val="4094229398"/>
                  </a:ext>
                </a:extLst>
              </a:tr>
              <a:tr h="881565">
                <a:tc>
                  <a:txBody>
                    <a:bodyPr/>
                    <a:lstStyle/>
                    <a:p>
                      <a:r>
                        <a:rPr lang="en-US" sz="1600" b="1" dirty="0"/>
                        <a:t>Received mifepristone</a:t>
                      </a:r>
                    </a:p>
                    <a:p>
                      <a:r>
                        <a:rPr lang="en-US" sz="1600" b="1" dirty="0"/>
                        <a:t>      </a:t>
                      </a:r>
                      <a:r>
                        <a:rPr lang="en-US" sz="1600" b="0" dirty="0"/>
                        <a:t>Labor and Delivery</a:t>
                      </a:r>
                    </a:p>
                    <a:p>
                      <a:r>
                        <a:rPr lang="en-US" sz="1600" b="0" dirty="0"/>
                        <a:t>      Outpatient</a:t>
                      </a:r>
                    </a:p>
                  </a:txBody>
                  <a:tcPr/>
                </a:tc>
                <a:tc>
                  <a:txBody>
                    <a:bodyPr/>
                    <a:lstStyle/>
                    <a:p>
                      <a:r>
                        <a:rPr lang="en-US" sz="1600" b="1" dirty="0"/>
                        <a:t>14 (82%)</a:t>
                      </a:r>
                    </a:p>
                    <a:p>
                      <a:r>
                        <a:rPr lang="en-US" sz="1600" dirty="0"/>
                        <a:t>           2 (14%)</a:t>
                      </a:r>
                    </a:p>
                    <a:p>
                      <a:r>
                        <a:rPr lang="en-US" sz="1600" dirty="0"/>
                        <a:t>         12 (86%)</a:t>
                      </a:r>
                    </a:p>
                  </a:txBody>
                  <a:tcPr/>
                </a:tc>
                <a:tc>
                  <a:txBody>
                    <a:bodyPr/>
                    <a:lstStyle/>
                    <a:p>
                      <a:r>
                        <a:rPr lang="en-US" sz="1600" dirty="0"/>
                        <a:t> </a:t>
                      </a:r>
                      <a:r>
                        <a:rPr lang="en-US" sz="1600" b="1" dirty="0"/>
                        <a:t>20 (100%)</a:t>
                      </a:r>
                    </a:p>
                    <a:p>
                      <a:r>
                        <a:rPr lang="en-US" sz="1600" dirty="0"/>
                        <a:t>             2 (10%)</a:t>
                      </a:r>
                    </a:p>
                    <a:p>
                      <a:r>
                        <a:rPr lang="en-US" sz="1600" dirty="0"/>
                        <a:t>           18 (90%)</a:t>
                      </a:r>
                    </a:p>
                  </a:txBody>
                  <a:tcPr/>
                </a:tc>
                <a:extLst>
                  <a:ext uri="{0D108BD9-81ED-4DB2-BD59-A6C34878D82A}">
                    <a16:rowId xmlns:a16="http://schemas.microsoft.com/office/drawing/2014/main" val="830216284"/>
                  </a:ext>
                </a:extLst>
              </a:tr>
              <a:tr h="627592">
                <a:tc>
                  <a:txBody>
                    <a:bodyPr/>
                    <a:lstStyle/>
                    <a:p>
                      <a:r>
                        <a:rPr lang="en-US" sz="1600" b="1" dirty="0"/>
                        <a:t> Time to 1</a:t>
                      </a:r>
                      <a:r>
                        <a:rPr lang="en-US" sz="1600" b="1" baseline="30000" dirty="0"/>
                        <a:t>st</a:t>
                      </a:r>
                      <a:r>
                        <a:rPr lang="en-US" sz="1600" b="1" dirty="0"/>
                        <a:t> dose miso (</a:t>
                      </a:r>
                      <a:r>
                        <a:rPr lang="en-US" sz="1600" b="1" dirty="0" err="1"/>
                        <a:t>hrs</a:t>
                      </a:r>
                      <a:r>
                        <a:rPr lang="en-US" sz="1600" b="1" dirty="0"/>
                        <a:t>)</a:t>
                      </a:r>
                      <a:r>
                        <a:rPr lang="en-US" sz="1400" b="1" dirty="0"/>
                        <a:t>* </a:t>
                      </a:r>
                    </a:p>
                    <a:p>
                      <a:r>
                        <a:rPr lang="en-US" sz="1600" dirty="0"/>
                        <a:t>  Mean (Range)</a:t>
                      </a:r>
                    </a:p>
                  </a:txBody>
                  <a:tcPr/>
                </a:tc>
                <a:tc>
                  <a:txBody>
                    <a:bodyPr/>
                    <a:lstStyle/>
                    <a:p>
                      <a:pPr algn="ctr"/>
                      <a:r>
                        <a:rPr lang="en-US" sz="1600" dirty="0"/>
                        <a:t>33.90 (24.15 – 52.20)</a:t>
                      </a:r>
                    </a:p>
                  </a:txBody>
                  <a:tcPr/>
                </a:tc>
                <a:tc>
                  <a:txBody>
                    <a:bodyPr/>
                    <a:lstStyle/>
                    <a:p>
                      <a:pPr algn="ctr"/>
                      <a:r>
                        <a:rPr lang="en-US" sz="1600" dirty="0"/>
                        <a:t>31.88 (25.77 – 47.20)</a:t>
                      </a:r>
                    </a:p>
                  </a:txBody>
                  <a:tcPr/>
                </a:tc>
                <a:extLst>
                  <a:ext uri="{0D108BD9-81ED-4DB2-BD59-A6C34878D82A}">
                    <a16:rowId xmlns:a16="http://schemas.microsoft.com/office/drawing/2014/main" val="3964313836"/>
                  </a:ext>
                </a:extLst>
              </a:tr>
              <a:tr h="497372">
                <a:tc>
                  <a:txBody>
                    <a:bodyPr/>
                    <a:lstStyle/>
                    <a:p>
                      <a:r>
                        <a:rPr lang="en-US" sz="1600" b="1" dirty="0"/>
                        <a:t>Time to expulsion (</a:t>
                      </a:r>
                      <a:r>
                        <a:rPr lang="en-US" sz="1600" b="1" dirty="0" err="1"/>
                        <a:t>hrs</a:t>
                      </a:r>
                      <a:r>
                        <a:rPr lang="en-US" sz="1600" b="1" dirty="0"/>
                        <a:t>)*</a:t>
                      </a:r>
                    </a:p>
                    <a:p>
                      <a:r>
                        <a:rPr lang="en-US" sz="1600" dirty="0"/>
                        <a:t> Mean (Range)</a:t>
                      </a:r>
                    </a:p>
                  </a:txBody>
                  <a:tcPr/>
                </a:tc>
                <a:tc>
                  <a:txBody>
                    <a:bodyPr/>
                    <a:lstStyle/>
                    <a:p>
                      <a:pPr marL="0" marR="0" lvl="0" indent="0" algn="ctr" defTabSz="2507943" rtl="0" eaLnBrk="1" fontAlgn="auto" latinLnBrk="0" hangingPunct="1">
                        <a:lnSpc>
                          <a:spcPct val="100000"/>
                        </a:lnSpc>
                        <a:spcBef>
                          <a:spcPts val="0"/>
                        </a:spcBef>
                        <a:spcAft>
                          <a:spcPts val="0"/>
                        </a:spcAft>
                        <a:buClrTx/>
                        <a:buSzTx/>
                        <a:buFontTx/>
                        <a:buNone/>
                        <a:tabLst/>
                        <a:defRPr/>
                      </a:pPr>
                      <a:r>
                        <a:rPr lang="en-US" sz="1600" dirty="0"/>
                        <a:t>12.36 (3.13 – 34.52)</a:t>
                      </a:r>
                    </a:p>
                  </a:txBody>
                  <a:tcPr/>
                </a:tc>
                <a:tc>
                  <a:txBody>
                    <a:bodyPr/>
                    <a:lstStyle/>
                    <a:p>
                      <a:pPr marL="0" marR="0" lvl="0" indent="0" algn="ctr" defTabSz="2507943" rtl="0" eaLnBrk="1" fontAlgn="auto" latinLnBrk="0" hangingPunct="1">
                        <a:lnSpc>
                          <a:spcPct val="100000"/>
                        </a:lnSpc>
                        <a:spcBef>
                          <a:spcPts val="0"/>
                        </a:spcBef>
                        <a:spcAft>
                          <a:spcPts val="0"/>
                        </a:spcAft>
                        <a:buClrTx/>
                        <a:buSzTx/>
                        <a:buFontTx/>
                        <a:buNone/>
                        <a:tabLst/>
                        <a:defRPr/>
                      </a:pPr>
                      <a:r>
                        <a:rPr lang="en-US" sz="1600" dirty="0"/>
                        <a:t>8.98 (3.83 – 71.02)</a:t>
                      </a:r>
                    </a:p>
                  </a:txBody>
                  <a:tcPr/>
                </a:tc>
                <a:extLst>
                  <a:ext uri="{0D108BD9-81ED-4DB2-BD59-A6C34878D82A}">
                    <a16:rowId xmlns:a16="http://schemas.microsoft.com/office/drawing/2014/main" val="3329900252"/>
                  </a:ext>
                </a:extLst>
              </a:tr>
              <a:tr h="679871">
                <a:tc>
                  <a:txBody>
                    <a:bodyPr/>
                    <a:lstStyle/>
                    <a:p>
                      <a:r>
                        <a:rPr lang="en-US" sz="1600" b="1" dirty="0"/>
                        <a:t>Total Miso Dose (mcg)</a:t>
                      </a:r>
                    </a:p>
                    <a:p>
                      <a:r>
                        <a:rPr lang="en-US" sz="1600" dirty="0"/>
                        <a:t>Median (Range)</a:t>
                      </a:r>
                    </a:p>
                  </a:txBody>
                  <a:tcPr/>
                </a:tc>
                <a:tc>
                  <a:txBody>
                    <a:bodyPr/>
                    <a:lstStyle/>
                    <a:p>
                      <a:pPr algn="ctr">
                        <a:spcBef>
                          <a:spcPts val="600"/>
                        </a:spcBef>
                      </a:pPr>
                      <a:r>
                        <a:rPr lang="en-US" sz="1600" dirty="0"/>
                        <a:t>1200 (200 – 5600)</a:t>
                      </a:r>
                    </a:p>
                  </a:txBody>
                  <a:tcPr/>
                </a:tc>
                <a:tc>
                  <a:txBody>
                    <a:bodyPr/>
                    <a:lstStyle/>
                    <a:p>
                      <a:r>
                        <a:rPr lang="en-US" sz="1600" dirty="0"/>
                        <a:t>1200 (0 – 3200)</a:t>
                      </a:r>
                    </a:p>
                  </a:txBody>
                  <a:tcPr/>
                </a:tc>
                <a:extLst>
                  <a:ext uri="{0D108BD9-81ED-4DB2-BD59-A6C34878D82A}">
                    <a16:rowId xmlns:a16="http://schemas.microsoft.com/office/drawing/2014/main" val="2743342927"/>
                  </a:ext>
                </a:extLst>
              </a:tr>
              <a:tr h="485555">
                <a:tc>
                  <a:txBody>
                    <a:bodyPr/>
                    <a:lstStyle/>
                    <a:p>
                      <a:r>
                        <a:rPr lang="en-US" sz="1600" b="1" dirty="0"/>
                        <a:t>Labor Complications</a:t>
                      </a:r>
                    </a:p>
                    <a:p>
                      <a:r>
                        <a:rPr lang="en-US" sz="1600" dirty="0"/>
                        <a:t>  Retained Placenta/POC</a:t>
                      </a:r>
                    </a:p>
                    <a:p>
                      <a:r>
                        <a:rPr lang="en-US" sz="1600" dirty="0"/>
                        <a:t>  PPH</a:t>
                      </a:r>
                    </a:p>
                    <a:p>
                      <a:r>
                        <a:rPr lang="en-US" sz="1600" dirty="0"/>
                        <a:t>  Intrapartum Hemorrhage </a:t>
                      </a:r>
                    </a:p>
                    <a:p>
                      <a:r>
                        <a:rPr lang="en-US" sz="1600" dirty="0"/>
                        <a:t>  Other**</a:t>
                      </a:r>
                    </a:p>
                    <a:p>
                      <a:endParaRPr lang="en-US" sz="1600" dirty="0"/>
                    </a:p>
                  </a:txBody>
                  <a:tcPr/>
                </a:tc>
                <a:tc>
                  <a:txBody>
                    <a:bodyPr/>
                    <a:lstStyle/>
                    <a:p>
                      <a:r>
                        <a:rPr lang="en-US" sz="1600" dirty="0"/>
                        <a:t>5 (29%)</a:t>
                      </a:r>
                    </a:p>
                    <a:p>
                      <a:r>
                        <a:rPr lang="en-US" sz="1600" dirty="0"/>
                        <a:t>5 (100%)</a:t>
                      </a:r>
                    </a:p>
                    <a:p>
                      <a:r>
                        <a:rPr lang="en-US" sz="1600" dirty="0"/>
                        <a:t>1 (20%)</a:t>
                      </a:r>
                    </a:p>
                    <a:p>
                      <a:r>
                        <a:rPr lang="en-US" sz="1600" dirty="0"/>
                        <a:t>0</a:t>
                      </a:r>
                    </a:p>
                    <a:p>
                      <a:r>
                        <a:rPr lang="en-US" sz="1600" dirty="0"/>
                        <a:t>1 (20%)</a:t>
                      </a:r>
                    </a:p>
                  </a:txBody>
                  <a:tcPr/>
                </a:tc>
                <a:tc>
                  <a:txBody>
                    <a:bodyPr/>
                    <a:lstStyle/>
                    <a:p>
                      <a:r>
                        <a:rPr lang="en-US" sz="1600" dirty="0"/>
                        <a:t>8 (40%)</a:t>
                      </a:r>
                    </a:p>
                    <a:p>
                      <a:r>
                        <a:rPr lang="en-US" sz="1600" dirty="0"/>
                        <a:t>6 (75%)</a:t>
                      </a:r>
                    </a:p>
                    <a:p>
                      <a:r>
                        <a:rPr lang="en-US" sz="1600" dirty="0"/>
                        <a:t>0</a:t>
                      </a:r>
                    </a:p>
                    <a:p>
                      <a:r>
                        <a:rPr lang="en-US" sz="1600" dirty="0"/>
                        <a:t>1 (12.5%)</a:t>
                      </a:r>
                    </a:p>
                    <a:p>
                      <a:r>
                        <a:rPr lang="en-US" sz="1600" dirty="0"/>
                        <a:t>1 (12.5%)</a:t>
                      </a:r>
                    </a:p>
                  </a:txBody>
                  <a:tcPr/>
                </a:tc>
                <a:extLst>
                  <a:ext uri="{0D108BD9-81ED-4DB2-BD59-A6C34878D82A}">
                    <a16:rowId xmlns:a16="http://schemas.microsoft.com/office/drawing/2014/main" val="4233704987"/>
                  </a:ext>
                </a:extLst>
              </a:tr>
            </a:tbl>
          </a:graphicData>
        </a:graphic>
      </p:graphicFrame>
      <p:sp>
        <p:nvSpPr>
          <p:cNvPr id="35" name="TextBox 34">
            <a:extLst>
              <a:ext uri="{FF2B5EF4-FFF2-40B4-BE49-F238E27FC236}">
                <a16:creationId xmlns:a16="http://schemas.microsoft.com/office/drawing/2014/main" id="{6773F881-D9C3-49FB-8761-8624426532AF}"/>
              </a:ext>
            </a:extLst>
          </p:cNvPr>
          <p:cNvSpPr txBox="1"/>
          <p:nvPr/>
        </p:nvSpPr>
        <p:spPr>
          <a:xfrm>
            <a:off x="13282303" y="9587984"/>
            <a:ext cx="6777200" cy="6955750"/>
          </a:xfrm>
          <a:prstGeom prst="rect">
            <a:avLst/>
          </a:prstGeom>
          <a:noFill/>
        </p:spPr>
        <p:txBody>
          <a:bodyPr wrap="square" rtlCol="0">
            <a:spAutoFit/>
          </a:bodyPr>
          <a:lstStyle/>
          <a:p>
            <a:r>
              <a:rPr lang="en-US" sz="1600" b="1" dirty="0"/>
              <a:t>Secondary Outcomes:</a:t>
            </a:r>
          </a:p>
          <a:p>
            <a:endParaRPr lang="en-US" sz="800" b="1" dirty="0"/>
          </a:p>
          <a:p>
            <a:r>
              <a:rPr lang="en-US" sz="1600" dirty="0"/>
              <a:t>Assessed whether miso was being administered according to SOPs under study. </a:t>
            </a:r>
          </a:p>
          <a:p>
            <a:endParaRPr lang="en-US" sz="1200" b="1" dirty="0"/>
          </a:p>
          <a:p>
            <a:r>
              <a:rPr lang="en-US" sz="2000" b="1" dirty="0"/>
              <a:t>Table 3. Misoprostol Administration</a:t>
            </a:r>
          </a:p>
          <a:p>
            <a:endParaRPr lang="en-US" sz="2000" b="1" dirty="0"/>
          </a:p>
          <a:p>
            <a:endParaRPr lang="en-US" sz="2000" b="1" dirty="0"/>
          </a:p>
          <a:p>
            <a:endParaRPr lang="en-US" sz="2000" b="1"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000" dirty="0"/>
          </a:p>
          <a:p>
            <a:endParaRPr lang="en-US" sz="1000" dirty="0"/>
          </a:p>
          <a:p>
            <a:endParaRPr lang="en-US" sz="1000" dirty="0"/>
          </a:p>
          <a:p>
            <a:pPr marL="365760"/>
            <a:endParaRPr lang="en-US" sz="1000" dirty="0"/>
          </a:p>
          <a:p>
            <a:pPr marL="365760"/>
            <a:endParaRPr lang="en-US" sz="1000" dirty="0"/>
          </a:p>
          <a:p>
            <a:r>
              <a:rPr lang="en-US" sz="1400" dirty="0"/>
              <a:t>Note: the SOPs allow for alternative interventions if delivery is not imminent after 5 doses; thus, we did not assess administration beyond this time frame.</a:t>
            </a:r>
          </a:p>
          <a:p>
            <a:endParaRPr lang="en-US" sz="1400" dirty="0"/>
          </a:p>
          <a:p>
            <a:pPr marL="285750" indent="-285750">
              <a:buFont typeface="Arial" panose="020B0604020202020204" pitchFamily="34" charset="0"/>
              <a:buChar char="•"/>
            </a:pPr>
            <a:r>
              <a:rPr lang="en-US" sz="1400" dirty="0"/>
              <a:t>No patients received greater than 2 late doses or &gt; than 1 missed dose. </a:t>
            </a:r>
          </a:p>
          <a:p>
            <a:pPr marL="285750" indent="-285750">
              <a:buFont typeface="Arial" panose="020B0604020202020204" pitchFamily="34" charset="0"/>
              <a:buChar char="•"/>
            </a:pPr>
            <a:r>
              <a:rPr lang="en-US" sz="1400" dirty="0"/>
              <a:t>5.4% of patients received any dose of miso &lt; 400 mcg (1 patient in each period). </a:t>
            </a:r>
          </a:p>
          <a:p>
            <a:endParaRPr lang="en-US" sz="1600" dirty="0"/>
          </a:p>
          <a:p>
            <a:endParaRPr lang="en-US" sz="1600" dirty="0"/>
          </a:p>
        </p:txBody>
      </p:sp>
      <p:sp>
        <p:nvSpPr>
          <p:cNvPr id="36" name="TextBox 35">
            <a:extLst>
              <a:ext uri="{FF2B5EF4-FFF2-40B4-BE49-F238E27FC236}">
                <a16:creationId xmlns:a16="http://schemas.microsoft.com/office/drawing/2014/main" id="{7BF7E2C7-4703-4805-AF9D-094CA2C26DDC}"/>
              </a:ext>
            </a:extLst>
          </p:cNvPr>
          <p:cNvSpPr txBox="1"/>
          <p:nvPr/>
        </p:nvSpPr>
        <p:spPr>
          <a:xfrm>
            <a:off x="13193302" y="8908290"/>
            <a:ext cx="7104953" cy="553998"/>
          </a:xfrm>
          <a:prstGeom prst="rect">
            <a:avLst/>
          </a:prstGeom>
          <a:noFill/>
        </p:spPr>
        <p:txBody>
          <a:bodyPr wrap="square" rtlCol="0">
            <a:spAutoFit/>
          </a:bodyPr>
          <a:lstStyle/>
          <a:p>
            <a:r>
              <a:rPr lang="en-US" sz="1000" dirty="0"/>
              <a:t>POC = products of conception; PPH = postpartum hemorrhage </a:t>
            </a:r>
          </a:p>
          <a:p>
            <a:r>
              <a:rPr lang="en-US" sz="1000" dirty="0"/>
              <a:t>* One patient in period 2 delivered prior to receiving miso, thus n=19 </a:t>
            </a:r>
          </a:p>
          <a:p>
            <a:r>
              <a:rPr lang="en-US" sz="1000" dirty="0"/>
              <a:t>** Other: Endometritis (period 1), met SIRS criteria postpartum (period 2)</a:t>
            </a:r>
          </a:p>
        </p:txBody>
      </p:sp>
      <p:sp>
        <p:nvSpPr>
          <p:cNvPr id="76" name="Text Placeholder 10">
            <a:extLst>
              <a:ext uri="{FF2B5EF4-FFF2-40B4-BE49-F238E27FC236}">
                <a16:creationId xmlns:a16="http://schemas.microsoft.com/office/drawing/2014/main" id="{E1B20295-0A27-4F5E-8917-5B308751E31C}"/>
              </a:ext>
            </a:extLst>
          </p:cNvPr>
          <p:cNvSpPr txBox="1">
            <a:spLocks/>
          </p:cNvSpPr>
          <p:nvPr/>
        </p:nvSpPr>
        <p:spPr>
          <a:xfrm>
            <a:off x="20630741" y="7071609"/>
            <a:ext cx="6232951" cy="428684"/>
          </a:xfrm>
          <a:prstGeom prst="rect">
            <a:avLst/>
          </a:prstGeom>
          <a:noFill/>
        </p:spPr>
        <p:txBody>
          <a:bodyPr wrap="square"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2100" b="1" u="sng" kern="1200" baseline="0">
                <a:solidFill>
                  <a:schemeClr val="accent5">
                    <a:lumMod val="50000"/>
                  </a:schemeClr>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a:t>LIMITATIONS</a:t>
            </a:r>
          </a:p>
        </p:txBody>
      </p:sp>
      <p:sp>
        <p:nvSpPr>
          <p:cNvPr id="37" name="TextBox 36">
            <a:extLst>
              <a:ext uri="{FF2B5EF4-FFF2-40B4-BE49-F238E27FC236}">
                <a16:creationId xmlns:a16="http://schemas.microsoft.com/office/drawing/2014/main" id="{B6E76269-82CB-45C3-ADE7-BAB14078CE66}"/>
              </a:ext>
            </a:extLst>
          </p:cNvPr>
          <p:cNvSpPr txBox="1"/>
          <p:nvPr/>
        </p:nvSpPr>
        <p:spPr>
          <a:xfrm>
            <a:off x="20701319" y="7500293"/>
            <a:ext cx="6123630" cy="3139321"/>
          </a:xfrm>
          <a:prstGeom prst="rect">
            <a:avLst/>
          </a:prstGeom>
          <a:noFill/>
        </p:spPr>
        <p:txBody>
          <a:bodyPr wrap="square" rtlCol="0">
            <a:spAutoFit/>
          </a:bodyPr>
          <a:lstStyle/>
          <a:p>
            <a:r>
              <a:rPr lang="en-US" sz="1400" dirty="0"/>
              <a:t>Despite demonstrating that post SOP update all patients who met inclusion criteria received mife vs 82% of patients in period 1, this finding was not significant and likely due to small sample size. It would be difficult to correct for sample size given that our analysis is limited to one institution and that the incidence of IOL at GA</a:t>
            </a:r>
          </a:p>
          <a:p>
            <a:r>
              <a:rPr lang="en-US" sz="1400" dirty="0"/>
              <a:t>&lt; 24 weeks is low.</a:t>
            </a:r>
          </a:p>
          <a:p>
            <a:endParaRPr lang="en-US" sz="800" dirty="0"/>
          </a:p>
          <a:p>
            <a:r>
              <a:rPr lang="en-US" sz="1400" dirty="0"/>
              <a:t>Generalizability is impossible given that this study was specific to an update in the Standard Operating Procedures at a single institution. </a:t>
            </a:r>
          </a:p>
          <a:p>
            <a:endParaRPr lang="en-US" sz="800" dirty="0"/>
          </a:p>
          <a:p>
            <a:r>
              <a:rPr lang="en-US" sz="1400" dirty="0"/>
              <a:t>Lastly, many inconsistencies in documentation were found when comparing the L&amp;D logbook to the electronic medical records and even between provider notes. This not only calls into question the validity of the calculations, but also the appropriateness of making patient care decisions based on electronic communication. </a:t>
            </a:r>
          </a:p>
        </p:txBody>
      </p:sp>
      <p:sp>
        <p:nvSpPr>
          <p:cNvPr id="39" name="TextBox 38">
            <a:extLst>
              <a:ext uri="{FF2B5EF4-FFF2-40B4-BE49-F238E27FC236}">
                <a16:creationId xmlns:a16="http://schemas.microsoft.com/office/drawing/2014/main" id="{145C491F-8DA5-4E67-9017-3C50D14561EF}"/>
              </a:ext>
            </a:extLst>
          </p:cNvPr>
          <p:cNvSpPr txBox="1"/>
          <p:nvPr/>
        </p:nvSpPr>
        <p:spPr>
          <a:xfrm>
            <a:off x="20701319" y="11050271"/>
            <a:ext cx="6127856" cy="2462213"/>
          </a:xfrm>
          <a:prstGeom prst="rect">
            <a:avLst/>
          </a:prstGeom>
          <a:noFill/>
        </p:spPr>
        <p:txBody>
          <a:bodyPr wrap="square" rtlCol="0">
            <a:spAutoFit/>
          </a:bodyPr>
          <a:lstStyle/>
          <a:p>
            <a:r>
              <a:rPr lang="en-US" sz="1400" dirty="0"/>
              <a:t>Making mifepristone available inpatient may have contributed to improved compliance with the SOPs governing IOL at GA  &lt;24 weeks; however, statistical significance was not achieved. It is important to point out that in other ways, the protocol was not being executed accordingly, especially during period 1. Many patients received late doses of miso, some missed doses and others were given lower doses than what is specified in the SOPs often without supporting documentation for these divergences. Additionally, a few patients in period 1 had a delay of &gt;48h between mife administration and initiation of miso. These deviations from protocol might have resulted in unnecessary prolongation in time to expulsion; thus, it is imperative that providers remain up-to-date on and properly implement the SOPs to maintain safe and effective patient care. </a:t>
            </a:r>
          </a:p>
        </p:txBody>
      </p:sp>
      <p:graphicFrame>
        <p:nvGraphicFramePr>
          <p:cNvPr id="2" name="Table 4">
            <a:extLst>
              <a:ext uri="{FF2B5EF4-FFF2-40B4-BE49-F238E27FC236}">
                <a16:creationId xmlns:a16="http://schemas.microsoft.com/office/drawing/2014/main" id="{2A4ACCAE-C61F-433B-B5EC-32587E63DF1B}"/>
              </a:ext>
            </a:extLst>
          </p:cNvPr>
          <p:cNvGraphicFramePr>
            <a:graphicFrameLocks noGrp="1"/>
          </p:cNvGraphicFramePr>
          <p:nvPr>
            <p:extLst>
              <p:ext uri="{D42A27DB-BD31-4B8C-83A1-F6EECF244321}">
                <p14:modId xmlns:p14="http://schemas.microsoft.com/office/powerpoint/2010/main" val="706934353"/>
              </p:ext>
            </p:extLst>
          </p:nvPr>
        </p:nvGraphicFramePr>
        <p:xfrm>
          <a:off x="13655617" y="10799021"/>
          <a:ext cx="4378269" cy="2497716"/>
        </p:xfrm>
        <a:graphic>
          <a:graphicData uri="http://schemas.openxmlformats.org/drawingml/2006/table">
            <a:tbl>
              <a:tblPr firstRow="1" bandRow="1">
                <a:tableStyleId>{93296810-A885-4BE3-A3E7-6D5BEEA58F35}</a:tableStyleId>
              </a:tblPr>
              <a:tblGrid>
                <a:gridCol w="1141430">
                  <a:extLst>
                    <a:ext uri="{9D8B030D-6E8A-4147-A177-3AD203B41FA5}">
                      <a16:colId xmlns:a16="http://schemas.microsoft.com/office/drawing/2014/main" val="2533080029"/>
                    </a:ext>
                  </a:extLst>
                </a:gridCol>
                <a:gridCol w="538506">
                  <a:extLst>
                    <a:ext uri="{9D8B030D-6E8A-4147-A177-3AD203B41FA5}">
                      <a16:colId xmlns:a16="http://schemas.microsoft.com/office/drawing/2014/main" val="531846424"/>
                    </a:ext>
                  </a:extLst>
                </a:gridCol>
                <a:gridCol w="1315093">
                  <a:extLst>
                    <a:ext uri="{9D8B030D-6E8A-4147-A177-3AD203B41FA5}">
                      <a16:colId xmlns:a16="http://schemas.microsoft.com/office/drawing/2014/main" val="321225756"/>
                    </a:ext>
                  </a:extLst>
                </a:gridCol>
                <a:gridCol w="1383240">
                  <a:extLst>
                    <a:ext uri="{9D8B030D-6E8A-4147-A177-3AD203B41FA5}">
                      <a16:colId xmlns:a16="http://schemas.microsoft.com/office/drawing/2014/main" val="2265161780"/>
                    </a:ext>
                  </a:extLst>
                </a:gridCol>
              </a:tblGrid>
              <a:tr h="662951">
                <a:tc gridSpan="2">
                  <a:txBody>
                    <a:bodyPr/>
                    <a:lstStyle/>
                    <a:p>
                      <a:endParaRPr lang="en-US" sz="1800" dirty="0"/>
                    </a:p>
                  </a:txBody>
                  <a:tcPr/>
                </a:tc>
                <a:tc hMerge="1">
                  <a:txBody>
                    <a:bodyPr/>
                    <a:lstStyle/>
                    <a:p>
                      <a:endParaRPr lang="en-US"/>
                    </a:p>
                  </a:txBody>
                  <a:tcPr/>
                </a:tc>
                <a:tc>
                  <a:txBody>
                    <a:bodyPr/>
                    <a:lstStyle/>
                    <a:p>
                      <a:pPr algn="ctr"/>
                      <a:r>
                        <a:rPr lang="en-US" sz="1800" dirty="0"/>
                        <a:t>Period 1 </a:t>
                      </a:r>
                    </a:p>
                    <a:p>
                      <a:pPr algn="ctr"/>
                      <a:r>
                        <a:rPr lang="en-US" sz="1800" dirty="0"/>
                        <a:t>n=16*</a:t>
                      </a:r>
                    </a:p>
                  </a:txBody>
                  <a:tcPr/>
                </a:tc>
                <a:tc>
                  <a:txBody>
                    <a:bodyPr/>
                    <a:lstStyle/>
                    <a:p>
                      <a:pPr algn="ctr"/>
                      <a:r>
                        <a:rPr lang="en-US" sz="1800" dirty="0"/>
                        <a:t>Period 2</a:t>
                      </a:r>
                    </a:p>
                    <a:p>
                      <a:pPr algn="ctr"/>
                      <a:r>
                        <a:rPr lang="en-US" sz="1800" dirty="0"/>
                        <a:t>n=19*</a:t>
                      </a:r>
                    </a:p>
                  </a:txBody>
                  <a:tcPr/>
                </a:tc>
                <a:extLst>
                  <a:ext uri="{0D108BD9-81ED-4DB2-BD59-A6C34878D82A}">
                    <a16:rowId xmlns:a16="http://schemas.microsoft.com/office/drawing/2014/main" val="2798943726"/>
                  </a:ext>
                </a:extLst>
              </a:tr>
              <a:tr h="642940">
                <a:tc>
                  <a:txBody>
                    <a:bodyPr/>
                    <a:lstStyle/>
                    <a:p>
                      <a:r>
                        <a:rPr lang="en-US" sz="1600" b="1" dirty="0"/>
                        <a:t>Late Dose</a:t>
                      </a:r>
                    </a:p>
                    <a:p>
                      <a:endParaRPr lang="en-US" sz="1600" dirty="0"/>
                    </a:p>
                  </a:txBody>
                  <a:tcPr/>
                </a:tc>
                <a:tc>
                  <a:txBody>
                    <a:bodyPr/>
                    <a:lstStyle/>
                    <a:p>
                      <a:r>
                        <a:rPr lang="en-US" sz="1600" dirty="0"/>
                        <a:t>1</a:t>
                      </a:r>
                    </a:p>
                    <a:p>
                      <a:r>
                        <a:rPr lang="en-US" sz="1600" dirty="0"/>
                        <a:t>2</a:t>
                      </a:r>
                    </a:p>
                  </a:txBody>
                  <a:tcPr/>
                </a:tc>
                <a:tc>
                  <a:txBody>
                    <a:bodyPr/>
                    <a:lstStyle/>
                    <a:p>
                      <a:r>
                        <a:rPr lang="en-US" sz="1600" dirty="0"/>
                        <a:t>4 (25%)</a:t>
                      </a:r>
                    </a:p>
                    <a:p>
                      <a:r>
                        <a:rPr lang="en-US" sz="1600" dirty="0"/>
                        <a:t>1 (6.25%)</a:t>
                      </a:r>
                    </a:p>
                  </a:txBody>
                  <a:tcPr/>
                </a:tc>
                <a:tc>
                  <a:txBody>
                    <a:bodyPr/>
                    <a:lstStyle/>
                    <a:p>
                      <a:r>
                        <a:rPr lang="en-US" sz="1600" dirty="0"/>
                        <a:t>2 (10.5%)</a:t>
                      </a:r>
                    </a:p>
                    <a:p>
                      <a:r>
                        <a:rPr lang="en-US" sz="1600" dirty="0"/>
                        <a:t>2 (10.5%)</a:t>
                      </a:r>
                    </a:p>
                  </a:txBody>
                  <a:tcPr/>
                </a:tc>
                <a:extLst>
                  <a:ext uri="{0D108BD9-81ED-4DB2-BD59-A6C34878D82A}">
                    <a16:rowId xmlns:a16="http://schemas.microsoft.com/office/drawing/2014/main" val="894384713"/>
                  </a:ext>
                </a:extLst>
              </a:tr>
              <a:tr h="397275">
                <a:tc gridSpan="2">
                  <a:txBody>
                    <a:bodyPr/>
                    <a:lstStyle/>
                    <a:p>
                      <a:r>
                        <a:rPr lang="en-US" sz="1600" b="1" dirty="0"/>
                        <a:t>Missed Dose</a:t>
                      </a:r>
                    </a:p>
                  </a:txBody>
                  <a:tcPr/>
                </a:tc>
                <a:tc hMerge="1">
                  <a:txBody>
                    <a:bodyPr/>
                    <a:lstStyle/>
                    <a:p>
                      <a:endParaRPr lang="en-US"/>
                    </a:p>
                  </a:txBody>
                  <a:tcPr/>
                </a:tc>
                <a:tc>
                  <a:txBody>
                    <a:bodyPr/>
                    <a:lstStyle/>
                    <a:p>
                      <a:r>
                        <a:rPr lang="en-US" sz="1600" dirty="0"/>
                        <a:t>1 (6.25%)</a:t>
                      </a:r>
                    </a:p>
                  </a:txBody>
                  <a:tcPr/>
                </a:tc>
                <a:tc>
                  <a:txBody>
                    <a:bodyPr/>
                    <a:lstStyle/>
                    <a:p>
                      <a:r>
                        <a:rPr lang="en-US" sz="1600" dirty="0"/>
                        <a:t>3 (15.8%)</a:t>
                      </a:r>
                    </a:p>
                  </a:txBody>
                  <a:tcPr/>
                </a:tc>
                <a:extLst>
                  <a:ext uri="{0D108BD9-81ED-4DB2-BD59-A6C34878D82A}">
                    <a16:rowId xmlns:a16="http://schemas.microsoft.com/office/drawing/2014/main" val="1972164276"/>
                  </a:ext>
                </a:extLst>
              </a:tr>
              <a:tr h="397275">
                <a:tc gridSpan="2">
                  <a:txBody>
                    <a:bodyPr/>
                    <a:lstStyle/>
                    <a:p>
                      <a:r>
                        <a:rPr lang="en-US" sz="1600" b="1" dirty="0"/>
                        <a:t>No Loading Dose</a:t>
                      </a:r>
                    </a:p>
                  </a:txBody>
                  <a:tcPr/>
                </a:tc>
                <a:tc hMerge="1">
                  <a:txBody>
                    <a:bodyPr/>
                    <a:lstStyle/>
                    <a:p>
                      <a:endParaRPr lang="en-US"/>
                    </a:p>
                  </a:txBody>
                  <a:tcPr/>
                </a:tc>
                <a:tc>
                  <a:txBody>
                    <a:bodyPr/>
                    <a:lstStyle/>
                    <a:p>
                      <a:r>
                        <a:rPr lang="en-US" sz="1600" dirty="0"/>
                        <a:t>5 (29.4%)</a:t>
                      </a:r>
                    </a:p>
                  </a:txBody>
                  <a:tcPr/>
                </a:tc>
                <a:tc>
                  <a:txBody>
                    <a:bodyPr/>
                    <a:lstStyle/>
                    <a:p>
                      <a:r>
                        <a:rPr lang="en-US" sz="1600" dirty="0"/>
                        <a:t>0</a:t>
                      </a:r>
                    </a:p>
                  </a:txBody>
                  <a:tcPr/>
                </a:tc>
                <a:extLst>
                  <a:ext uri="{0D108BD9-81ED-4DB2-BD59-A6C34878D82A}">
                    <a16:rowId xmlns:a16="http://schemas.microsoft.com/office/drawing/2014/main" val="3170309962"/>
                  </a:ext>
                </a:extLst>
              </a:tr>
              <a:tr h="397275">
                <a:tc gridSpan="2">
                  <a:txBody>
                    <a:bodyPr/>
                    <a:lstStyle/>
                    <a:p>
                      <a:pPr marL="0" marR="0" lvl="0" indent="0" algn="l" defTabSz="2507943" rtl="0" eaLnBrk="1" fontAlgn="auto" latinLnBrk="0" hangingPunct="1">
                        <a:lnSpc>
                          <a:spcPct val="100000"/>
                        </a:lnSpc>
                        <a:spcBef>
                          <a:spcPts val="0"/>
                        </a:spcBef>
                        <a:spcAft>
                          <a:spcPts val="0"/>
                        </a:spcAft>
                        <a:buClrTx/>
                        <a:buSzTx/>
                        <a:buFontTx/>
                        <a:buNone/>
                        <a:tabLst/>
                        <a:defRPr/>
                      </a:pPr>
                      <a:r>
                        <a:rPr lang="en-US" sz="1600" b="1" dirty="0"/>
                        <a:t>Dose &lt;400 mcg</a:t>
                      </a:r>
                    </a:p>
                  </a:txBody>
                  <a:tcPr/>
                </a:tc>
                <a:tc hMerge="1">
                  <a:txBody>
                    <a:bodyPr/>
                    <a:lstStyle/>
                    <a:p>
                      <a:endParaRPr lang="en-US"/>
                    </a:p>
                  </a:txBody>
                  <a:tcPr/>
                </a:tc>
                <a:tc>
                  <a:txBody>
                    <a:bodyPr/>
                    <a:lstStyle/>
                    <a:p>
                      <a:pPr marL="0" marR="0" lvl="0" indent="0" algn="l" defTabSz="2507943" rtl="0" eaLnBrk="1" fontAlgn="auto" latinLnBrk="0" hangingPunct="1">
                        <a:lnSpc>
                          <a:spcPct val="100000"/>
                        </a:lnSpc>
                        <a:spcBef>
                          <a:spcPts val="0"/>
                        </a:spcBef>
                        <a:spcAft>
                          <a:spcPts val="0"/>
                        </a:spcAft>
                        <a:buClrTx/>
                        <a:buSzTx/>
                        <a:buFontTx/>
                        <a:buNone/>
                        <a:tabLst/>
                        <a:defRPr/>
                      </a:pPr>
                      <a:r>
                        <a:rPr lang="en-US" sz="1600" dirty="0"/>
                        <a:t>1 (6.25%)</a:t>
                      </a:r>
                    </a:p>
                  </a:txBody>
                  <a:tcPr/>
                </a:tc>
                <a:tc>
                  <a:txBody>
                    <a:bodyPr/>
                    <a:lstStyle/>
                    <a:p>
                      <a:pPr marL="0" marR="0" lvl="0" indent="0" algn="l" defTabSz="2507943" rtl="0" eaLnBrk="1" fontAlgn="auto" latinLnBrk="0" hangingPunct="1">
                        <a:lnSpc>
                          <a:spcPct val="100000"/>
                        </a:lnSpc>
                        <a:spcBef>
                          <a:spcPts val="0"/>
                        </a:spcBef>
                        <a:spcAft>
                          <a:spcPts val="0"/>
                        </a:spcAft>
                        <a:buClrTx/>
                        <a:buSzTx/>
                        <a:buFontTx/>
                        <a:buNone/>
                        <a:tabLst/>
                        <a:defRPr/>
                      </a:pPr>
                      <a:r>
                        <a:rPr lang="en-US" sz="1600" dirty="0"/>
                        <a:t>1 (5.3%)</a:t>
                      </a:r>
                    </a:p>
                  </a:txBody>
                  <a:tcPr/>
                </a:tc>
                <a:extLst>
                  <a:ext uri="{0D108BD9-81ED-4DB2-BD59-A6C34878D82A}">
                    <a16:rowId xmlns:a16="http://schemas.microsoft.com/office/drawing/2014/main" val="1612405859"/>
                  </a:ext>
                </a:extLst>
              </a:tr>
            </a:tbl>
          </a:graphicData>
        </a:graphic>
      </p:graphicFrame>
      <p:sp>
        <p:nvSpPr>
          <p:cNvPr id="8" name="TextBox 7">
            <a:extLst>
              <a:ext uri="{FF2B5EF4-FFF2-40B4-BE49-F238E27FC236}">
                <a16:creationId xmlns:a16="http://schemas.microsoft.com/office/drawing/2014/main" id="{46DFBBA6-1A69-4400-A833-1734309626D9}"/>
              </a:ext>
            </a:extLst>
          </p:cNvPr>
          <p:cNvSpPr txBox="1"/>
          <p:nvPr/>
        </p:nvSpPr>
        <p:spPr>
          <a:xfrm>
            <a:off x="13655617" y="13422433"/>
            <a:ext cx="4617407" cy="1169551"/>
          </a:xfrm>
          <a:prstGeom prst="rect">
            <a:avLst/>
          </a:prstGeom>
          <a:noFill/>
        </p:spPr>
        <p:txBody>
          <a:bodyPr wrap="square" rtlCol="0">
            <a:spAutoFit/>
          </a:bodyPr>
          <a:lstStyle/>
          <a:p>
            <a:r>
              <a:rPr lang="en-US" sz="1000" dirty="0"/>
              <a:t>Loading dose = 800 mcg; Late dose if given between 4 and 6 hours from last dose or, in cases where delivery occurred, the last dose of miso was given &gt; 4 hours prior; Missed dose if &gt;6h between doses</a:t>
            </a:r>
          </a:p>
          <a:p>
            <a:endParaRPr lang="en-US" sz="1000" dirty="0"/>
          </a:p>
          <a:p>
            <a:r>
              <a:rPr lang="en-US" sz="1000" dirty="0"/>
              <a:t>*One patient from period 1 was excluded having opted to discontinue miso secondary to  concerns for uterine rupture and one from period 2 having delivered after receiving mife only. </a:t>
            </a:r>
          </a:p>
        </p:txBody>
      </p:sp>
    </p:spTree>
    <p:extLst>
      <p:ext uri="{BB962C8B-B14F-4D97-AF65-F5344CB8AC3E}">
        <p14:creationId xmlns:p14="http://schemas.microsoft.com/office/powerpoint/2010/main" val="3417310049"/>
      </p:ext>
    </p:extLst>
  </p:cSld>
  <p:clrMapOvr>
    <a:masterClrMapping/>
  </p:clrMapOvr>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19383</TotalTime>
  <Words>2027</Words>
  <Application>Microsoft Office PowerPoint</Application>
  <PresentationFormat>Custom</PresentationFormat>
  <Paragraphs>232</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Trebuchet MS</vt:lpstr>
      <vt:lpstr>Wingdings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 </cp:lastModifiedBy>
  <cp:revision>191</cp:revision>
  <dcterms:created xsi:type="dcterms:W3CDTF">2012-02-06T18:46:22Z</dcterms:created>
  <dcterms:modified xsi:type="dcterms:W3CDTF">2020-02-28T06:15:24Z</dcterms:modified>
</cp:coreProperties>
</file>