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7432000" cy="164592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News Gothic MT"/>
        <a:ea typeface="News Gothic MT"/>
        <a:cs typeface="News Gothic MT"/>
        <a:sym typeface="News Gothic MT"/>
      </a:defRPr>
    </a:lvl1pPr>
    <a:lvl2pPr marL="0" marR="0" indent="261244" algn="ctr"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News Gothic MT"/>
        <a:ea typeface="News Gothic MT"/>
        <a:cs typeface="News Gothic MT"/>
        <a:sym typeface="News Gothic MT"/>
      </a:defRPr>
    </a:lvl2pPr>
    <a:lvl3pPr marL="0" marR="0" indent="522488" algn="ctr"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News Gothic MT"/>
        <a:ea typeface="News Gothic MT"/>
        <a:cs typeface="News Gothic MT"/>
        <a:sym typeface="News Gothic MT"/>
      </a:defRPr>
    </a:lvl3pPr>
    <a:lvl4pPr marL="0" marR="0" indent="783732" algn="ctr"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News Gothic MT"/>
        <a:ea typeface="News Gothic MT"/>
        <a:cs typeface="News Gothic MT"/>
        <a:sym typeface="News Gothic MT"/>
      </a:defRPr>
    </a:lvl4pPr>
    <a:lvl5pPr marL="0" marR="0" indent="1044976" algn="ctr"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News Gothic MT"/>
        <a:ea typeface="News Gothic MT"/>
        <a:cs typeface="News Gothic MT"/>
        <a:sym typeface="News Gothic MT"/>
      </a:defRPr>
    </a:lvl5pPr>
    <a:lvl6pPr marL="0" marR="0" indent="1306219" algn="ctr"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News Gothic MT"/>
        <a:ea typeface="News Gothic MT"/>
        <a:cs typeface="News Gothic MT"/>
        <a:sym typeface="News Gothic MT"/>
      </a:defRPr>
    </a:lvl6pPr>
    <a:lvl7pPr marL="0" marR="0" indent="1567464" algn="ctr"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News Gothic MT"/>
        <a:ea typeface="News Gothic MT"/>
        <a:cs typeface="News Gothic MT"/>
        <a:sym typeface="News Gothic MT"/>
      </a:defRPr>
    </a:lvl7pPr>
    <a:lvl8pPr marL="0" marR="0" indent="1828708" algn="ctr"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News Gothic MT"/>
        <a:ea typeface="News Gothic MT"/>
        <a:cs typeface="News Gothic MT"/>
        <a:sym typeface="News Gothic MT"/>
      </a:defRPr>
    </a:lvl8pPr>
    <a:lvl9pPr marL="0" marR="0" indent="2089953" algn="ctr"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News Gothic MT"/>
        <a:ea typeface="News Gothic MT"/>
        <a:cs typeface="News Gothic MT"/>
        <a:sym typeface="News Gothic MT"/>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R Chien" initials="JRC" lastIdx="2" clrIdx="0">
    <p:extLst>
      <p:ext uri="{19B8F6BF-5375-455C-9EA6-DF929625EA0E}">
        <p15:presenceInfo xmlns:p15="http://schemas.microsoft.com/office/powerpoint/2012/main" userId="S::jrchien@ucdavis.edu::29459d59-e393-453b-9d1b-37fe2968f7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BAB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News Gothic MT"/>
          <a:ea typeface="News Gothic MT"/>
          <a:cs typeface="News Gothic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6DF"/>
          </a:solidFill>
        </a:fill>
      </a:tcStyle>
    </a:wholeTbl>
    <a:band2H>
      <a:tcTxStyle/>
      <a:tcStyle>
        <a:tcBdr/>
        <a:fill>
          <a:solidFill>
            <a:srgbClr val="E7ECEF"/>
          </a:solidFill>
        </a:fill>
      </a:tcStyle>
    </a:band2H>
    <a:firstCol>
      <a:tcTxStyle b="on" i="off">
        <a:font>
          <a:latin typeface="News Gothic MT"/>
          <a:ea typeface="News Gothic MT"/>
          <a:cs typeface="News Gothic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News Gothic MT"/>
          <a:ea typeface="News Gothic MT"/>
          <a:cs typeface="News Gothic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News Gothic MT"/>
          <a:ea typeface="News Gothic MT"/>
          <a:cs typeface="News Gothic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News Gothic MT"/>
          <a:ea typeface="News Gothic MT"/>
          <a:cs typeface="News Gothic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D5CB"/>
          </a:solidFill>
        </a:fill>
      </a:tcStyle>
    </a:wholeTbl>
    <a:band2H>
      <a:tcTxStyle/>
      <a:tcStyle>
        <a:tcBdr/>
        <a:fill>
          <a:solidFill>
            <a:srgbClr val="FAEBE7"/>
          </a:solidFill>
        </a:fill>
      </a:tcStyle>
    </a:band2H>
    <a:firstCol>
      <a:tcTxStyle b="on" i="off">
        <a:font>
          <a:latin typeface="News Gothic MT"/>
          <a:ea typeface="News Gothic MT"/>
          <a:cs typeface="News Gothic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News Gothic MT"/>
          <a:ea typeface="News Gothic MT"/>
          <a:cs typeface="News Gothic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News Gothic MT"/>
          <a:ea typeface="News Gothic MT"/>
          <a:cs typeface="News Gothic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News Gothic MT"/>
          <a:ea typeface="News Gothic MT"/>
          <a:cs typeface="News Gothic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CACA"/>
          </a:solidFill>
        </a:fill>
      </a:tcStyle>
    </a:wholeTbl>
    <a:band2H>
      <a:tcTxStyle/>
      <a:tcStyle>
        <a:tcBdr/>
        <a:fill>
          <a:solidFill>
            <a:srgbClr val="F4E6E6"/>
          </a:solidFill>
        </a:fill>
      </a:tcStyle>
    </a:band2H>
    <a:firstCol>
      <a:tcTxStyle b="on" i="off">
        <a:font>
          <a:latin typeface="News Gothic MT"/>
          <a:ea typeface="News Gothic MT"/>
          <a:cs typeface="News Gothic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News Gothic MT"/>
          <a:ea typeface="News Gothic MT"/>
          <a:cs typeface="News Gothic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News Gothic MT"/>
          <a:ea typeface="News Gothic MT"/>
          <a:cs typeface="News Gothic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News Gothic MT"/>
          <a:ea typeface="News Gothic MT"/>
          <a:cs typeface="News Gothic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News Gothic MT"/>
          <a:ea typeface="News Gothic MT"/>
          <a:cs typeface="News Gothic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News Gothic MT"/>
          <a:ea typeface="News Gothic MT"/>
          <a:cs typeface="News Gothic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News Gothic MT"/>
          <a:ea typeface="News Gothic MT"/>
          <a:cs typeface="News Gothic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News Gothic MT"/>
          <a:ea typeface="News Gothic MT"/>
          <a:cs typeface="News Gothic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News Gothic MT"/>
          <a:ea typeface="News Gothic MT"/>
          <a:cs typeface="News Gothic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News Gothic MT"/>
          <a:ea typeface="News Gothic MT"/>
          <a:cs typeface="News Gothic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News Gothic MT"/>
          <a:ea typeface="News Gothic MT"/>
          <a:cs typeface="News Gothic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News Gothic MT"/>
          <a:ea typeface="News Gothic MT"/>
          <a:cs typeface="News Gothic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News Gothic MT"/>
          <a:ea typeface="News Gothic MT"/>
          <a:cs typeface="News Gothic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News Gothic MT"/>
          <a:ea typeface="News Gothic MT"/>
          <a:cs typeface="News Gothic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News Gothic MT"/>
          <a:ea typeface="News Gothic MT"/>
          <a:cs typeface="News Gothic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634" autoAdjust="0"/>
    <p:restoredTop sz="95818" autoAdjust="0"/>
  </p:normalViewPr>
  <p:slideViewPr>
    <p:cSldViewPr snapToGrid="0" snapToObjects="1">
      <p:cViewPr varScale="1">
        <p:scale>
          <a:sx n="36" d="100"/>
          <a:sy n="36" d="100"/>
        </p:scale>
        <p:origin x="117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istrator\Desktop\MSRF%20Poster%20Data.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istrator\Desktop\Research%20Grants%20and%20Scholarships\MSRF%20Poster\MSRF%20Poster%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Weeks with Cancer</c:v>
          </c:tx>
          <c:spPr>
            <a:solidFill>
              <a:schemeClr val="accent6">
                <a:lumMod val="20000"/>
                <a:lumOff val="80000"/>
              </a:schemeClr>
            </a:solidFill>
          </c:spPr>
          <c:invertIfNegative val="0"/>
          <c:dPt>
            <c:idx val="0"/>
            <c:invertIfNegative val="0"/>
            <c:bubble3D val="0"/>
            <c:spPr>
              <a:solidFill>
                <a:srgbClr val="00B0F0"/>
              </a:solidFill>
            </c:spPr>
            <c:extLst>
              <c:ext xmlns:c16="http://schemas.microsoft.com/office/drawing/2014/chart" uri="{C3380CC4-5D6E-409C-BE32-E72D297353CC}">
                <c16:uniqueId val="{00000001-17F2-4628-B09D-904D4AB083B8}"/>
              </c:ext>
            </c:extLst>
          </c:dPt>
          <c:dPt>
            <c:idx val="1"/>
            <c:invertIfNegative val="0"/>
            <c:bubble3D val="0"/>
            <c:spPr>
              <a:solidFill>
                <a:srgbClr val="00B0F0"/>
              </a:solidFill>
            </c:spPr>
            <c:extLst>
              <c:ext xmlns:c16="http://schemas.microsoft.com/office/drawing/2014/chart" uri="{C3380CC4-5D6E-409C-BE32-E72D297353CC}">
                <c16:uniqueId val="{00000003-17F2-4628-B09D-904D4AB083B8}"/>
              </c:ext>
            </c:extLst>
          </c:dPt>
          <c:dPt>
            <c:idx val="2"/>
            <c:invertIfNegative val="0"/>
            <c:bubble3D val="0"/>
            <c:spPr>
              <a:solidFill>
                <a:srgbClr val="00B0F0"/>
              </a:solidFill>
            </c:spPr>
            <c:extLst>
              <c:ext xmlns:c16="http://schemas.microsoft.com/office/drawing/2014/chart" uri="{C3380CC4-5D6E-409C-BE32-E72D297353CC}">
                <c16:uniqueId val="{00000005-17F2-4628-B09D-904D4AB083B8}"/>
              </c:ext>
            </c:extLst>
          </c:dPt>
          <c:dPt>
            <c:idx val="3"/>
            <c:invertIfNegative val="0"/>
            <c:bubble3D val="0"/>
            <c:spPr>
              <a:solidFill>
                <a:srgbClr val="00B0F0"/>
              </a:solidFill>
            </c:spPr>
            <c:extLst>
              <c:ext xmlns:c16="http://schemas.microsoft.com/office/drawing/2014/chart" uri="{C3380CC4-5D6E-409C-BE32-E72D297353CC}">
                <c16:uniqueId val="{00000007-17F2-4628-B09D-904D4AB083B8}"/>
              </c:ext>
            </c:extLst>
          </c:dPt>
          <c:dPt>
            <c:idx val="5"/>
            <c:invertIfNegative val="0"/>
            <c:bubble3D val="0"/>
            <c:spPr>
              <a:solidFill>
                <a:schemeClr val="accent6">
                  <a:lumMod val="60000"/>
                  <a:lumOff val="40000"/>
                </a:schemeClr>
              </a:solidFill>
            </c:spPr>
            <c:extLst>
              <c:ext xmlns:c16="http://schemas.microsoft.com/office/drawing/2014/chart" uri="{C3380CC4-5D6E-409C-BE32-E72D297353CC}">
                <c16:uniqueId val="{00000009-17F2-4628-B09D-904D4AB083B8}"/>
              </c:ext>
            </c:extLst>
          </c:dPt>
          <c:dPt>
            <c:idx val="6"/>
            <c:invertIfNegative val="0"/>
            <c:bubble3D val="0"/>
            <c:spPr>
              <a:solidFill>
                <a:schemeClr val="accent6">
                  <a:lumMod val="60000"/>
                  <a:lumOff val="40000"/>
                </a:schemeClr>
              </a:solidFill>
            </c:spPr>
            <c:extLst>
              <c:ext xmlns:c16="http://schemas.microsoft.com/office/drawing/2014/chart" uri="{C3380CC4-5D6E-409C-BE32-E72D297353CC}">
                <c16:uniqueId val="{0000000A-17F2-4628-B09D-904D4AB083B8}"/>
              </c:ext>
            </c:extLst>
          </c:dPt>
          <c:dPt>
            <c:idx val="7"/>
            <c:invertIfNegative val="0"/>
            <c:bubble3D val="0"/>
            <c:spPr>
              <a:solidFill>
                <a:schemeClr val="accent6">
                  <a:lumMod val="60000"/>
                  <a:lumOff val="40000"/>
                </a:schemeClr>
              </a:solidFill>
            </c:spPr>
            <c:extLst>
              <c:ext xmlns:c16="http://schemas.microsoft.com/office/drawing/2014/chart" uri="{C3380CC4-5D6E-409C-BE32-E72D297353CC}">
                <c16:uniqueId val="{00000014-17F2-4628-B09D-904D4AB083B8}"/>
              </c:ext>
            </c:extLst>
          </c:dPt>
          <c:dPt>
            <c:idx val="8"/>
            <c:invertIfNegative val="0"/>
            <c:bubble3D val="0"/>
            <c:spPr>
              <a:solidFill>
                <a:schemeClr val="accent6">
                  <a:lumMod val="60000"/>
                  <a:lumOff val="40000"/>
                </a:schemeClr>
              </a:solidFill>
            </c:spPr>
            <c:extLst>
              <c:ext xmlns:c16="http://schemas.microsoft.com/office/drawing/2014/chart" uri="{C3380CC4-5D6E-409C-BE32-E72D297353CC}">
                <c16:uniqueId val="{00000013-17F2-4628-B09D-904D4AB083B8}"/>
              </c:ext>
            </c:extLst>
          </c:dPt>
          <c:dPt>
            <c:idx val="9"/>
            <c:invertIfNegative val="0"/>
            <c:bubble3D val="0"/>
            <c:spPr>
              <a:solidFill>
                <a:schemeClr val="accent6">
                  <a:lumMod val="60000"/>
                  <a:lumOff val="40000"/>
                </a:schemeClr>
              </a:solidFill>
            </c:spPr>
            <c:extLst>
              <c:ext xmlns:c16="http://schemas.microsoft.com/office/drawing/2014/chart" uri="{C3380CC4-5D6E-409C-BE32-E72D297353CC}">
                <c16:uniqueId val="{00000012-17F2-4628-B09D-904D4AB083B8}"/>
              </c:ext>
            </c:extLst>
          </c:dPt>
          <c:dPt>
            <c:idx val="10"/>
            <c:invertIfNegative val="0"/>
            <c:bubble3D val="0"/>
            <c:spPr>
              <a:solidFill>
                <a:schemeClr val="accent6">
                  <a:lumMod val="60000"/>
                  <a:lumOff val="40000"/>
                </a:schemeClr>
              </a:solidFill>
            </c:spPr>
            <c:extLst>
              <c:ext xmlns:c16="http://schemas.microsoft.com/office/drawing/2014/chart" uri="{C3380CC4-5D6E-409C-BE32-E72D297353CC}">
                <c16:uniqueId val="{00000011-17F2-4628-B09D-904D4AB083B8}"/>
              </c:ext>
            </c:extLst>
          </c:dPt>
          <c:dPt>
            <c:idx val="11"/>
            <c:invertIfNegative val="0"/>
            <c:bubble3D val="0"/>
            <c:spPr>
              <a:solidFill>
                <a:schemeClr val="accent6">
                  <a:lumMod val="60000"/>
                  <a:lumOff val="40000"/>
                </a:schemeClr>
              </a:solidFill>
            </c:spPr>
            <c:extLst>
              <c:ext xmlns:c16="http://schemas.microsoft.com/office/drawing/2014/chart" uri="{C3380CC4-5D6E-409C-BE32-E72D297353CC}">
                <c16:uniqueId val="{00000010-17F2-4628-B09D-904D4AB083B8}"/>
              </c:ext>
            </c:extLst>
          </c:dPt>
          <c:dPt>
            <c:idx val="12"/>
            <c:invertIfNegative val="0"/>
            <c:bubble3D val="0"/>
            <c:spPr>
              <a:solidFill>
                <a:schemeClr val="accent6">
                  <a:lumMod val="60000"/>
                  <a:lumOff val="40000"/>
                </a:schemeClr>
              </a:solidFill>
            </c:spPr>
            <c:extLst>
              <c:ext xmlns:c16="http://schemas.microsoft.com/office/drawing/2014/chart" uri="{C3380CC4-5D6E-409C-BE32-E72D297353CC}">
                <c16:uniqueId val="{0000000F-17F2-4628-B09D-904D4AB083B8}"/>
              </c:ext>
            </c:extLst>
          </c:dPt>
          <c:dPt>
            <c:idx val="13"/>
            <c:invertIfNegative val="0"/>
            <c:bubble3D val="0"/>
            <c:spPr>
              <a:solidFill>
                <a:schemeClr val="accent6">
                  <a:lumMod val="60000"/>
                  <a:lumOff val="40000"/>
                </a:schemeClr>
              </a:solidFill>
            </c:spPr>
            <c:extLst>
              <c:ext xmlns:c16="http://schemas.microsoft.com/office/drawing/2014/chart" uri="{C3380CC4-5D6E-409C-BE32-E72D297353CC}">
                <c16:uniqueId val="{0000000E-17F2-4628-B09D-904D4AB083B8}"/>
              </c:ext>
            </c:extLst>
          </c:dPt>
          <c:dPt>
            <c:idx val="14"/>
            <c:invertIfNegative val="0"/>
            <c:bubble3D val="0"/>
            <c:spPr>
              <a:solidFill>
                <a:schemeClr val="accent6">
                  <a:lumMod val="60000"/>
                  <a:lumOff val="40000"/>
                </a:schemeClr>
              </a:solidFill>
            </c:spPr>
            <c:extLst>
              <c:ext xmlns:c16="http://schemas.microsoft.com/office/drawing/2014/chart" uri="{C3380CC4-5D6E-409C-BE32-E72D297353CC}">
                <c16:uniqueId val="{0000000D-17F2-4628-B09D-904D4AB083B8}"/>
              </c:ext>
            </c:extLst>
          </c:dPt>
          <c:dPt>
            <c:idx val="15"/>
            <c:invertIfNegative val="0"/>
            <c:bubble3D val="0"/>
            <c:spPr>
              <a:solidFill>
                <a:schemeClr val="accent6">
                  <a:lumMod val="60000"/>
                  <a:lumOff val="40000"/>
                </a:schemeClr>
              </a:solidFill>
            </c:spPr>
            <c:extLst>
              <c:ext xmlns:c16="http://schemas.microsoft.com/office/drawing/2014/chart" uri="{C3380CC4-5D6E-409C-BE32-E72D297353CC}">
                <c16:uniqueId val="{0000000C-17F2-4628-B09D-904D4AB083B8}"/>
              </c:ext>
            </c:extLst>
          </c:dPt>
          <c:dPt>
            <c:idx val="16"/>
            <c:invertIfNegative val="0"/>
            <c:bubble3D val="0"/>
            <c:spPr>
              <a:solidFill>
                <a:schemeClr val="accent6">
                  <a:lumMod val="60000"/>
                  <a:lumOff val="40000"/>
                </a:schemeClr>
              </a:solidFill>
            </c:spPr>
            <c:extLst>
              <c:ext xmlns:c16="http://schemas.microsoft.com/office/drawing/2014/chart" uri="{C3380CC4-5D6E-409C-BE32-E72D297353CC}">
                <c16:uniqueId val="{0000000B-17F2-4628-B09D-904D4AB083B8}"/>
              </c:ext>
            </c:extLst>
          </c:dPt>
          <c:cat>
            <c:strRef>
              <c:f>'Injection-Sacrifice Timeline'!$A$2:$A$18</c:f>
              <c:strCache>
                <c:ptCount val="17"/>
                <c:pt idx="0">
                  <c:v>1s1</c:v>
                </c:pt>
                <c:pt idx="1">
                  <c:v>1s2</c:v>
                </c:pt>
                <c:pt idx="2">
                  <c:v>1s3</c:v>
                </c:pt>
                <c:pt idx="3">
                  <c:v>1s4</c:v>
                </c:pt>
                <c:pt idx="5">
                  <c:v>2s1</c:v>
                </c:pt>
                <c:pt idx="6">
                  <c:v>2s2</c:v>
                </c:pt>
                <c:pt idx="7">
                  <c:v>2s3</c:v>
                </c:pt>
                <c:pt idx="8">
                  <c:v>2s4</c:v>
                </c:pt>
                <c:pt idx="9">
                  <c:v>2s5</c:v>
                </c:pt>
                <c:pt idx="10">
                  <c:v>2s6</c:v>
                </c:pt>
                <c:pt idx="11">
                  <c:v>2s7</c:v>
                </c:pt>
                <c:pt idx="12">
                  <c:v>2s8</c:v>
                </c:pt>
                <c:pt idx="13">
                  <c:v>2s9</c:v>
                </c:pt>
                <c:pt idx="14">
                  <c:v>2s10</c:v>
                </c:pt>
                <c:pt idx="15">
                  <c:v>2s11</c:v>
                </c:pt>
                <c:pt idx="16">
                  <c:v>2s12</c:v>
                </c:pt>
              </c:strCache>
            </c:strRef>
          </c:cat>
          <c:val>
            <c:numRef>
              <c:f>'Injection-Sacrifice Timeline'!$D$2:$D$18</c:f>
              <c:numCache>
                <c:formatCode>0</c:formatCode>
                <c:ptCount val="17"/>
                <c:pt idx="0">
                  <c:v>14.714285714285714</c:v>
                </c:pt>
                <c:pt idx="1">
                  <c:v>19.142857142857142</c:v>
                </c:pt>
                <c:pt idx="2">
                  <c:v>14.714285714285714</c:v>
                </c:pt>
                <c:pt idx="3">
                  <c:v>28.571428571428573</c:v>
                </c:pt>
                <c:pt idx="5">
                  <c:v>24.428571428571427</c:v>
                </c:pt>
                <c:pt idx="6">
                  <c:v>20.142857142857142</c:v>
                </c:pt>
                <c:pt idx="7">
                  <c:v>20.142857142857142</c:v>
                </c:pt>
                <c:pt idx="8">
                  <c:v>24.428571428571427</c:v>
                </c:pt>
                <c:pt idx="9">
                  <c:v>17.285714285714285</c:v>
                </c:pt>
                <c:pt idx="10">
                  <c:v>17.285714285714285</c:v>
                </c:pt>
                <c:pt idx="11">
                  <c:v>17.142857142857142</c:v>
                </c:pt>
                <c:pt idx="12">
                  <c:v>17.285714285714285</c:v>
                </c:pt>
                <c:pt idx="13">
                  <c:v>26.142857142857142</c:v>
                </c:pt>
                <c:pt idx="14">
                  <c:v>26.142857142857142</c:v>
                </c:pt>
                <c:pt idx="15">
                  <c:v>21.857142857142858</c:v>
                </c:pt>
                <c:pt idx="16">
                  <c:v>21.857142857142858</c:v>
                </c:pt>
              </c:numCache>
            </c:numRef>
          </c:val>
          <c:extLst>
            <c:ext xmlns:c16="http://schemas.microsoft.com/office/drawing/2014/chart" uri="{C3380CC4-5D6E-409C-BE32-E72D297353CC}">
              <c16:uniqueId val="{00000008-17F2-4628-B09D-904D4AB083B8}"/>
            </c:ext>
          </c:extLst>
        </c:ser>
        <c:dLbls>
          <c:showLegendKey val="0"/>
          <c:showVal val="0"/>
          <c:showCatName val="0"/>
          <c:showSerName val="0"/>
          <c:showPercent val="0"/>
          <c:showBubbleSize val="0"/>
        </c:dLbls>
        <c:gapWidth val="150"/>
        <c:axId val="114405760"/>
        <c:axId val="114407296"/>
      </c:barChart>
      <c:catAx>
        <c:axId val="114405760"/>
        <c:scaling>
          <c:orientation val="minMax"/>
        </c:scaling>
        <c:delete val="0"/>
        <c:axPos val="b"/>
        <c:numFmt formatCode="General" sourceLinked="0"/>
        <c:majorTickMark val="out"/>
        <c:minorTickMark val="none"/>
        <c:tickLblPos val="nextTo"/>
        <c:crossAx val="114407296"/>
        <c:crosses val="autoZero"/>
        <c:auto val="1"/>
        <c:lblAlgn val="ctr"/>
        <c:lblOffset val="100"/>
        <c:noMultiLvlLbl val="0"/>
      </c:catAx>
      <c:valAx>
        <c:axId val="114407296"/>
        <c:scaling>
          <c:orientation val="minMax"/>
        </c:scaling>
        <c:delete val="0"/>
        <c:axPos val="l"/>
        <c:majorGridlines/>
        <c:title>
          <c:tx>
            <c:rich>
              <a:bodyPr/>
              <a:lstStyle/>
              <a:p>
                <a:pPr>
                  <a:defRPr/>
                </a:pPr>
                <a:r>
                  <a:rPr lang="en-US" dirty="0"/>
                  <a:t>Days</a:t>
                </a:r>
              </a:p>
            </c:rich>
          </c:tx>
          <c:overlay val="0"/>
        </c:title>
        <c:numFmt formatCode="0" sourceLinked="1"/>
        <c:majorTickMark val="out"/>
        <c:minorTickMark val="none"/>
        <c:tickLblPos val="nextTo"/>
        <c:crossAx val="114405760"/>
        <c:crosses val="autoZero"/>
        <c:crossBetween val="between"/>
        <c:majorUnit val="1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v>primary xenograft average</c:v>
          </c:tx>
          <c:spPr>
            <a:solidFill>
              <a:srgbClr val="00B0F0"/>
            </a:solidFill>
            <a:ln>
              <a:noFill/>
            </a:ln>
            <a:effectLst/>
          </c:spPr>
          <c:invertIfNegative val="0"/>
          <c:cat>
            <c:strRef>
              <c:f>'2s'!$J$2:$J$6</c:f>
              <c:strCache>
                <c:ptCount val="2"/>
                <c:pt idx="0">
                  <c:v>HLA-ABC</c:v>
                </c:pt>
                <c:pt idx="1">
                  <c:v>CD45</c:v>
                </c:pt>
              </c:strCache>
              <c:extLst/>
            </c:strRef>
          </c:cat>
          <c:val>
            <c:numRef>
              <c:f>'2s'!$M$2:$M$6</c:f>
              <c:numCache>
                <c:formatCode>0%</c:formatCode>
                <c:ptCount val="2"/>
                <c:pt idx="0">
                  <c:v>0.69673093042749368</c:v>
                </c:pt>
                <c:pt idx="1">
                  <c:v>0.6034437912916818</c:v>
                </c:pt>
              </c:numCache>
              <c:extLst/>
            </c:numRef>
          </c:val>
          <c:extLst>
            <c:ext xmlns:c16="http://schemas.microsoft.com/office/drawing/2014/chart" uri="{C3380CC4-5D6E-409C-BE32-E72D297353CC}">
              <c16:uniqueId val="{00000000-BDB7-4D7D-A4AA-133B082A91BB}"/>
            </c:ext>
          </c:extLst>
        </c:ser>
        <c:ser>
          <c:idx val="0"/>
          <c:order val="1"/>
          <c:tx>
            <c:v>secondary xenograft average</c:v>
          </c:tx>
          <c:spPr>
            <a:solidFill>
              <a:srgbClr val="FF0000"/>
            </a:solidFill>
            <a:ln>
              <a:noFill/>
            </a:ln>
            <a:effectLst/>
          </c:spPr>
          <c:invertIfNegative val="0"/>
          <c:cat>
            <c:strRef>
              <c:f>'2s'!$J$2:$J$6</c:f>
              <c:strCache>
                <c:ptCount val="2"/>
                <c:pt idx="0">
                  <c:v>HLA-ABC</c:v>
                </c:pt>
                <c:pt idx="1">
                  <c:v>CD45</c:v>
                </c:pt>
              </c:strCache>
              <c:extLst/>
            </c:strRef>
          </c:cat>
          <c:val>
            <c:numRef>
              <c:f>'2s'!$P$2:$P$6</c:f>
              <c:numCache>
                <c:formatCode>0%</c:formatCode>
                <c:ptCount val="2"/>
                <c:pt idx="0">
                  <c:v>0.50960020502306502</c:v>
                </c:pt>
                <c:pt idx="1">
                  <c:v>0.39489795918367349</c:v>
                </c:pt>
              </c:numCache>
              <c:extLst/>
            </c:numRef>
          </c:val>
          <c:extLst>
            <c:ext xmlns:c16="http://schemas.microsoft.com/office/drawing/2014/chart" uri="{C3380CC4-5D6E-409C-BE32-E72D297353CC}">
              <c16:uniqueId val="{00000001-BDB7-4D7D-A4AA-133B082A91BB}"/>
            </c:ext>
          </c:extLst>
        </c:ser>
        <c:ser>
          <c:idx val="1"/>
          <c:order val="2"/>
          <c:tx>
            <c:v>control</c:v>
          </c:tx>
          <c:spPr>
            <a:solidFill>
              <a:schemeClr val="bg1">
                <a:lumMod val="65000"/>
              </a:schemeClr>
            </a:solidFill>
            <a:ln>
              <a:noFill/>
            </a:ln>
            <a:effectLst/>
          </c:spPr>
          <c:invertIfNegative val="0"/>
          <c:cat>
            <c:strLit>
              <c:ptCount val="2"/>
              <c:pt idx="0">
                <c:v>HLA-ABC</c:v>
              </c:pt>
              <c:pt idx="1">
                <c:v>CD45</c:v>
              </c:pt>
              <c:extLst>
                <c:ext xmlns:c15="http://schemas.microsoft.com/office/drawing/2012/chart" uri="{02D57815-91ED-43cb-92C2-25804820EDAC}">
                  <c15:autoCat val="1"/>
                </c:ext>
              </c:extLst>
            </c:strLit>
          </c:cat>
          <c:val>
            <c:numRef>
              <c:f>'2s'!$Q$2:$Q$4</c:f>
              <c:numCache>
                <c:formatCode>0%</c:formatCode>
                <c:ptCount val="2"/>
                <c:pt idx="0">
                  <c:v>1</c:v>
                </c:pt>
                <c:pt idx="1">
                  <c:v>1</c:v>
                </c:pt>
              </c:numCache>
              <c:extLst/>
            </c:numRef>
          </c:val>
          <c:extLst>
            <c:ext xmlns:c16="http://schemas.microsoft.com/office/drawing/2014/chart" uri="{C3380CC4-5D6E-409C-BE32-E72D297353CC}">
              <c16:uniqueId val="{00000002-BDB7-4D7D-A4AA-133B082A91BB}"/>
            </c:ext>
          </c:extLst>
        </c:ser>
        <c:dLbls>
          <c:showLegendKey val="0"/>
          <c:showVal val="0"/>
          <c:showCatName val="0"/>
          <c:showSerName val="0"/>
          <c:showPercent val="0"/>
          <c:showBubbleSize val="0"/>
        </c:dLbls>
        <c:gapWidth val="219"/>
        <c:overlap val="-27"/>
        <c:axId val="673076672"/>
        <c:axId val="673076016"/>
      </c:barChart>
      <c:catAx>
        <c:axId val="67307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3076016"/>
        <c:crosses val="autoZero"/>
        <c:auto val="1"/>
        <c:lblAlgn val="ctr"/>
        <c:lblOffset val="100"/>
        <c:noMultiLvlLbl val="0"/>
      </c:catAx>
      <c:valAx>
        <c:axId val="673076016"/>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Positive Relative to Control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307667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200"/>
      </a:spcBef>
      <a:defRPr sz="600">
        <a:latin typeface="+mn-lt"/>
        <a:ea typeface="+mn-ea"/>
        <a:cs typeface="+mn-cs"/>
        <a:sym typeface="Times New Roman"/>
      </a:defRPr>
    </a:lvl1pPr>
    <a:lvl2pPr indent="228600" latinLnBrk="0">
      <a:spcBef>
        <a:spcPts val="200"/>
      </a:spcBef>
      <a:defRPr sz="600">
        <a:latin typeface="+mn-lt"/>
        <a:ea typeface="+mn-ea"/>
        <a:cs typeface="+mn-cs"/>
        <a:sym typeface="Times New Roman"/>
      </a:defRPr>
    </a:lvl2pPr>
    <a:lvl3pPr indent="457200" latinLnBrk="0">
      <a:spcBef>
        <a:spcPts val="200"/>
      </a:spcBef>
      <a:defRPr sz="600">
        <a:latin typeface="+mn-lt"/>
        <a:ea typeface="+mn-ea"/>
        <a:cs typeface="+mn-cs"/>
        <a:sym typeface="Times New Roman"/>
      </a:defRPr>
    </a:lvl3pPr>
    <a:lvl4pPr indent="685800" latinLnBrk="0">
      <a:spcBef>
        <a:spcPts val="200"/>
      </a:spcBef>
      <a:defRPr sz="600">
        <a:latin typeface="+mn-lt"/>
        <a:ea typeface="+mn-ea"/>
        <a:cs typeface="+mn-cs"/>
        <a:sym typeface="Times New Roman"/>
      </a:defRPr>
    </a:lvl4pPr>
    <a:lvl5pPr indent="914400" latinLnBrk="0">
      <a:spcBef>
        <a:spcPts val="200"/>
      </a:spcBef>
      <a:defRPr sz="600">
        <a:latin typeface="+mn-lt"/>
        <a:ea typeface="+mn-ea"/>
        <a:cs typeface="+mn-cs"/>
        <a:sym typeface="Times New Roman"/>
      </a:defRPr>
    </a:lvl5pPr>
    <a:lvl6pPr indent="1143000" latinLnBrk="0">
      <a:spcBef>
        <a:spcPts val="200"/>
      </a:spcBef>
      <a:defRPr sz="600">
        <a:latin typeface="+mn-lt"/>
        <a:ea typeface="+mn-ea"/>
        <a:cs typeface="+mn-cs"/>
        <a:sym typeface="Times New Roman"/>
      </a:defRPr>
    </a:lvl6pPr>
    <a:lvl7pPr indent="1371600" latinLnBrk="0">
      <a:spcBef>
        <a:spcPts val="200"/>
      </a:spcBef>
      <a:defRPr sz="600">
        <a:latin typeface="+mn-lt"/>
        <a:ea typeface="+mn-ea"/>
        <a:cs typeface="+mn-cs"/>
        <a:sym typeface="Times New Roman"/>
      </a:defRPr>
    </a:lvl7pPr>
    <a:lvl8pPr indent="1600200" latinLnBrk="0">
      <a:spcBef>
        <a:spcPts val="200"/>
      </a:spcBef>
      <a:defRPr sz="600">
        <a:latin typeface="+mn-lt"/>
        <a:ea typeface="+mn-ea"/>
        <a:cs typeface="+mn-cs"/>
        <a:sym typeface="Times New Roman"/>
      </a:defRPr>
    </a:lvl8pPr>
    <a:lvl9pPr indent="1828800" latinLnBrk="0">
      <a:spcBef>
        <a:spcPts val="200"/>
      </a:spcBef>
      <a:defRPr sz="600">
        <a:latin typeface="+mn-lt"/>
        <a:ea typeface="+mn-ea"/>
        <a:cs typeface="+mn-cs"/>
        <a:sym typeface="Times New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009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6" name="Rectangle 3"/>
          <p:cNvSpPr/>
          <p:nvPr/>
        </p:nvSpPr>
        <p:spPr>
          <a:xfrm>
            <a:off x="3984625" y="3109119"/>
            <a:ext cx="19462750" cy="7566819"/>
          </a:xfrm>
          <a:prstGeom prst="rect">
            <a:avLst/>
          </a:prstGeom>
          <a:ln w="3175">
            <a:solidFill>
              <a:srgbClr val="FFFFFF"/>
            </a:solidFill>
          </a:ln>
          <a:effectLst>
            <a:outerShdw blurRad="63500" rotWithShape="0">
              <a:srgbClr val="000000">
                <a:alpha val="50000"/>
              </a:srgbClr>
            </a:outerShdw>
          </a:effectLst>
        </p:spPr>
        <p:txBody>
          <a:bodyPr lIns="45719" rIns="45719"/>
          <a:lstStyle/>
          <a:p>
            <a:pPr algn="l" defTabSz="2193925">
              <a:spcBef>
                <a:spcPts val="4800"/>
              </a:spcBef>
              <a:defRPr sz="7700">
                <a:solidFill>
                  <a:srgbClr val="595959"/>
                </a:solidFill>
              </a:defRPr>
            </a:pPr>
            <a:endParaRPr/>
          </a:p>
        </p:txBody>
      </p:sp>
      <p:sp>
        <p:nvSpPr>
          <p:cNvPr id="17" name="Title Text"/>
          <p:cNvSpPr txBox="1">
            <a:spLocks noGrp="1"/>
          </p:cNvSpPr>
          <p:nvPr>
            <p:ph type="title"/>
          </p:nvPr>
        </p:nvSpPr>
        <p:spPr>
          <a:xfrm>
            <a:off x="3968763" y="3657598"/>
            <a:ext cx="19494474" cy="4139682"/>
          </a:xfrm>
          <a:prstGeom prst="rect">
            <a:avLst/>
          </a:prstGeom>
        </p:spPr>
        <p:txBody>
          <a:bodyPr/>
          <a:lstStyle>
            <a:lvl1pPr defTabSz="2194560"/>
          </a:lstStyle>
          <a:p>
            <a:r>
              <a:t>Title Text</a:t>
            </a:r>
          </a:p>
        </p:txBody>
      </p:sp>
      <p:sp>
        <p:nvSpPr>
          <p:cNvPr id="18" name="Body Level One…"/>
          <p:cNvSpPr txBox="1">
            <a:spLocks noGrp="1"/>
          </p:cNvSpPr>
          <p:nvPr>
            <p:ph type="body" sz="quarter" idx="1"/>
          </p:nvPr>
        </p:nvSpPr>
        <p:spPr>
          <a:xfrm>
            <a:off x="3968765" y="7917629"/>
            <a:ext cx="19494477" cy="2199940"/>
          </a:xfrm>
          <a:prstGeom prst="rect">
            <a:avLst/>
          </a:prstGeom>
        </p:spPr>
        <p:txBody>
          <a:bodyPr/>
          <a:lstStyle>
            <a:lvl1pPr marL="0" indent="0" algn="ctr" defTabSz="2194560">
              <a:spcBef>
                <a:spcPts val="700"/>
              </a:spcBef>
              <a:buClrTx/>
              <a:buSzTx/>
              <a:buNone/>
              <a:defRPr sz="4300">
                <a:solidFill>
                  <a:srgbClr val="888888"/>
                </a:solidFill>
              </a:defRPr>
            </a:lvl1pPr>
            <a:lvl2pPr marL="0" indent="1097280" algn="ctr" defTabSz="2194560">
              <a:spcBef>
                <a:spcPts val="700"/>
              </a:spcBef>
              <a:buClrTx/>
              <a:buSzTx/>
              <a:buNone/>
              <a:defRPr sz="4300">
                <a:solidFill>
                  <a:srgbClr val="888888"/>
                </a:solidFill>
              </a:defRPr>
            </a:lvl2pPr>
            <a:lvl3pPr marL="0" indent="2194560" algn="ctr" defTabSz="2194560">
              <a:spcBef>
                <a:spcPts val="700"/>
              </a:spcBef>
              <a:buClrTx/>
              <a:buSzTx/>
              <a:buNone/>
              <a:defRPr sz="4300">
                <a:solidFill>
                  <a:srgbClr val="888888"/>
                </a:solidFill>
              </a:defRPr>
            </a:lvl3pPr>
            <a:lvl4pPr marL="0" indent="3291840" algn="ctr" defTabSz="2194560">
              <a:spcBef>
                <a:spcPts val="700"/>
              </a:spcBef>
              <a:buClrTx/>
              <a:buSzTx/>
              <a:buNone/>
              <a:defRPr sz="4300">
                <a:solidFill>
                  <a:srgbClr val="888888"/>
                </a:solidFill>
              </a:defRPr>
            </a:lvl4pPr>
            <a:lvl5pPr marL="0" indent="4389120" algn="ctr" defTabSz="2194560">
              <a:spcBef>
                <a:spcPts val="700"/>
              </a:spcBef>
              <a:buClrTx/>
              <a:buSzTx/>
              <a:buNone/>
              <a:defRPr sz="43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8" name="Title Text"/>
          <p:cNvSpPr txBox="1">
            <a:spLocks noGrp="1"/>
          </p:cNvSpPr>
          <p:nvPr>
            <p:ph type="title"/>
          </p:nvPr>
        </p:nvSpPr>
        <p:spPr>
          <a:xfrm>
            <a:off x="1600196" y="1468493"/>
            <a:ext cx="12238636" cy="2788921"/>
          </a:xfrm>
          <a:prstGeom prst="rect">
            <a:avLst/>
          </a:prstGeom>
        </p:spPr>
        <p:txBody>
          <a:bodyPr/>
          <a:lstStyle>
            <a:lvl1pPr>
              <a:defRPr sz="8600"/>
            </a:lvl1pPr>
          </a:lstStyle>
          <a:p>
            <a:r>
              <a:t>Title Text</a:t>
            </a:r>
          </a:p>
        </p:txBody>
      </p:sp>
      <p:sp>
        <p:nvSpPr>
          <p:cNvPr id="99" name="Body Level One…"/>
          <p:cNvSpPr txBox="1">
            <a:spLocks noGrp="1"/>
          </p:cNvSpPr>
          <p:nvPr>
            <p:ph type="body" sz="half" idx="1"/>
          </p:nvPr>
        </p:nvSpPr>
        <p:spPr>
          <a:xfrm>
            <a:off x="1600196" y="4290855"/>
            <a:ext cx="12238636" cy="8928366"/>
          </a:xfrm>
          <a:prstGeom prst="rect">
            <a:avLst/>
          </a:prstGeom>
        </p:spPr>
        <p:txBody>
          <a:bodyPr/>
          <a:lstStyle>
            <a:lvl1pPr marL="0" indent="0" algn="ctr">
              <a:buClrTx/>
              <a:buSzTx/>
              <a:buNone/>
              <a:defRPr sz="4300"/>
            </a:lvl1pPr>
            <a:lvl2pPr marL="0" indent="1097280" algn="ctr">
              <a:buClrTx/>
              <a:buSzTx/>
              <a:buNone/>
              <a:defRPr sz="4300"/>
            </a:lvl2pPr>
            <a:lvl3pPr marL="0" indent="2194560" algn="ctr">
              <a:buClrTx/>
              <a:buSzTx/>
              <a:buNone/>
              <a:defRPr sz="4300"/>
            </a:lvl3pPr>
            <a:lvl4pPr marL="0" indent="3291840" algn="ctr">
              <a:buClrTx/>
              <a:buSzTx/>
              <a:buNone/>
              <a:defRPr sz="4300"/>
            </a:lvl4pPr>
            <a:lvl5pPr marL="0" indent="4389120" algn="ctr">
              <a:buClrTx/>
              <a:buSzTx/>
              <a:buNone/>
              <a:defRPr sz="4300"/>
            </a:lvl5pPr>
          </a:lstStyle>
          <a:p>
            <a:r>
              <a:t>Body Level One</a:t>
            </a:r>
          </a:p>
          <a:p>
            <a:pPr lvl="1"/>
            <a:r>
              <a:t>Body Level Two</a:t>
            </a:r>
          </a:p>
          <a:p>
            <a:pPr lvl="2"/>
            <a:r>
              <a:t>Body Level Three</a:t>
            </a:r>
          </a:p>
          <a:p>
            <a:pPr lvl="3"/>
            <a:r>
              <a:t>Body Level Four</a:t>
            </a:r>
          </a:p>
          <a:p>
            <a:pPr lvl="4"/>
            <a:r>
              <a:t>Body Level Five</a:t>
            </a:r>
          </a:p>
        </p:txBody>
      </p:sp>
      <p:sp>
        <p:nvSpPr>
          <p:cNvPr id="100" name="Picture Placeholder 2"/>
          <p:cNvSpPr>
            <a:spLocks noGrp="1"/>
          </p:cNvSpPr>
          <p:nvPr>
            <p:ph type="pic" sz="half" idx="13"/>
          </p:nvPr>
        </p:nvSpPr>
        <p:spPr>
          <a:xfrm>
            <a:off x="15271850" y="862542"/>
            <a:ext cx="10972801" cy="12763386"/>
          </a:xfrm>
          <a:prstGeom prst="rect">
            <a:avLst/>
          </a:prstGeom>
          <a:ln w="3175">
            <a:solidFill>
              <a:srgbClr val="FFFFFF"/>
            </a:solidFill>
            <a:miter lim="800000"/>
          </a:ln>
          <a:effectLst>
            <a:outerShdw blurRad="63500" rotWithShape="0">
              <a:srgbClr val="000000">
                <a:alpha val="50000"/>
              </a:srgbClr>
            </a:outerShdw>
          </a:effectLst>
        </p:spPr>
        <p:txBody>
          <a:bodyPr lIns="91439" tIns="45719" rIns="91439" bIns="45719">
            <a:noAutofit/>
          </a:bodyPr>
          <a:lstStyle/>
          <a:p>
            <a:endParaRP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22109376" y="883922"/>
            <a:ext cx="4572001" cy="13380721"/>
          </a:xfrm>
          <a:prstGeom prst="rect">
            <a:avLst/>
          </a:prstGeom>
        </p:spPr>
        <p:txBody>
          <a:bodyPr/>
          <a:lstStyle/>
          <a:p>
            <a:r>
              <a:t>Title Text</a:t>
            </a:r>
          </a:p>
        </p:txBody>
      </p:sp>
      <p:sp>
        <p:nvSpPr>
          <p:cNvPr id="118" name="Body Level One…"/>
          <p:cNvSpPr txBox="1">
            <a:spLocks noGrp="1"/>
          </p:cNvSpPr>
          <p:nvPr>
            <p:ph type="body" idx="1"/>
          </p:nvPr>
        </p:nvSpPr>
        <p:spPr>
          <a:xfrm>
            <a:off x="1647822" y="883922"/>
            <a:ext cx="20069179" cy="1338072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Title Text"/>
          <p:cNvSpPr txBox="1">
            <a:spLocks noGrp="1"/>
          </p:cNvSpPr>
          <p:nvPr>
            <p:ph type="title"/>
          </p:nvPr>
        </p:nvSpPr>
        <p:spPr>
          <a:prstGeom prst="rect">
            <a:avLst/>
          </a:prstGeom>
        </p:spPr>
        <p:txBody>
          <a:bodyPr/>
          <a:lstStyle/>
          <a:p>
            <a:r>
              <a:t>Title Text</a:t>
            </a:r>
          </a:p>
        </p:txBody>
      </p:sp>
      <p:sp>
        <p:nvSpPr>
          <p:cNvPr id="2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Slide with Picture">
    <p:spTree>
      <p:nvGrpSpPr>
        <p:cNvPr id="1" name=""/>
        <p:cNvGrpSpPr/>
        <p:nvPr/>
      </p:nvGrpSpPr>
      <p:grpSpPr>
        <a:xfrm>
          <a:off x="0" y="0"/>
          <a:ext cx="0" cy="0"/>
          <a:chOff x="0" y="0"/>
          <a:chExt cx="0" cy="0"/>
        </a:xfrm>
      </p:grpSpPr>
      <p:sp>
        <p:nvSpPr>
          <p:cNvPr id="35" name="Title Text"/>
          <p:cNvSpPr txBox="1">
            <a:spLocks noGrp="1"/>
          </p:cNvSpPr>
          <p:nvPr>
            <p:ph type="title"/>
          </p:nvPr>
        </p:nvSpPr>
        <p:spPr>
          <a:xfrm>
            <a:off x="1090615" y="8046724"/>
            <a:ext cx="25250776" cy="3528061"/>
          </a:xfrm>
          <a:prstGeom prst="rect">
            <a:avLst/>
          </a:prstGeom>
        </p:spPr>
        <p:txBody>
          <a:bodyPr/>
          <a:lstStyle/>
          <a:p>
            <a:r>
              <a:t>Title Text</a:t>
            </a:r>
          </a:p>
        </p:txBody>
      </p:sp>
      <p:sp>
        <p:nvSpPr>
          <p:cNvPr id="36" name="Body Level One…"/>
          <p:cNvSpPr txBox="1">
            <a:spLocks noGrp="1"/>
          </p:cNvSpPr>
          <p:nvPr>
            <p:ph type="body" sz="quarter" idx="1"/>
          </p:nvPr>
        </p:nvSpPr>
        <p:spPr>
          <a:xfrm>
            <a:off x="1090615" y="11450470"/>
            <a:ext cx="25250776" cy="2334412"/>
          </a:xfrm>
          <a:prstGeom prst="rect">
            <a:avLst/>
          </a:prstGeom>
        </p:spPr>
        <p:txBody>
          <a:bodyPr/>
          <a:lstStyle>
            <a:lvl1pPr marL="0" indent="0" algn="ctr">
              <a:spcBef>
                <a:spcPts val="700"/>
              </a:spcBef>
              <a:buClrTx/>
              <a:buSzTx/>
              <a:buNone/>
              <a:defRPr sz="4300">
                <a:solidFill>
                  <a:srgbClr val="888888"/>
                </a:solidFill>
              </a:defRPr>
            </a:lvl1pPr>
            <a:lvl2pPr marL="0" indent="1097280" algn="ctr">
              <a:spcBef>
                <a:spcPts val="700"/>
              </a:spcBef>
              <a:buClrTx/>
              <a:buSzTx/>
              <a:buNone/>
              <a:defRPr sz="4300">
                <a:solidFill>
                  <a:srgbClr val="888888"/>
                </a:solidFill>
              </a:defRPr>
            </a:lvl2pPr>
            <a:lvl3pPr marL="0" indent="2194560" algn="ctr">
              <a:spcBef>
                <a:spcPts val="700"/>
              </a:spcBef>
              <a:buClrTx/>
              <a:buSzTx/>
              <a:buNone/>
              <a:defRPr sz="4300">
                <a:solidFill>
                  <a:srgbClr val="888888"/>
                </a:solidFill>
              </a:defRPr>
            </a:lvl3pPr>
            <a:lvl4pPr marL="0" indent="3291840" algn="ctr">
              <a:spcBef>
                <a:spcPts val="700"/>
              </a:spcBef>
              <a:buClrTx/>
              <a:buSzTx/>
              <a:buNone/>
              <a:defRPr sz="4300">
                <a:solidFill>
                  <a:srgbClr val="888888"/>
                </a:solidFill>
              </a:defRPr>
            </a:lvl4pPr>
            <a:lvl5pPr marL="0" indent="4389120" algn="ctr">
              <a:spcBef>
                <a:spcPts val="700"/>
              </a:spcBef>
              <a:buClrTx/>
              <a:buSzTx/>
              <a:buNone/>
              <a:defRPr sz="43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7" name="Picture Placeholder 2"/>
          <p:cNvSpPr>
            <a:spLocks noGrp="1"/>
          </p:cNvSpPr>
          <p:nvPr>
            <p:ph type="pic" sz="half" idx="13"/>
          </p:nvPr>
        </p:nvSpPr>
        <p:spPr>
          <a:xfrm>
            <a:off x="1112940" y="872491"/>
            <a:ext cx="25206121" cy="6808469"/>
          </a:xfrm>
          <a:prstGeom prst="rect">
            <a:avLst/>
          </a:prstGeom>
          <a:ln w="3175">
            <a:solidFill>
              <a:srgbClr val="FFFFFF"/>
            </a:solidFill>
            <a:miter lim="800000"/>
          </a:ln>
          <a:effectLst>
            <a:outerShdw blurRad="63500" rotWithShape="0">
              <a:srgbClr val="000000">
                <a:alpha val="50000"/>
              </a:srgbClr>
            </a:outerShdw>
          </a:effectLst>
        </p:spPr>
        <p:txBody>
          <a:bodyPr lIns="91439" tIns="45719" rIns="91439" bIns="45719">
            <a:noAutofit/>
          </a:bodyPr>
          <a:lstStyle/>
          <a:p>
            <a:endParaRP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5" name="Title Text"/>
          <p:cNvSpPr txBox="1">
            <a:spLocks noGrp="1"/>
          </p:cNvSpPr>
          <p:nvPr>
            <p:ph type="title"/>
          </p:nvPr>
        </p:nvSpPr>
        <p:spPr>
          <a:xfrm>
            <a:off x="1647826" y="5767547"/>
            <a:ext cx="24169690" cy="3268981"/>
          </a:xfrm>
          <a:prstGeom prst="rect">
            <a:avLst/>
          </a:prstGeom>
        </p:spPr>
        <p:txBody>
          <a:bodyPr/>
          <a:lstStyle/>
          <a:p>
            <a:r>
              <a:t>Title Text</a:t>
            </a:r>
          </a:p>
        </p:txBody>
      </p:sp>
      <p:sp>
        <p:nvSpPr>
          <p:cNvPr id="46" name="Body Level One…"/>
          <p:cNvSpPr txBox="1">
            <a:spLocks noGrp="1"/>
          </p:cNvSpPr>
          <p:nvPr>
            <p:ph type="body" sz="quarter" idx="1"/>
          </p:nvPr>
        </p:nvSpPr>
        <p:spPr>
          <a:xfrm>
            <a:off x="1647826" y="8966413"/>
            <a:ext cx="24169690" cy="3600450"/>
          </a:xfrm>
          <a:prstGeom prst="rect">
            <a:avLst/>
          </a:prstGeom>
        </p:spPr>
        <p:txBody>
          <a:bodyPr/>
          <a:lstStyle>
            <a:lvl1pPr marL="0" indent="0" algn="ctr">
              <a:spcBef>
                <a:spcPts val="700"/>
              </a:spcBef>
              <a:buClrTx/>
              <a:buSzTx/>
              <a:buNone/>
              <a:defRPr sz="4300">
                <a:solidFill>
                  <a:srgbClr val="888888"/>
                </a:solidFill>
              </a:defRPr>
            </a:lvl1pPr>
            <a:lvl2pPr marL="0" indent="1097280" algn="ctr">
              <a:spcBef>
                <a:spcPts val="700"/>
              </a:spcBef>
              <a:buClrTx/>
              <a:buSzTx/>
              <a:buNone/>
              <a:defRPr sz="4300">
                <a:solidFill>
                  <a:srgbClr val="888888"/>
                </a:solidFill>
              </a:defRPr>
            </a:lvl2pPr>
            <a:lvl3pPr marL="0" indent="2194560" algn="ctr">
              <a:spcBef>
                <a:spcPts val="700"/>
              </a:spcBef>
              <a:buClrTx/>
              <a:buSzTx/>
              <a:buNone/>
              <a:defRPr sz="4300">
                <a:solidFill>
                  <a:srgbClr val="888888"/>
                </a:solidFill>
              </a:defRPr>
            </a:lvl3pPr>
            <a:lvl4pPr marL="0" indent="3291840" algn="ctr">
              <a:spcBef>
                <a:spcPts val="700"/>
              </a:spcBef>
              <a:buClrTx/>
              <a:buSzTx/>
              <a:buNone/>
              <a:defRPr sz="4300">
                <a:solidFill>
                  <a:srgbClr val="888888"/>
                </a:solidFill>
              </a:defRPr>
            </a:lvl4pPr>
            <a:lvl5pPr marL="0" indent="4389120" algn="ctr">
              <a:spcBef>
                <a:spcPts val="700"/>
              </a:spcBef>
              <a:buClrTx/>
              <a:buSzTx/>
              <a:buNone/>
              <a:defRPr sz="43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4" name="Title Text"/>
          <p:cNvSpPr txBox="1">
            <a:spLocks noGrp="1"/>
          </p:cNvSpPr>
          <p:nvPr>
            <p:ph type="title"/>
          </p:nvPr>
        </p:nvSpPr>
        <p:spPr>
          <a:xfrm>
            <a:off x="1647825" y="258183"/>
            <a:ext cx="24126829" cy="3208696"/>
          </a:xfrm>
          <a:prstGeom prst="rect">
            <a:avLst/>
          </a:prstGeom>
        </p:spPr>
        <p:txBody>
          <a:bodyPr/>
          <a:lstStyle/>
          <a:p>
            <a:r>
              <a:t>Title Text</a:t>
            </a:r>
          </a:p>
        </p:txBody>
      </p:sp>
      <p:sp>
        <p:nvSpPr>
          <p:cNvPr id="55" name="Body Level One…"/>
          <p:cNvSpPr txBox="1">
            <a:spLocks noGrp="1"/>
          </p:cNvSpPr>
          <p:nvPr>
            <p:ph type="body" sz="half" idx="1"/>
          </p:nvPr>
        </p:nvSpPr>
        <p:spPr>
          <a:xfrm>
            <a:off x="1647825" y="3840483"/>
            <a:ext cx="11521441" cy="10424160"/>
          </a:xfrm>
          <a:prstGeom prst="rect">
            <a:avLst/>
          </a:prstGeom>
        </p:spPr>
        <p:txBody>
          <a:bodyPr/>
          <a:lstStyle>
            <a:lvl1pPr>
              <a:spcBef>
                <a:spcPts val="3800"/>
              </a:spcBef>
              <a:defRPr sz="4800"/>
            </a:lvl1pPr>
            <a:lvl2pPr marL="1739309" indent="-901109">
              <a:spcBef>
                <a:spcPts val="3800"/>
              </a:spcBef>
              <a:defRPr sz="4800"/>
            </a:lvl2pPr>
            <a:lvl3pPr marL="2402921" indent="-756684">
              <a:spcBef>
                <a:spcPts val="3800"/>
              </a:spcBef>
              <a:defRPr sz="4800"/>
            </a:lvl3pPr>
            <a:lvl4pPr marL="3114453" indent="-790353">
              <a:spcBef>
                <a:spcPts val="3800"/>
              </a:spcBef>
              <a:defRPr sz="4800"/>
            </a:lvl4pPr>
            <a:lvl5pPr marL="3789603" indent="-756684">
              <a:spcBef>
                <a:spcPts val="3800"/>
              </a:spcBef>
              <a:defRPr sz="4800"/>
            </a:lvl5p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1647822" y="258183"/>
            <a:ext cx="24126829" cy="3208696"/>
          </a:xfrm>
          <a:prstGeom prst="rect">
            <a:avLst/>
          </a:prstGeom>
        </p:spPr>
        <p:txBody>
          <a:bodyPr/>
          <a:lstStyle/>
          <a:p>
            <a:r>
              <a:t>Title Text</a:t>
            </a:r>
          </a:p>
        </p:txBody>
      </p:sp>
      <p:sp>
        <p:nvSpPr>
          <p:cNvPr id="64" name="Body Level One…"/>
          <p:cNvSpPr txBox="1">
            <a:spLocks noGrp="1"/>
          </p:cNvSpPr>
          <p:nvPr>
            <p:ph type="body" sz="quarter" idx="1"/>
          </p:nvPr>
        </p:nvSpPr>
        <p:spPr>
          <a:xfrm>
            <a:off x="1647822" y="3487739"/>
            <a:ext cx="11521441" cy="1802130"/>
          </a:xfrm>
          <a:prstGeom prst="rect">
            <a:avLst/>
          </a:prstGeom>
        </p:spPr>
        <p:txBody>
          <a:bodyPr anchor="b"/>
          <a:lstStyle>
            <a:lvl1pPr marL="0" indent="0" algn="ctr">
              <a:spcBef>
                <a:spcPts val="0"/>
              </a:spcBef>
              <a:buClrTx/>
              <a:buSzTx/>
              <a:buNone/>
              <a:defRPr>
                <a:solidFill>
                  <a:srgbClr val="6FB7D7"/>
                </a:solidFill>
              </a:defRPr>
            </a:lvl1pPr>
            <a:lvl2pPr marL="0" indent="1097280" algn="ctr">
              <a:spcBef>
                <a:spcPts val="0"/>
              </a:spcBef>
              <a:buClrTx/>
              <a:buSzTx/>
              <a:buNone/>
              <a:defRPr>
                <a:solidFill>
                  <a:srgbClr val="6FB7D7"/>
                </a:solidFill>
              </a:defRPr>
            </a:lvl2pPr>
            <a:lvl3pPr marL="0" indent="2194560" algn="ctr">
              <a:spcBef>
                <a:spcPts val="0"/>
              </a:spcBef>
              <a:buClrTx/>
              <a:buSzTx/>
              <a:buNone/>
              <a:defRPr>
                <a:solidFill>
                  <a:srgbClr val="6FB7D7"/>
                </a:solidFill>
              </a:defRPr>
            </a:lvl3pPr>
            <a:lvl4pPr marL="0" indent="3291840" algn="ctr">
              <a:spcBef>
                <a:spcPts val="0"/>
              </a:spcBef>
              <a:buClrTx/>
              <a:buSzTx/>
              <a:buNone/>
              <a:defRPr>
                <a:solidFill>
                  <a:srgbClr val="6FB7D7"/>
                </a:solidFill>
              </a:defRPr>
            </a:lvl4pPr>
            <a:lvl5pPr marL="0" indent="4389120" algn="ctr">
              <a:spcBef>
                <a:spcPts val="0"/>
              </a:spcBef>
              <a:buClrTx/>
              <a:buSzTx/>
              <a:buNone/>
              <a:defRPr>
                <a:solidFill>
                  <a:srgbClr val="6FB7D7"/>
                </a:solidFill>
              </a:defRPr>
            </a:lvl5pPr>
          </a:lstStyle>
          <a:p>
            <a:r>
              <a:t>Body Level One</a:t>
            </a:r>
          </a:p>
          <a:p>
            <a:pPr lvl="1"/>
            <a:r>
              <a:t>Body Level Two</a:t>
            </a:r>
          </a:p>
          <a:p>
            <a:pPr lvl="2"/>
            <a:r>
              <a:t>Body Level Three</a:t>
            </a:r>
          </a:p>
          <a:p>
            <a:pPr lvl="3"/>
            <a:r>
              <a:t>Body Level Four</a:t>
            </a:r>
          </a:p>
          <a:p>
            <a:pPr lvl="4"/>
            <a:r>
              <a:t>Body Level Five</a:t>
            </a:r>
          </a:p>
        </p:txBody>
      </p:sp>
      <p:sp>
        <p:nvSpPr>
          <p:cNvPr id="65" name="Text Placeholder 4"/>
          <p:cNvSpPr>
            <a:spLocks noGrp="1"/>
          </p:cNvSpPr>
          <p:nvPr>
            <p:ph type="body" sz="quarter" idx="13"/>
          </p:nvPr>
        </p:nvSpPr>
        <p:spPr>
          <a:xfrm>
            <a:off x="14253210" y="3487739"/>
            <a:ext cx="11521441" cy="1802130"/>
          </a:xfrm>
          <a:prstGeom prst="rect">
            <a:avLst/>
          </a:prstGeom>
        </p:spPr>
        <p:txBody>
          <a:bodyPr anchor="b"/>
          <a:lstStyle/>
          <a:p>
            <a:pPr marL="0" indent="0" algn="ctr">
              <a:spcBef>
                <a:spcPts val="0"/>
              </a:spcBef>
              <a:buClrTx/>
              <a:buSzTx/>
              <a:buNone/>
              <a:defRPr>
                <a:solidFill>
                  <a:srgbClr val="6FB7D7"/>
                </a:solidFill>
              </a:defRPr>
            </a:pPr>
            <a:endParaRP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3" name="Title Text"/>
          <p:cNvSpPr txBox="1">
            <a:spLocks noGrp="1"/>
          </p:cNvSpPr>
          <p:nvPr>
            <p:ph type="title"/>
          </p:nvPr>
        </p:nvSpPr>
        <p:spPr>
          <a:prstGeom prst="rect">
            <a:avLst/>
          </a:prstGeom>
        </p:spPr>
        <p:txBody>
          <a:bodyPr/>
          <a:lstStyle/>
          <a:p>
            <a:r>
              <a:t>Title Text</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8" name="Title Text"/>
          <p:cNvSpPr txBox="1">
            <a:spLocks noGrp="1"/>
          </p:cNvSpPr>
          <p:nvPr>
            <p:ph type="title"/>
          </p:nvPr>
        </p:nvSpPr>
        <p:spPr>
          <a:xfrm>
            <a:off x="1600196" y="1468493"/>
            <a:ext cx="11521442" cy="2788921"/>
          </a:xfrm>
          <a:prstGeom prst="rect">
            <a:avLst/>
          </a:prstGeom>
        </p:spPr>
        <p:txBody>
          <a:bodyPr/>
          <a:lstStyle>
            <a:lvl1pPr>
              <a:defRPr sz="8600"/>
            </a:lvl1pPr>
          </a:lstStyle>
          <a:p>
            <a:r>
              <a:t>Title Text</a:t>
            </a:r>
          </a:p>
        </p:txBody>
      </p:sp>
      <p:sp>
        <p:nvSpPr>
          <p:cNvPr id="89" name="Body Level One…"/>
          <p:cNvSpPr txBox="1">
            <a:spLocks noGrp="1"/>
          </p:cNvSpPr>
          <p:nvPr>
            <p:ph type="body" sz="half" idx="1"/>
          </p:nvPr>
        </p:nvSpPr>
        <p:spPr>
          <a:xfrm>
            <a:off x="14228472" y="883919"/>
            <a:ext cx="11521441" cy="13380721"/>
          </a:xfrm>
          <a:prstGeom prst="rect">
            <a:avLst/>
          </a:prstGeom>
        </p:spPr>
        <p:txBody>
          <a:bodyPr/>
          <a:lstStyle>
            <a:lvl1pPr>
              <a:defRPr sz="5300"/>
            </a:lvl1pPr>
            <a:lvl2pPr marL="1729531" indent="-891331">
              <a:defRPr sz="5300"/>
            </a:lvl2pPr>
            <a:lvl3pPr marL="2481742" indent="-835505">
              <a:defRPr sz="5300"/>
            </a:lvl3pPr>
            <a:lvl4pPr marL="3196782" indent="-872682">
              <a:defRPr sz="5300"/>
            </a:lvl4pPr>
            <a:lvl5pPr marL="3868424" indent="-835505">
              <a:defRPr sz="5300"/>
            </a:lvl5pPr>
          </a:lstStyle>
          <a:p>
            <a:r>
              <a:t>Body Level One</a:t>
            </a:r>
          </a:p>
          <a:p>
            <a:pPr lvl="1"/>
            <a:r>
              <a:t>Body Level Two</a:t>
            </a:r>
          </a:p>
          <a:p>
            <a:pPr lvl="2"/>
            <a:r>
              <a:t>Body Level Three</a:t>
            </a:r>
          </a:p>
          <a:p>
            <a:pPr lvl="3"/>
            <a:r>
              <a:t>Body Level Four</a:t>
            </a:r>
          </a:p>
          <a:p>
            <a:pPr lvl="4"/>
            <a:r>
              <a:t>Body Level Five</a:t>
            </a:r>
          </a:p>
        </p:txBody>
      </p:sp>
      <p:sp>
        <p:nvSpPr>
          <p:cNvPr id="90" name="Text Placeholder 3"/>
          <p:cNvSpPr>
            <a:spLocks noGrp="1"/>
          </p:cNvSpPr>
          <p:nvPr>
            <p:ph type="body" sz="half" idx="13"/>
          </p:nvPr>
        </p:nvSpPr>
        <p:spPr>
          <a:xfrm>
            <a:off x="1600196" y="4290855"/>
            <a:ext cx="11521442" cy="8928366"/>
          </a:xfrm>
          <a:prstGeom prst="rect">
            <a:avLst/>
          </a:prstGeom>
        </p:spPr>
        <p:txBody>
          <a:bodyPr/>
          <a:lstStyle/>
          <a:p>
            <a:pPr marL="0" indent="0" algn="ctr">
              <a:buClrTx/>
              <a:buSzTx/>
              <a:buNone/>
              <a:defRPr sz="4300"/>
            </a:pPr>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Rectangle 7"/>
          <p:cNvSpPr/>
          <p:nvPr/>
        </p:nvSpPr>
        <p:spPr>
          <a:xfrm>
            <a:off x="714375" y="4471194"/>
            <a:ext cx="6143625" cy="11378407"/>
          </a:xfrm>
          <a:prstGeom prst="rect">
            <a:avLst/>
          </a:prstGeom>
          <a:solidFill>
            <a:srgbClr val="FFFFFF"/>
          </a:solidFill>
          <a:ln w="12700">
            <a:miter lim="400000"/>
          </a:ln>
        </p:spPr>
        <p:txBody>
          <a:bodyPr lIns="45719" rIns="45719" anchor="ctr"/>
          <a:lstStyle/>
          <a:p>
            <a:pPr>
              <a:defRPr sz="800">
                <a:latin typeface="+mn-lt"/>
                <a:ea typeface="+mn-ea"/>
                <a:cs typeface="+mn-cs"/>
                <a:sym typeface="Times New Roman"/>
              </a:defRPr>
            </a:pPr>
            <a:endParaRPr/>
          </a:p>
        </p:txBody>
      </p:sp>
      <p:sp>
        <p:nvSpPr>
          <p:cNvPr id="3" name="Rectangle 8"/>
          <p:cNvSpPr/>
          <p:nvPr/>
        </p:nvSpPr>
        <p:spPr>
          <a:xfrm>
            <a:off x="7334250" y="4471194"/>
            <a:ext cx="6143625" cy="11378407"/>
          </a:xfrm>
          <a:prstGeom prst="rect">
            <a:avLst/>
          </a:prstGeom>
          <a:solidFill>
            <a:srgbClr val="FFFFFF"/>
          </a:solidFill>
          <a:ln w="12700">
            <a:miter lim="400000"/>
          </a:ln>
        </p:spPr>
        <p:txBody>
          <a:bodyPr lIns="45719" rIns="45719" anchor="ctr"/>
          <a:lstStyle/>
          <a:p>
            <a:pPr>
              <a:defRPr sz="800">
                <a:latin typeface="+mn-lt"/>
                <a:ea typeface="+mn-ea"/>
                <a:cs typeface="+mn-cs"/>
                <a:sym typeface="Times New Roman"/>
              </a:defRPr>
            </a:pPr>
            <a:endParaRPr/>
          </a:p>
        </p:txBody>
      </p:sp>
      <p:sp>
        <p:nvSpPr>
          <p:cNvPr id="4" name="Rectangle 9"/>
          <p:cNvSpPr/>
          <p:nvPr/>
        </p:nvSpPr>
        <p:spPr>
          <a:xfrm>
            <a:off x="13954125" y="4471194"/>
            <a:ext cx="6143625" cy="11378407"/>
          </a:xfrm>
          <a:prstGeom prst="rect">
            <a:avLst/>
          </a:prstGeom>
          <a:solidFill>
            <a:srgbClr val="FFFFFF"/>
          </a:solidFill>
          <a:ln w="12700">
            <a:miter lim="400000"/>
          </a:ln>
        </p:spPr>
        <p:txBody>
          <a:bodyPr lIns="45719" rIns="45719" anchor="ctr"/>
          <a:lstStyle/>
          <a:p>
            <a:pPr>
              <a:defRPr sz="800">
                <a:latin typeface="+mn-lt"/>
                <a:ea typeface="+mn-ea"/>
                <a:cs typeface="+mn-cs"/>
                <a:sym typeface="Times New Roman"/>
              </a:defRPr>
            </a:pPr>
            <a:endParaRPr/>
          </a:p>
        </p:txBody>
      </p:sp>
      <p:sp>
        <p:nvSpPr>
          <p:cNvPr id="5" name="Rectangle 10"/>
          <p:cNvSpPr/>
          <p:nvPr/>
        </p:nvSpPr>
        <p:spPr>
          <a:xfrm>
            <a:off x="20574000" y="4471194"/>
            <a:ext cx="6143625" cy="11378407"/>
          </a:xfrm>
          <a:prstGeom prst="rect">
            <a:avLst/>
          </a:prstGeom>
          <a:solidFill>
            <a:srgbClr val="FFFFFF"/>
          </a:solidFill>
          <a:ln w="12700">
            <a:miter lim="400000"/>
          </a:ln>
        </p:spPr>
        <p:txBody>
          <a:bodyPr lIns="45719" rIns="45719" anchor="ctr"/>
          <a:lstStyle/>
          <a:p>
            <a:pPr>
              <a:defRPr sz="800">
                <a:latin typeface="+mn-lt"/>
                <a:ea typeface="+mn-ea"/>
                <a:cs typeface="+mn-cs"/>
                <a:sym typeface="Times New Roman"/>
              </a:defRPr>
            </a:pPr>
            <a:endParaRPr/>
          </a:p>
        </p:txBody>
      </p:sp>
      <p:sp>
        <p:nvSpPr>
          <p:cNvPr id="6" name="Rectangle 12"/>
          <p:cNvSpPr/>
          <p:nvPr/>
        </p:nvSpPr>
        <p:spPr>
          <a:xfrm>
            <a:off x="0" y="0"/>
            <a:ext cx="27432000" cy="16459200"/>
          </a:xfrm>
          <a:prstGeom prst="rect">
            <a:avLst/>
          </a:prstGeom>
          <a:ln w="25400">
            <a:solidFill>
              <a:srgbClr val="000000"/>
            </a:solidFill>
            <a:miter/>
          </a:ln>
        </p:spPr>
        <p:txBody>
          <a:bodyPr lIns="45719" rIns="45719" anchor="ctr"/>
          <a:lstStyle/>
          <a:p>
            <a:pPr>
              <a:defRPr sz="800">
                <a:latin typeface="+mn-lt"/>
                <a:ea typeface="+mn-ea"/>
                <a:cs typeface="+mn-cs"/>
                <a:sym typeface="Times New Roman"/>
              </a:defRPr>
            </a:pPr>
            <a:endParaRPr/>
          </a:p>
        </p:txBody>
      </p:sp>
      <p:sp>
        <p:nvSpPr>
          <p:cNvPr id="7" name="Title Text"/>
          <p:cNvSpPr txBox="1">
            <a:spLocks noGrp="1"/>
          </p:cNvSpPr>
          <p:nvPr>
            <p:ph type="title"/>
          </p:nvPr>
        </p:nvSpPr>
        <p:spPr>
          <a:xfrm>
            <a:off x="1648024" y="257968"/>
            <a:ext cx="24127024" cy="3209133"/>
          </a:xfrm>
          <a:prstGeom prst="rect">
            <a:avLst/>
          </a:prstGeom>
          <a:ln w="12700">
            <a:miter lim="400000"/>
          </a:ln>
          <a:extLst>
            <a:ext uri="{C572A759-6A51-4108-AA02-DFA0A04FC94B}">
              <ma14:wrappingTextBoxFlag xmlns="" xmlns:ma14="http://schemas.microsoft.com/office/mac/drawingml/2011/main" val="1"/>
            </a:ext>
          </a:extLst>
        </p:spPr>
        <p:txBody>
          <a:bodyPr lIns="219456" tIns="219456" rIns="219456" bIns="219456" anchor="b">
            <a:normAutofit/>
          </a:bodyPr>
          <a:lstStyle/>
          <a:p>
            <a:r>
              <a:t>Title Text</a:t>
            </a:r>
          </a:p>
        </p:txBody>
      </p:sp>
      <p:sp>
        <p:nvSpPr>
          <p:cNvPr id="8" name="Body Level One…"/>
          <p:cNvSpPr txBox="1">
            <a:spLocks noGrp="1"/>
          </p:cNvSpPr>
          <p:nvPr>
            <p:ph type="body" idx="1"/>
          </p:nvPr>
        </p:nvSpPr>
        <p:spPr>
          <a:xfrm>
            <a:off x="1648024" y="3840162"/>
            <a:ext cx="24127024" cy="10424320"/>
          </a:xfrm>
          <a:prstGeom prst="rect">
            <a:avLst/>
          </a:prstGeom>
          <a:ln w="12700">
            <a:miter lim="400000"/>
          </a:ln>
          <a:extLst>
            <a:ext uri="{C572A759-6A51-4108-AA02-DFA0A04FC94B}">
              <ma14:wrappingTextBoxFlag xmlns="" xmlns:ma14="http://schemas.microsoft.com/office/mac/drawingml/2011/main" val="1"/>
            </a:ext>
          </a:extLst>
        </p:spPr>
        <p:txBody>
          <a:bodyPr lIns="219456" tIns="219456" rIns="219456" bIns="219456">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25121227" y="14668298"/>
            <a:ext cx="1543813" cy="1662516"/>
          </a:xfrm>
          <a:prstGeom prst="rect">
            <a:avLst/>
          </a:prstGeom>
          <a:ln w="12700">
            <a:miter lim="400000"/>
          </a:ln>
        </p:spPr>
        <p:txBody>
          <a:bodyPr wrap="none" lIns="219456" tIns="219456" rIns="219456" bIns="219456" anchor="ctr">
            <a:spAutoFit/>
          </a:bodyPr>
          <a:lstStyle>
            <a:lvl1pPr algn="r">
              <a:defRPr sz="8600">
                <a:solidFill>
                  <a:srgbClr val="FFFFFF"/>
                </a:solidFill>
                <a:latin typeface="+mn-lt"/>
                <a:ea typeface="+mn-ea"/>
                <a:cs typeface="+mn-cs"/>
                <a:sym typeface="Times New Roman"/>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2193925" rtl="0" latinLnBrk="0">
        <a:lnSpc>
          <a:spcPct val="100000"/>
        </a:lnSpc>
        <a:spcBef>
          <a:spcPts val="0"/>
        </a:spcBef>
        <a:spcAft>
          <a:spcPts val="0"/>
        </a:spcAft>
        <a:buClrTx/>
        <a:buSzTx/>
        <a:buFontTx/>
        <a:buNone/>
        <a:tabLst/>
        <a:defRPr sz="11000" b="0" i="0" u="none" strike="noStrike" cap="none" spc="0" baseline="0">
          <a:ln>
            <a:noFill/>
          </a:ln>
          <a:solidFill>
            <a:schemeClr val="accent1"/>
          </a:solidFill>
          <a:uFillTx/>
          <a:latin typeface="News Gothic MT"/>
          <a:ea typeface="News Gothic MT"/>
          <a:cs typeface="News Gothic MT"/>
          <a:sym typeface="News Gothic MT"/>
        </a:defRPr>
      </a:lvl1pPr>
      <a:lvl2pPr marL="0" marR="0" indent="0" algn="ctr" defTabSz="2193925" rtl="0" latinLnBrk="0">
        <a:lnSpc>
          <a:spcPct val="100000"/>
        </a:lnSpc>
        <a:spcBef>
          <a:spcPts val="0"/>
        </a:spcBef>
        <a:spcAft>
          <a:spcPts val="0"/>
        </a:spcAft>
        <a:buClrTx/>
        <a:buSzTx/>
        <a:buFontTx/>
        <a:buNone/>
        <a:tabLst/>
        <a:defRPr sz="11000" b="0" i="0" u="none" strike="noStrike" cap="none" spc="0" baseline="0">
          <a:ln>
            <a:noFill/>
          </a:ln>
          <a:solidFill>
            <a:schemeClr val="accent1"/>
          </a:solidFill>
          <a:uFillTx/>
          <a:latin typeface="News Gothic MT"/>
          <a:ea typeface="News Gothic MT"/>
          <a:cs typeface="News Gothic MT"/>
          <a:sym typeface="News Gothic MT"/>
        </a:defRPr>
      </a:lvl2pPr>
      <a:lvl3pPr marL="0" marR="0" indent="0" algn="ctr" defTabSz="2193925" rtl="0" latinLnBrk="0">
        <a:lnSpc>
          <a:spcPct val="100000"/>
        </a:lnSpc>
        <a:spcBef>
          <a:spcPts val="0"/>
        </a:spcBef>
        <a:spcAft>
          <a:spcPts val="0"/>
        </a:spcAft>
        <a:buClrTx/>
        <a:buSzTx/>
        <a:buFontTx/>
        <a:buNone/>
        <a:tabLst/>
        <a:defRPr sz="11000" b="0" i="0" u="none" strike="noStrike" cap="none" spc="0" baseline="0">
          <a:ln>
            <a:noFill/>
          </a:ln>
          <a:solidFill>
            <a:schemeClr val="accent1"/>
          </a:solidFill>
          <a:uFillTx/>
          <a:latin typeface="News Gothic MT"/>
          <a:ea typeface="News Gothic MT"/>
          <a:cs typeface="News Gothic MT"/>
          <a:sym typeface="News Gothic MT"/>
        </a:defRPr>
      </a:lvl3pPr>
      <a:lvl4pPr marL="0" marR="0" indent="0" algn="ctr" defTabSz="2193925" rtl="0" latinLnBrk="0">
        <a:lnSpc>
          <a:spcPct val="100000"/>
        </a:lnSpc>
        <a:spcBef>
          <a:spcPts val="0"/>
        </a:spcBef>
        <a:spcAft>
          <a:spcPts val="0"/>
        </a:spcAft>
        <a:buClrTx/>
        <a:buSzTx/>
        <a:buFontTx/>
        <a:buNone/>
        <a:tabLst/>
        <a:defRPr sz="11000" b="0" i="0" u="none" strike="noStrike" cap="none" spc="0" baseline="0">
          <a:ln>
            <a:noFill/>
          </a:ln>
          <a:solidFill>
            <a:schemeClr val="accent1"/>
          </a:solidFill>
          <a:uFillTx/>
          <a:latin typeface="News Gothic MT"/>
          <a:ea typeface="News Gothic MT"/>
          <a:cs typeface="News Gothic MT"/>
          <a:sym typeface="News Gothic MT"/>
        </a:defRPr>
      </a:lvl4pPr>
      <a:lvl5pPr marL="0" marR="0" indent="0" algn="ctr" defTabSz="2193925" rtl="0" latinLnBrk="0">
        <a:lnSpc>
          <a:spcPct val="100000"/>
        </a:lnSpc>
        <a:spcBef>
          <a:spcPts val="0"/>
        </a:spcBef>
        <a:spcAft>
          <a:spcPts val="0"/>
        </a:spcAft>
        <a:buClrTx/>
        <a:buSzTx/>
        <a:buFontTx/>
        <a:buNone/>
        <a:tabLst/>
        <a:defRPr sz="11000" b="0" i="0" u="none" strike="noStrike" cap="none" spc="0" baseline="0">
          <a:ln>
            <a:noFill/>
          </a:ln>
          <a:solidFill>
            <a:schemeClr val="accent1"/>
          </a:solidFill>
          <a:uFillTx/>
          <a:latin typeface="News Gothic MT"/>
          <a:ea typeface="News Gothic MT"/>
          <a:cs typeface="News Gothic MT"/>
          <a:sym typeface="News Gothic MT"/>
        </a:defRPr>
      </a:lvl5pPr>
      <a:lvl6pPr marL="0" marR="0" indent="228600" algn="ctr" defTabSz="2193925" rtl="0" latinLnBrk="0">
        <a:lnSpc>
          <a:spcPct val="100000"/>
        </a:lnSpc>
        <a:spcBef>
          <a:spcPts val="0"/>
        </a:spcBef>
        <a:spcAft>
          <a:spcPts val="0"/>
        </a:spcAft>
        <a:buClrTx/>
        <a:buSzTx/>
        <a:buFontTx/>
        <a:buNone/>
        <a:tabLst/>
        <a:defRPr sz="11000" b="0" i="0" u="none" strike="noStrike" cap="none" spc="0" baseline="0">
          <a:ln>
            <a:noFill/>
          </a:ln>
          <a:solidFill>
            <a:schemeClr val="accent1"/>
          </a:solidFill>
          <a:uFillTx/>
          <a:latin typeface="News Gothic MT"/>
          <a:ea typeface="News Gothic MT"/>
          <a:cs typeface="News Gothic MT"/>
          <a:sym typeface="News Gothic MT"/>
        </a:defRPr>
      </a:lvl6pPr>
      <a:lvl7pPr marL="0" marR="0" indent="457200" algn="ctr" defTabSz="2193925" rtl="0" latinLnBrk="0">
        <a:lnSpc>
          <a:spcPct val="100000"/>
        </a:lnSpc>
        <a:spcBef>
          <a:spcPts val="0"/>
        </a:spcBef>
        <a:spcAft>
          <a:spcPts val="0"/>
        </a:spcAft>
        <a:buClrTx/>
        <a:buSzTx/>
        <a:buFontTx/>
        <a:buNone/>
        <a:tabLst/>
        <a:defRPr sz="11000" b="0" i="0" u="none" strike="noStrike" cap="none" spc="0" baseline="0">
          <a:ln>
            <a:noFill/>
          </a:ln>
          <a:solidFill>
            <a:schemeClr val="accent1"/>
          </a:solidFill>
          <a:uFillTx/>
          <a:latin typeface="News Gothic MT"/>
          <a:ea typeface="News Gothic MT"/>
          <a:cs typeface="News Gothic MT"/>
          <a:sym typeface="News Gothic MT"/>
        </a:defRPr>
      </a:lvl7pPr>
      <a:lvl8pPr marL="0" marR="0" indent="685800" algn="ctr" defTabSz="2193925" rtl="0" latinLnBrk="0">
        <a:lnSpc>
          <a:spcPct val="100000"/>
        </a:lnSpc>
        <a:spcBef>
          <a:spcPts val="0"/>
        </a:spcBef>
        <a:spcAft>
          <a:spcPts val="0"/>
        </a:spcAft>
        <a:buClrTx/>
        <a:buSzTx/>
        <a:buFontTx/>
        <a:buNone/>
        <a:tabLst/>
        <a:defRPr sz="11000" b="0" i="0" u="none" strike="noStrike" cap="none" spc="0" baseline="0">
          <a:ln>
            <a:noFill/>
          </a:ln>
          <a:solidFill>
            <a:schemeClr val="accent1"/>
          </a:solidFill>
          <a:uFillTx/>
          <a:latin typeface="News Gothic MT"/>
          <a:ea typeface="News Gothic MT"/>
          <a:cs typeface="News Gothic MT"/>
          <a:sym typeface="News Gothic MT"/>
        </a:defRPr>
      </a:lvl8pPr>
      <a:lvl9pPr marL="0" marR="0" indent="914400" algn="ctr" defTabSz="2193925" rtl="0" latinLnBrk="0">
        <a:lnSpc>
          <a:spcPct val="100000"/>
        </a:lnSpc>
        <a:spcBef>
          <a:spcPts val="0"/>
        </a:spcBef>
        <a:spcAft>
          <a:spcPts val="0"/>
        </a:spcAft>
        <a:buClrTx/>
        <a:buSzTx/>
        <a:buFontTx/>
        <a:buNone/>
        <a:tabLst/>
        <a:defRPr sz="11000" b="0" i="0" u="none" strike="noStrike" cap="none" spc="0" baseline="0">
          <a:ln>
            <a:noFill/>
          </a:ln>
          <a:solidFill>
            <a:schemeClr val="accent1"/>
          </a:solidFill>
          <a:uFillTx/>
          <a:latin typeface="News Gothic MT"/>
          <a:ea typeface="News Gothic MT"/>
          <a:cs typeface="News Gothic MT"/>
          <a:sym typeface="News Gothic MT"/>
        </a:defRPr>
      </a:lvl9pPr>
    </p:titleStyle>
    <p:bodyStyle>
      <a:lvl1pPr marL="838200" marR="0" indent="-838200" algn="l" defTabSz="2193925" rtl="0" latinLnBrk="0">
        <a:lnSpc>
          <a:spcPct val="100000"/>
        </a:lnSpc>
        <a:spcBef>
          <a:spcPts val="4800"/>
        </a:spcBef>
        <a:spcAft>
          <a:spcPts val="0"/>
        </a:spcAft>
        <a:buClr>
          <a:srgbClr val="6FB7D7"/>
        </a:buClr>
        <a:buSzPct val="110000"/>
        <a:buFontTx/>
        <a:buChar char="●"/>
        <a:tabLst/>
        <a:defRPr sz="5700" b="0" i="0" u="none" strike="noStrike" cap="none" spc="0" baseline="0">
          <a:ln>
            <a:noFill/>
          </a:ln>
          <a:solidFill>
            <a:srgbClr val="595959"/>
          </a:solidFill>
          <a:uFillTx/>
          <a:latin typeface="News Gothic MT"/>
          <a:ea typeface="News Gothic MT"/>
          <a:cs typeface="News Gothic MT"/>
          <a:sym typeface="News Gothic MT"/>
        </a:defRPr>
      </a:lvl1pPr>
      <a:lvl2pPr marL="1706367" marR="0" indent="-868167" algn="l" defTabSz="2193925" rtl="0" latinLnBrk="0">
        <a:lnSpc>
          <a:spcPct val="100000"/>
        </a:lnSpc>
        <a:spcBef>
          <a:spcPts val="4800"/>
        </a:spcBef>
        <a:spcAft>
          <a:spcPts val="0"/>
        </a:spcAft>
        <a:buClr>
          <a:srgbClr val="6FB7D7"/>
        </a:buClr>
        <a:buSzPct val="110000"/>
        <a:buFontTx/>
        <a:buChar char="●"/>
        <a:tabLst/>
        <a:defRPr sz="5700" b="0" i="0" u="none" strike="noStrike" cap="none" spc="0" baseline="0">
          <a:ln>
            <a:noFill/>
          </a:ln>
          <a:solidFill>
            <a:srgbClr val="595959"/>
          </a:solidFill>
          <a:uFillTx/>
          <a:latin typeface="News Gothic MT"/>
          <a:ea typeface="News Gothic MT"/>
          <a:cs typeface="News Gothic MT"/>
          <a:sym typeface="News Gothic MT"/>
        </a:defRPr>
      </a:lvl2pPr>
      <a:lvl3pPr marL="2451199" marR="0" indent="-804962" algn="l" defTabSz="2193925" rtl="0" latinLnBrk="0">
        <a:lnSpc>
          <a:spcPct val="100000"/>
        </a:lnSpc>
        <a:spcBef>
          <a:spcPts val="4800"/>
        </a:spcBef>
        <a:spcAft>
          <a:spcPts val="0"/>
        </a:spcAft>
        <a:buClr>
          <a:srgbClr val="6FB7D7"/>
        </a:buClr>
        <a:buSzPct val="110000"/>
        <a:buFontTx/>
        <a:buChar char="●"/>
        <a:tabLst/>
        <a:defRPr sz="5700" b="0" i="0" u="none" strike="noStrike" cap="none" spc="0" baseline="0">
          <a:ln>
            <a:noFill/>
          </a:ln>
          <a:solidFill>
            <a:srgbClr val="595959"/>
          </a:solidFill>
          <a:uFillTx/>
          <a:latin typeface="News Gothic MT"/>
          <a:ea typeface="News Gothic MT"/>
          <a:cs typeface="News Gothic MT"/>
          <a:sym typeface="News Gothic MT"/>
        </a:defRPr>
      </a:lvl3pPr>
      <a:lvl4pPr marL="3262644" marR="0" indent="-938544" algn="l" defTabSz="2193925" rtl="0" latinLnBrk="0">
        <a:lnSpc>
          <a:spcPct val="100000"/>
        </a:lnSpc>
        <a:spcBef>
          <a:spcPts val="4800"/>
        </a:spcBef>
        <a:spcAft>
          <a:spcPts val="0"/>
        </a:spcAft>
        <a:buClr>
          <a:srgbClr val="6FB7D7"/>
        </a:buClr>
        <a:buSzPct val="110000"/>
        <a:buFontTx/>
        <a:buChar char="●"/>
        <a:tabLst/>
        <a:defRPr sz="5700" b="0" i="0" u="none" strike="noStrike" cap="none" spc="0" baseline="0">
          <a:ln>
            <a:noFill/>
          </a:ln>
          <a:solidFill>
            <a:srgbClr val="595959"/>
          </a:solidFill>
          <a:uFillTx/>
          <a:latin typeface="News Gothic MT"/>
          <a:ea typeface="News Gothic MT"/>
          <a:cs typeface="News Gothic MT"/>
          <a:sym typeface="News Gothic MT"/>
        </a:defRPr>
      </a:lvl4pPr>
      <a:lvl5pPr marL="3931481" marR="0" indent="-898562" algn="l" defTabSz="2193925" rtl="0" latinLnBrk="0">
        <a:lnSpc>
          <a:spcPct val="100000"/>
        </a:lnSpc>
        <a:spcBef>
          <a:spcPts val="4800"/>
        </a:spcBef>
        <a:spcAft>
          <a:spcPts val="0"/>
        </a:spcAft>
        <a:buClr>
          <a:srgbClr val="6FB7D7"/>
        </a:buClr>
        <a:buSzPct val="110000"/>
        <a:buFontTx/>
        <a:buChar char="●"/>
        <a:tabLst/>
        <a:defRPr sz="5700" b="0" i="0" u="none" strike="noStrike" cap="none" spc="0" baseline="0">
          <a:ln>
            <a:noFill/>
          </a:ln>
          <a:solidFill>
            <a:srgbClr val="595959"/>
          </a:solidFill>
          <a:uFillTx/>
          <a:latin typeface="News Gothic MT"/>
          <a:ea typeface="News Gothic MT"/>
          <a:cs typeface="News Gothic MT"/>
          <a:sym typeface="News Gothic MT"/>
        </a:defRPr>
      </a:lvl5pPr>
      <a:lvl6pPr marL="6137910" marR="0" indent="-651510" algn="l" defTabSz="2193925" rtl="0" latinLnBrk="0">
        <a:lnSpc>
          <a:spcPct val="100000"/>
        </a:lnSpc>
        <a:spcBef>
          <a:spcPts val="4800"/>
        </a:spcBef>
        <a:spcAft>
          <a:spcPts val="0"/>
        </a:spcAft>
        <a:buClr>
          <a:srgbClr val="6FB7D7"/>
        </a:buClr>
        <a:buSzPct val="100000"/>
        <a:buFontTx/>
        <a:buChar char="•"/>
        <a:tabLst/>
        <a:defRPr sz="5700" b="0" i="0" u="none" strike="noStrike" cap="none" spc="0" baseline="0">
          <a:ln>
            <a:noFill/>
          </a:ln>
          <a:solidFill>
            <a:srgbClr val="595959"/>
          </a:solidFill>
          <a:uFillTx/>
          <a:latin typeface="News Gothic MT"/>
          <a:ea typeface="News Gothic MT"/>
          <a:cs typeface="News Gothic MT"/>
          <a:sym typeface="News Gothic MT"/>
        </a:defRPr>
      </a:lvl6pPr>
      <a:lvl7pPr marL="7235189" marR="0" indent="-651509" algn="l" defTabSz="2193925" rtl="0" latinLnBrk="0">
        <a:lnSpc>
          <a:spcPct val="100000"/>
        </a:lnSpc>
        <a:spcBef>
          <a:spcPts val="4800"/>
        </a:spcBef>
        <a:spcAft>
          <a:spcPts val="0"/>
        </a:spcAft>
        <a:buClr>
          <a:srgbClr val="6FB7D7"/>
        </a:buClr>
        <a:buSzPct val="100000"/>
        <a:buFontTx/>
        <a:buChar char="•"/>
        <a:tabLst/>
        <a:defRPr sz="5700" b="0" i="0" u="none" strike="noStrike" cap="none" spc="0" baseline="0">
          <a:ln>
            <a:noFill/>
          </a:ln>
          <a:solidFill>
            <a:srgbClr val="595959"/>
          </a:solidFill>
          <a:uFillTx/>
          <a:latin typeface="News Gothic MT"/>
          <a:ea typeface="News Gothic MT"/>
          <a:cs typeface="News Gothic MT"/>
          <a:sym typeface="News Gothic MT"/>
        </a:defRPr>
      </a:lvl7pPr>
      <a:lvl8pPr marL="8332469" marR="0" indent="-651509" algn="l" defTabSz="2193925" rtl="0" latinLnBrk="0">
        <a:lnSpc>
          <a:spcPct val="100000"/>
        </a:lnSpc>
        <a:spcBef>
          <a:spcPts val="4800"/>
        </a:spcBef>
        <a:spcAft>
          <a:spcPts val="0"/>
        </a:spcAft>
        <a:buClr>
          <a:srgbClr val="6FB7D7"/>
        </a:buClr>
        <a:buSzPct val="100000"/>
        <a:buFontTx/>
        <a:buChar char="•"/>
        <a:tabLst/>
        <a:defRPr sz="5700" b="0" i="0" u="none" strike="noStrike" cap="none" spc="0" baseline="0">
          <a:ln>
            <a:noFill/>
          </a:ln>
          <a:solidFill>
            <a:srgbClr val="595959"/>
          </a:solidFill>
          <a:uFillTx/>
          <a:latin typeface="News Gothic MT"/>
          <a:ea typeface="News Gothic MT"/>
          <a:cs typeface="News Gothic MT"/>
          <a:sym typeface="News Gothic MT"/>
        </a:defRPr>
      </a:lvl8pPr>
      <a:lvl9pPr marL="9429750" marR="0" indent="-651509" algn="l" defTabSz="2193925" rtl="0" latinLnBrk="0">
        <a:lnSpc>
          <a:spcPct val="100000"/>
        </a:lnSpc>
        <a:spcBef>
          <a:spcPts val="4800"/>
        </a:spcBef>
        <a:spcAft>
          <a:spcPts val="0"/>
        </a:spcAft>
        <a:buClr>
          <a:srgbClr val="6FB7D7"/>
        </a:buClr>
        <a:buSzPct val="100000"/>
        <a:buFontTx/>
        <a:buChar char="•"/>
        <a:tabLst/>
        <a:defRPr sz="5700" b="0" i="0" u="none" strike="noStrike" cap="none" spc="0" baseline="0">
          <a:ln>
            <a:noFill/>
          </a:ln>
          <a:solidFill>
            <a:srgbClr val="595959"/>
          </a:solidFill>
          <a:uFillTx/>
          <a:latin typeface="News Gothic MT"/>
          <a:ea typeface="News Gothic MT"/>
          <a:cs typeface="News Gothic MT"/>
          <a:sym typeface="News Gothic MT"/>
        </a:defRPr>
      </a:lvl9pPr>
    </p:bodyStyle>
    <p:otherStyle>
      <a:lvl1pPr marL="0" marR="0" indent="0" algn="r" defTabSz="914400" rtl="0" latinLnBrk="0">
        <a:lnSpc>
          <a:spcPct val="100000"/>
        </a:lnSpc>
        <a:spcBef>
          <a:spcPts val="0"/>
        </a:spcBef>
        <a:spcAft>
          <a:spcPts val="0"/>
        </a:spcAft>
        <a:buClrTx/>
        <a:buSzTx/>
        <a:buFontTx/>
        <a:buNone/>
        <a:tabLst/>
        <a:defRPr sz="8600" b="0" i="0" u="none" strike="noStrike" cap="none" spc="0" baseline="0">
          <a:ln>
            <a:noFill/>
          </a:ln>
          <a:solidFill>
            <a:schemeClr val="tx1"/>
          </a:solidFill>
          <a:uFillTx/>
          <a:latin typeface="+mn-lt"/>
          <a:ea typeface="+mn-ea"/>
          <a:cs typeface="+mn-cs"/>
          <a:sym typeface="Times New Roman"/>
        </a:defRPr>
      </a:lvl1pPr>
      <a:lvl2pPr marL="0" marR="0" indent="261244" algn="r" defTabSz="914400" rtl="0" latinLnBrk="0">
        <a:lnSpc>
          <a:spcPct val="100000"/>
        </a:lnSpc>
        <a:spcBef>
          <a:spcPts val="0"/>
        </a:spcBef>
        <a:spcAft>
          <a:spcPts val="0"/>
        </a:spcAft>
        <a:buClrTx/>
        <a:buSzTx/>
        <a:buFontTx/>
        <a:buNone/>
        <a:tabLst/>
        <a:defRPr sz="8600" b="0" i="0" u="none" strike="noStrike" cap="none" spc="0" baseline="0">
          <a:ln>
            <a:noFill/>
          </a:ln>
          <a:solidFill>
            <a:schemeClr val="tx1"/>
          </a:solidFill>
          <a:uFillTx/>
          <a:latin typeface="+mn-lt"/>
          <a:ea typeface="+mn-ea"/>
          <a:cs typeface="+mn-cs"/>
          <a:sym typeface="Times New Roman"/>
        </a:defRPr>
      </a:lvl2pPr>
      <a:lvl3pPr marL="0" marR="0" indent="522488" algn="r" defTabSz="914400" rtl="0" latinLnBrk="0">
        <a:lnSpc>
          <a:spcPct val="100000"/>
        </a:lnSpc>
        <a:spcBef>
          <a:spcPts val="0"/>
        </a:spcBef>
        <a:spcAft>
          <a:spcPts val="0"/>
        </a:spcAft>
        <a:buClrTx/>
        <a:buSzTx/>
        <a:buFontTx/>
        <a:buNone/>
        <a:tabLst/>
        <a:defRPr sz="8600" b="0" i="0" u="none" strike="noStrike" cap="none" spc="0" baseline="0">
          <a:ln>
            <a:noFill/>
          </a:ln>
          <a:solidFill>
            <a:schemeClr val="tx1"/>
          </a:solidFill>
          <a:uFillTx/>
          <a:latin typeface="+mn-lt"/>
          <a:ea typeface="+mn-ea"/>
          <a:cs typeface="+mn-cs"/>
          <a:sym typeface="Times New Roman"/>
        </a:defRPr>
      </a:lvl3pPr>
      <a:lvl4pPr marL="0" marR="0" indent="783732" algn="r" defTabSz="914400" rtl="0" latinLnBrk="0">
        <a:lnSpc>
          <a:spcPct val="100000"/>
        </a:lnSpc>
        <a:spcBef>
          <a:spcPts val="0"/>
        </a:spcBef>
        <a:spcAft>
          <a:spcPts val="0"/>
        </a:spcAft>
        <a:buClrTx/>
        <a:buSzTx/>
        <a:buFontTx/>
        <a:buNone/>
        <a:tabLst/>
        <a:defRPr sz="8600" b="0" i="0" u="none" strike="noStrike" cap="none" spc="0" baseline="0">
          <a:ln>
            <a:noFill/>
          </a:ln>
          <a:solidFill>
            <a:schemeClr val="tx1"/>
          </a:solidFill>
          <a:uFillTx/>
          <a:latin typeface="+mn-lt"/>
          <a:ea typeface="+mn-ea"/>
          <a:cs typeface="+mn-cs"/>
          <a:sym typeface="Times New Roman"/>
        </a:defRPr>
      </a:lvl4pPr>
      <a:lvl5pPr marL="0" marR="0" indent="1044976" algn="r" defTabSz="914400" rtl="0" latinLnBrk="0">
        <a:lnSpc>
          <a:spcPct val="100000"/>
        </a:lnSpc>
        <a:spcBef>
          <a:spcPts val="0"/>
        </a:spcBef>
        <a:spcAft>
          <a:spcPts val="0"/>
        </a:spcAft>
        <a:buClrTx/>
        <a:buSzTx/>
        <a:buFontTx/>
        <a:buNone/>
        <a:tabLst/>
        <a:defRPr sz="8600" b="0" i="0" u="none" strike="noStrike" cap="none" spc="0" baseline="0">
          <a:ln>
            <a:noFill/>
          </a:ln>
          <a:solidFill>
            <a:schemeClr val="tx1"/>
          </a:solidFill>
          <a:uFillTx/>
          <a:latin typeface="+mn-lt"/>
          <a:ea typeface="+mn-ea"/>
          <a:cs typeface="+mn-cs"/>
          <a:sym typeface="Times New Roman"/>
        </a:defRPr>
      </a:lvl5pPr>
      <a:lvl6pPr marL="0" marR="0" indent="1306219" algn="r" defTabSz="914400" rtl="0" latinLnBrk="0">
        <a:lnSpc>
          <a:spcPct val="100000"/>
        </a:lnSpc>
        <a:spcBef>
          <a:spcPts val="0"/>
        </a:spcBef>
        <a:spcAft>
          <a:spcPts val="0"/>
        </a:spcAft>
        <a:buClrTx/>
        <a:buSzTx/>
        <a:buFontTx/>
        <a:buNone/>
        <a:tabLst/>
        <a:defRPr sz="8600" b="0" i="0" u="none" strike="noStrike" cap="none" spc="0" baseline="0">
          <a:ln>
            <a:noFill/>
          </a:ln>
          <a:solidFill>
            <a:schemeClr val="tx1"/>
          </a:solidFill>
          <a:uFillTx/>
          <a:latin typeface="+mn-lt"/>
          <a:ea typeface="+mn-ea"/>
          <a:cs typeface="+mn-cs"/>
          <a:sym typeface="Times New Roman"/>
        </a:defRPr>
      </a:lvl6pPr>
      <a:lvl7pPr marL="0" marR="0" indent="1567464" algn="r" defTabSz="914400" rtl="0" latinLnBrk="0">
        <a:lnSpc>
          <a:spcPct val="100000"/>
        </a:lnSpc>
        <a:spcBef>
          <a:spcPts val="0"/>
        </a:spcBef>
        <a:spcAft>
          <a:spcPts val="0"/>
        </a:spcAft>
        <a:buClrTx/>
        <a:buSzTx/>
        <a:buFontTx/>
        <a:buNone/>
        <a:tabLst/>
        <a:defRPr sz="8600" b="0" i="0" u="none" strike="noStrike" cap="none" spc="0" baseline="0">
          <a:ln>
            <a:noFill/>
          </a:ln>
          <a:solidFill>
            <a:schemeClr val="tx1"/>
          </a:solidFill>
          <a:uFillTx/>
          <a:latin typeface="+mn-lt"/>
          <a:ea typeface="+mn-ea"/>
          <a:cs typeface="+mn-cs"/>
          <a:sym typeface="Times New Roman"/>
        </a:defRPr>
      </a:lvl7pPr>
      <a:lvl8pPr marL="0" marR="0" indent="1828708" algn="r" defTabSz="914400" rtl="0" latinLnBrk="0">
        <a:lnSpc>
          <a:spcPct val="100000"/>
        </a:lnSpc>
        <a:spcBef>
          <a:spcPts val="0"/>
        </a:spcBef>
        <a:spcAft>
          <a:spcPts val="0"/>
        </a:spcAft>
        <a:buClrTx/>
        <a:buSzTx/>
        <a:buFontTx/>
        <a:buNone/>
        <a:tabLst/>
        <a:defRPr sz="8600" b="0" i="0" u="none" strike="noStrike" cap="none" spc="0" baseline="0">
          <a:ln>
            <a:noFill/>
          </a:ln>
          <a:solidFill>
            <a:schemeClr val="tx1"/>
          </a:solidFill>
          <a:uFillTx/>
          <a:latin typeface="+mn-lt"/>
          <a:ea typeface="+mn-ea"/>
          <a:cs typeface="+mn-cs"/>
          <a:sym typeface="Times New Roman"/>
        </a:defRPr>
      </a:lvl8pPr>
      <a:lvl9pPr marL="0" marR="0" indent="2089953" algn="r" defTabSz="914400" rtl="0" latinLnBrk="0">
        <a:lnSpc>
          <a:spcPct val="100000"/>
        </a:lnSpc>
        <a:spcBef>
          <a:spcPts val="0"/>
        </a:spcBef>
        <a:spcAft>
          <a:spcPts val="0"/>
        </a:spcAft>
        <a:buClrTx/>
        <a:buSzTx/>
        <a:buFontTx/>
        <a:buNone/>
        <a:tabLst/>
        <a:defRPr sz="8600" b="0" i="0" u="none" strike="noStrike" cap="none" spc="0" baseline="0">
          <a:ln>
            <a:noFill/>
          </a:ln>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chart" Target="../charts/chart1.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6699"/>
            </a:gs>
            <a:gs pos="100000">
              <a:srgbClr val="ACACC8"/>
            </a:gs>
          </a:gsLst>
          <a:lin ang="5400000" scaled="0"/>
        </a:gradFill>
        <a:effectLst/>
      </p:bgPr>
    </p:bg>
    <p:spTree>
      <p:nvGrpSpPr>
        <p:cNvPr id="1" name=""/>
        <p:cNvGrpSpPr/>
        <p:nvPr/>
      </p:nvGrpSpPr>
      <p:grpSpPr>
        <a:xfrm>
          <a:off x="0" y="0"/>
          <a:ext cx="0" cy="0"/>
          <a:chOff x="0" y="0"/>
          <a:chExt cx="0" cy="0"/>
        </a:xfrm>
      </p:grpSpPr>
      <p:grpSp>
        <p:nvGrpSpPr>
          <p:cNvPr id="130" name="Text Box 6"/>
          <p:cNvGrpSpPr/>
          <p:nvPr/>
        </p:nvGrpSpPr>
        <p:grpSpPr>
          <a:xfrm>
            <a:off x="0" y="-7144"/>
            <a:ext cx="27432000" cy="1967805"/>
            <a:chOff x="0" y="0"/>
            <a:chExt cx="27432000" cy="1967804"/>
          </a:xfrm>
        </p:grpSpPr>
        <p:sp>
          <p:nvSpPr>
            <p:cNvPr id="128" name="Rectangle"/>
            <p:cNvSpPr/>
            <p:nvPr/>
          </p:nvSpPr>
          <p:spPr>
            <a:xfrm>
              <a:off x="0" y="0"/>
              <a:ext cx="27432000" cy="1912144"/>
            </a:xfrm>
            <a:prstGeom prst="rect">
              <a:avLst/>
            </a:prstGeom>
            <a:solidFill>
              <a:srgbClr val="000066"/>
            </a:solidFill>
            <a:ln w="12700" cap="flat">
              <a:noFill/>
              <a:miter lim="400000"/>
            </a:ln>
            <a:effectLst/>
          </p:spPr>
          <p:txBody>
            <a:bodyPr wrap="square" lIns="45719" tIns="45719" rIns="45719" bIns="45719" numCol="1" anchor="t">
              <a:noAutofit/>
            </a:bodyPr>
            <a:lstStyle/>
            <a:p>
              <a:pPr>
                <a:defRPr sz="4400" b="1">
                  <a:solidFill>
                    <a:srgbClr val="FFFFFF"/>
                  </a:solidFill>
                  <a:latin typeface="Arial"/>
                  <a:ea typeface="Arial"/>
                  <a:cs typeface="Arial"/>
                  <a:sym typeface="Arial"/>
                </a:defRPr>
              </a:pPr>
              <a:endParaRPr dirty="0"/>
            </a:p>
          </p:txBody>
        </p:sp>
        <p:sp>
          <p:nvSpPr>
            <p:cNvPr id="129" name="Determining Key “Stemness” Genes…"/>
            <p:cNvSpPr txBox="1"/>
            <p:nvPr/>
          </p:nvSpPr>
          <p:spPr>
            <a:xfrm>
              <a:off x="2695905" y="0"/>
              <a:ext cx="22971090" cy="196780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03827" tIns="303827" rIns="303827" bIns="303827" numCol="1" anchor="t">
              <a:spAutoFit/>
            </a:bodyPr>
            <a:lstStyle/>
            <a:p>
              <a:pPr>
                <a:defRPr sz="4400" b="1">
                  <a:solidFill>
                    <a:srgbClr val="FFFFFF"/>
                  </a:solidFill>
                  <a:latin typeface="Arial"/>
                  <a:ea typeface="Arial"/>
                  <a:cs typeface="Arial"/>
                  <a:sym typeface="Arial"/>
                </a:defRPr>
              </a:pPr>
              <a:r>
                <a:rPr lang="en-US" dirty="0"/>
                <a:t>Successful Creation of a Patient-Derived Juvenile Myelomonocytic Leukemia Xenograft Mouse Model to Study Novel RAS Inhibitors</a:t>
              </a:r>
            </a:p>
          </p:txBody>
        </p:sp>
      </p:grpSp>
      <p:sp>
        <p:nvSpPr>
          <p:cNvPr id="131" name="Rectangle 29"/>
          <p:cNvSpPr/>
          <p:nvPr/>
        </p:nvSpPr>
        <p:spPr>
          <a:xfrm>
            <a:off x="0" y="1904999"/>
            <a:ext cx="27432000" cy="118873"/>
          </a:xfrm>
          <a:prstGeom prst="rect">
            <a:avLst/>
          </a:prstGeom>
          <a:gradFill>
            <a:gsLst>
              <a:gs pos="0">
                <a:srgbClr val="CC3300"/>
              </a:gs>
              <a:gs pos="50000">
                <a:srgbClr val="FF9900"/>
              </a:gs>
              <a:gs pos="100000">
                <a:srgbClr val="CC3300"/>
              </a:gs>
            </a:gsLst>
          </a:gradFill>
          <a:ln w="12700">
            <a:miter lim="400000"/>
          </a:ln>
        </p:spPr>
        <p:txBody>
          <a:bodyPr lIns="45719" rIns="45719" anchor="ctr"/>
          <a:lstStyle/>
          <a:p>
            <a:pPr>
              <a:defRPr sz="800">
                <a:latin typeface="Arial"/>
                <a:ea typeface="Arial"/>
                <a:cs typeface="Arial"/>
                <a:sym typeface="Arial"/>
              </a:defRPr>
            </a:pPr>
            <a:endParaRPr/>
          </a:p>
        </p:txBody>
      </p:sp>
      <p:sp>
        <p:nvSpPr>
          <p:cNvPr id="132" name="Text Box 48"/>
          <p:cNvSpPr txBox="1"/>
          <p:nvPr/>
        </p:nvSpPr>
        <p:spPr>
          <a:xfrm>
            <a:off x="697171" y="3877994"/>
            <a:ext cx="6153912" cy="606844"/>
          </a:xfrm>
          <a:prstGeom prst="rect">
            <a:avLst/>
          </a:prstGeom>
          <a:solidFill>
            <a:srgbClr val="000066"/>
          </a:solidFill>
          <a:ln>
            <a:solidFill>
              <a:srgbClr val="6600CC"/>
            </a:solidFill>
            <a:miter/>
          </a:ln>
          <a:extLst>
            <a:ext uri="{C572A759-6A51-4108-AA02-DFA0A04FC94B}">
              <ma14:wrappingTextBoxFlag xmlns="" xmlns:ma14="http://schemas.microsoft.com/office/mac/drawingml/2011/main" val="1"/>
            </a:ext>
          </a:extLst>
        </p:spPr>
        <p:txBody>
          <a:bodyPr lIns="101276" tIns="101276" rIns="101276" bIns="101276" anchor="ctr">
            <a:spAutoFit/>
          </a:bodyPr>
          <a:lstStyle>
            <a:lvl1pPr defTabSz="515143">
              <a:spcBef>
                <a:spcPts val="1600"/>
              </a:spcBef>
              <a:defRPr sz="2800" b="1">
                <a:solidFill>
                  <a:srgbClr val="FFFFFF"/>
                </a:solidFill>
                <a:latin typeface="Arial"/>
                <a:ea typeface="Arial"/>
                <a:cs typeface="Arial"/>
                <a:sym typeface="Arial"/>
              </a:defRPr>
            </a:lvl1pPr>
          </a:lstStyle>
          <a:p>
            <a:r>
              <a:t>Background</a:t>
            </a:r>
          </a:p>
        </p:txBody>
      </p:sp>
      <p:sp>
        <p:nvSpPr>
          <p:cNvPr id="133" name="Text Box 54"/>
          <p:cNvSpPr txBox="1"/>
          <p:nvPr/>
        </p:nvSpPr>
        <p:spPr>
          <a:xfrm>
            <a:off x="20559779" y="3868324"/>
            <a:ext cx="6153913" cy="606844"/>
          </a:xfrm>
          <a:prstGeom prst="rect">
            <a:avLst/>
          </a:prstGeom>
          <a:solidFill>
            <a:srgbClr val="000066"/>
          </a:solidFill>
          <a:ln>
            <a:solidFill>
              <a:srgbClr val="6600CC"/>
            </a:solidFill>
            <a:miter/>
          </a:ln>
          <a:extLst>
            <a:ext uri="{C572A759-6A51-4108-AA02-DFA0A04FC94B}">
              <ma14:wrappingTextBoxFlag xmlns="" xmlns:ma14="http://schemas.microsoft.com/office/mac/drawingml/2011/main" val="1"/>
            </a:ext>
          </a:extLst>
        </p:spPr>
        <p:txBody>
          <a:bodyPr lIns="101276" tIns="101276" rIns="101276" bIns="101276" anchor="ctr">
            <a:spAutoFit/>
          </a:bodyPr>
          <a:lstStyle>
            <a:lvl1pPr defTabSz="500062">
              <a:spcBef>
                <a:spcPts val="1600"/>
              </a:spcBef>
              <a:defRPr sz="2800" b="1">
                <a:solidFill>
                  <a:srgbClr val="FFFFFF"/>
                </a:solidFill>
                <a:latin typeface="Arial"/>
                <a:ea typeface="Arial"/>
                <a:cs typeface="Arial"/>
                <a:sym typeface="Arial"/>
              </a:defRPr>
            </a:lvl1pPr>
          </a:lstStyle>
          <a:p>
            <a:r>
              <a:t>Results (cont.)</a:t>
            </a:r>
          </a:p>
        </p:txBody>
      </p:sp>
      <p:sp>
        <p:nvSpPr>
          <p:cNvPr id="134" name="Text Box 517"/>
          <p:cNvSpPr txBox="1"/>
          <p:nvPr/>
        </p:nvSpPr>
        <p:spPr>
          <a:xfrm>
            <a:off x="713087" y="9112379"/>
            <a:ext cx="6153912" cy="606844"/>
          </a:xfrm>
          <a:prstGeom prst="rect">
            <a:avLst/>
          </a:prstGeom>
          <a:solidFill>
            <a:srgbClr val="000066"/>
          </a:solidFill>
          <a:ln>
            <a:solidFill>
              <a:srgbClr val="6600CC"/>
            </a:solidFill>
            <a:miter/>
          </a:ln>
          <a:extLst>
            <a:ext uri="{C572A759-6A51-4108-AA02-DFA0A04FC94B}">
              <ma14:wrappingTextBoxFlag xmlns="" xmlns:ma14="http://schemas.microsoft.com/office/mac/drawingml/2011/main" val="1"/>
            </a:ext>
          </a:extLst>
        </p:spPr>
        <p:txBody>
          <a:bodyPr lIns="101276" tIns="101276" rIns="101276" bIns="101276" anchor="ctr">
            <a:spAutoFit/>
          </a:bodyPr>
          <a:lstStyle>
            <a:lvl1pPr defTabSz="515143">
              <a:spcBef>
                <a:spcPts val="1600"/>
              </a:spcBef>
              <a:defRPr sz="2800" b="1">
                <a:solidFill>
                  <a:srgbClr val="FFFFFF"/>
                </a:solidFill>
                <a:latin typeface="Arial"/>
                <a:ea typeface="Arial"/>
                <a:cs typeface="Arial"/>
                <a:sym typeface="Arial"/>
              </a:defRPr>
            </a:lvl1pPr>
          </a:lstStyle>
          <a:p>
            <a:r>
              <a:rPr dirty="0"/>
              <a:t>Objectives</a:t>
            </a:r>
          </a:p>
        </p:txBody>
      </p:sp>
      <p:pic>
        <p:nvPicPr>
          <p:cNvPr id="135" name="Picture 75" descr="Picture 75"/>
          <p:cNvPicPr>
            <a:picLocks noChangeAspect="1"/>
          </p:cNvPicPr>
          <p:nvPr/>
        </p:nvPicPr>
        <p:blipFill>
          <a:blip r:embed="rId3"/>
          <a:stretch>
            <a:fillRect/>
          </a:stretch>
        </p:blipFill>
        <p:spPr>
          <a:xfrm>
            <a:off x="261886" y="87831"/>
            <a:ext cx="2172133" cy="1925243"/>
          </a:xfrm>
          <a:prstGeom prst="rect">
            <a:avLst/>
          </a:prstGeom>
          <a:ln w="12700">
            <a:miter lim="400000"/>
          </a:ln>
        </p:spPr>
      </p:pic>
      <p:sp>
        <p:nvSpPr>
          <p:cNvPr id="136" name="Text Box 524"/>
          <p:cNvSpPr txBox="1"/>
          <p:nvPr/>
        </p:nvSpPr>
        <p:spPr>
          <a:xfrm>
            <a:off x="20574322" y="10000765"/>
            <a:ext cx="6144769" cy="601318"/>
          </a:xfrm>
          <a:prstGeom prst="rect">
            <a:avLst/>
          </a:prstGeom>
          <a:solidFill>
            <a:srgbClr val="000066"/>
          </a:solidFill>
          <a:ln>
            <a:solidFill>
              <a:srgbClr val="6600CC"/>
            </a:solidFill>
            <a:miter/>
          </a:ln>
          <a:extLst>
            <a:ext uri="{C572A759-6A51-4108-AA02-DFA0A04FC94B}">
              <ma14:wrappingTextBoxFlag xmlns="" xmlns:ma14="http://schemas.microsoft.com/office/mac/drawingml/2011/main" val="1"/>
            </a:ext>
          </a:extLst>
        </p:spPr>
        <p:txBody>
          <a:bodyPr lIns="98512" tIns="98512" rIns="98512" bIns="98512" anchor="ctr">
            <a:spAutoFit/>
          </a:bodyPr>
          <a:lstStyle>
            <a:lvl1pPr defTabSz="500062">
              <a:spcBef>
                <a:spcPts val="1600"/>
              </a:spcBef>
              <a:defRPr sz="2800" b="1">
                <a:solidFill>
                  <a:srgbClr val="FFFFFF"/>
                </a:solidFill>
                <a:latin typeface="Arial"/>
                <a:ea typeface="Arial"/>
                <a:cs typeface="Arial"/>
                <a:sym typeface="Arial"/>
              </a:defRPr>
            </a:lvl1pPr>
          </a:lstStyle>
          <a:p>
            <a:r>
              <a:rPr dirty="0"/>
              <a:t>Summary/Next Steps</a:t>
            </a:r>
          </a:p>
        </p:txBody>
      </p:sp>
      <p:sp>
        <p:nvSpPr>
          <p:cNvPr id="137" name="Rectangle 451"/>
          <p:cNvSpPr txBox="1"/>
          <p:nvPr/>
        </p:nvSpPr>
        <p:spPr>
          <a:xfrm>
            <a:off x="883895" y="6798182"/>
            <a:ext cx="5791545" cy="321901"/>
          </a:xfrm>
          <a:prstGeom prst="rect">
            <a:avLst/>
          </a:prstGeom>
          <a:ln w="12700">
            <a:miter lim="400000"/>
          </a:ln>
          <a:extLst>
            <a:ext uri="{C572A759-6A51-4108-AA02-DFA0A04FC94B}">
              <ma14:wrappingTextBoxFlag xmlns="" xmlns:ma14="http://schemas.microsoft.com/office/mac/drawingml/2011/main" val="1"/>
            </a:ext>
          </a:extLst>
        </p:spPr>
        <p:txBody>
          <a:bodyPr wrap="square" lIns="22234" tIns="22234" rIns="22234" bIns="22234" anchor="ctr">
            <a:spAutoFit/>
          </a:bodyPr>
          <a:lstStyle/>
          <a:p>
            <a:pPr algn="just">
              <a:defRPr sz="1800">
                <a:latin typeface="Arial"/>
                <a:ea typeface="Arial"/>
                <a:cs typeface="Arial"/>
                <a:sym typeface="Arial"/>
              </a:defRPr>
            </a:pPr>
            <a:endParaRPr u="sng" dirty="0"/>
          </a:p>
        </p:txBody>
      </p:sp>
      <p:sp>
        <p:nvSpPr>
          <p:cNvPr id="138" name="Text Box 524"/>
          <p:cNvSpPr txBox="1"/>
          <p:nvPr/>
        </p:nvSpPr>
        <p:spPr>
          <a:xfrm>
            <a:off x="20574322" y="14470582"/>
            <a:ext cx="6144769" cy="601319"/>
          </a:xfrm>
          <a:prstGeom prst="rect">
            <a:avLst/>
          </a:prstGeom>
          <a:solidFill>
            <a:srgbClr val="000066"/>
          </a:solidFill>
          <a:ln>
            <a:solidFill>
              <a:srgbClr val="6600CC"/>
            </a:solidFill>
            <a:miter/>
          </a:ln>
          <a:extLst>
            <a:ext uri="{C572A759-6A51-4108-AA02-DFA0A04FC94B}">
              <ma14:wrappingTextBoxFlag xmlns="" xmlns:ma14="http://schemas.microsoft.com/office/mac/drawingml/2011/main" val="1"/>
            </a:ext>
          </a:extLst>
        </p:spPr>
        <p:txBody>
          <a:bodyPr lIns="98512" tIns="98512" rIns="98512" bIns="98512" anchor="ctr">
            <a:spAutoFit/>
          </a:bodyPr>
          <a:lstStyle>
            <a:lvl1pPr defTabSz="500062">
              <a:spcBef>
                <a:spcPts val="1600"/>
              </a:spcBef>
              <a:defRPr sz="2800" b="1">
                <a:solidFill>
                  <a:srgbClr val="FFFFFF"/>
                </a:solidFill>
                <a:latin typeface="Arial"/>
                <a:ea typeface="Arial"/>
                <a:cs typeface="Arial"/>
                <a:sym typeface="Arial"/>
              </a:defRPr>
            </a:lvl1pPr>
          </a:lstStyle>
          <a:p>
            <a:r>
              <a:rPr dirty="0"/>
              <a:t>Acknowledgements</a:t>
            </a:r>
          </a:p>
        </p:txBody>
      </p:sp>
      <p:sp>
        <p:nvSpPr>
          <p:cNvPr id="139" name="Rectangle 451"/>
          <p:cNvSpPr txBox="1"/>
          <p:nvPr/>
        </p:nvSpPr>
        <p:spPr>
          <a:xfrm>
            <a:off x="843857" y="9858201"/>
            <a:ext cx="5892373" cy="1429897"/>
          </a:xfrm>
          <a:prstGeom prst="rect">
            <a:avLst/>
          </a:prstGeom>
          <a:ln w="12700">
            <a:miter lim="400000"/>
          </a:ln>
          <a:extLst>
            <a:ext uri="{C572A759-6A51-4108-AA02-DFA0A04FC94B}">
              <ma14:wrappingTextBoxFlag xmlns="" xmlns:ma14="http://schemas.microsoft.com/office/mac/drawingml/2011/main" val="1"/>
            </a:ext>
          </a:extLst>
        </p:spPr>
        <p:txBody>
          <a:bodyPr wrap="square" lIns="22234" tIns="22234" rIns="22234" bIns="22234" anchor="ctr">
            <a:spAutoFit/>
          </a:bodyPr>
          <a:lstStyle/>
          <a:p>
            <a:pPr marL="342900" indent="-342900" algn="just">
              <a:buAutoNum type="arabicParenR"/>
            </a:pPr>
            <a:r>
              <a:rPr lang="en-US" sz="1800" dirty="0">
                <a:latin typeface="Arial" panose="020B0604020202020204" pitchFamily="34" charset="0"/>
                <a:cs typeface="Arial" panose="020B0604020202020204" pitchFamily="34" charset="0"/>
              </a:rPr>
              <a:t>To create a JMML PDX model using our recent JMML patient sample.</a:t>
            </a:r>
          </a:p>
          <a:p>
            <a:pPr marL="342900" indent="-342900" algn="just">
              <a:buAutoNum type="arabicParenR"/>
            </a:pPr>
            <a:r>
              <a:rPr lang="en-US" sz="1800" dirty="0">
                <a:latin typeface="Arial" panose="020B0604020202020204" pitchFamily="34" charset="0"/>
                <a:cs typeface="Arial" panose="020B0604020202020204" pitchFamily="34" charset="0"/>
              </a:rPr>
              <a:t>To assess the therapeutic efficacy of two new RAS inhibitors, Vemurafenib and Cobimetinib, in our xenograft model</a:t>
            </a:r>
          </a:p>
        </p:txBody>
      </p:sp>
      <p:sp>
        <p:nvSpPr>
          <p:cNvPr id="140" name="Rectangle 54"/>
          <p:cNvSpPr txBox="1"/>
          <p:nvPr/>
        </p:nvSpPr>
        <p:spPr>
          <a:xfrm>
            <a:off x="20712058" y="10733910"/>
            <a:ext cx="5805016" cy="3645888"/>
          </a:xfrm>
          <a:prstGeom prst="rect">
            <a:avLst/>
          </a:prstGeom>
          <a:ln w="12700">
            <a:miter lim="400000"/>
          </a:ln>
          <a:extLst>
            <a:ext uri="{C572A759-6A51-4108-AA02-DFA0A04FC94B}">
              <ma14:wrappingTextBoxFlag xmlns="" xmlns:ma14="http://schemas.microsoft.com/office/mac/drawingml/2011/main" val="1"/>
            </a:ext>
          </a:extLst>
        </p:spPr>
        <p:txBody>
          <a:bodyPr wrap="square" lIns="22234" tIns="22234" rIns="22234" bIns="22234">
            <a:spAutoFit/>
          </a:bodyPr>
          <a:lstStyle/>
          <a:p>
            <a:pPr algn="just">
              <a:defRPr sz="1800">
                <a:latin typeface="Arial"/>
                <a:ea typeface="Arial"/>
                <a:cs typeface="Arial"/>
                <a:sym typeface="Arial"/>
              </a:defRPr>
            </a:pPr>
            <a:r>
              <a:rPr lang="en-US" b="1" dirty="0"/>
              <a:t>Summary</a:t>
            </a:r>
          </a:p>
          <a:p>
            <a:pPr algn="just">
              <a:defRPr sz="1800">
                <a:latin typeface="Arial"/>
                <a:ea typeface="Arial"/>
                <a:cs typeface="Arial"/>
                <a:sym typeface="Arial"/>
              </a:defRPr>
            </a:pPr>
            <a:r>
              <a:rPr lang="en-US" dirty="0"/>
              <a:t>1)  We have succeeded in creating a JMML PDX model.</a:t>
            </a:r>
          </a:p>
          <a:p>
            <a:pPr marL="342900" indent="-342900" algn="just">
              <a:buAutoNum type="arabicParenR" startAt="2"/>
              <a:defRPr sz="1800">
                <a:latin typeface="Arial"/>
                <a:ea typeface="Arial"/>
                <a:cs typeface="Arial"/>
                <a:sym typeface="Arial"/>
              </a:defRPr>
            </a:pPr>
            <a:r>
              <a:rPr lang="en-US" dirty="0"/>
              <a:t>This PDX model with a rare pediatric cancer will serve as a prototype tool to test new treatments.</a:t>
            </a:r>
          </a:p>
          <a:p>
            <a:pPr algn="just">
              <a:defRPr sz="1800">
                <a:latin typeface="Arial"/>
                <a:ea typeface="Arial"/>
                <a:cs typeface="Arial"/>
                <a:sym typeface="Arial"/>
              </a:defRPr>
            </a:pPr>
            <a:endParaRPr lang="en-US" dirty="0"/>
          </a:p>
          <a:p>
            <a:pPr algn="just">
              <a:defRPr sz="1800">
                <a:latin typeface="Arial"/>
                <a:ea typeface="Arial"/>
                <a:cs typeface="Arial"/>
                <a:sym typeface="Arial"/>
              </a:defRPr>
            </a:pPr>
            <a:r>
              <a:rPr lang="en-US" b="1" dirty="0"/>
              <a:t>Next Steps</a:t>
            </a:r>
          </a:p>
          <a:p>
            <a:pPr marL="342900" indent="-342900" algn="just">
              <a:buAutoNum type="arabicParenR"/>
              <a:defRPr sz="1800">
                <a:latin typeface="Arial"/>
                <a:ea typeface="Arial"/>
                <a:cs typeface="Arial"/>
                <a:sym typeface="Arial"/>
              </a:defRPr>
            </a:pPr>
            <a:r>
              <a:rPr lang="en-US" dirty="0">
                <a:solidFill>
                  <a:schemeClr val="tx1"/>
                </a:solidFill>
              </a:rPr>
              <a:t>Complete our </a:t>
            </a:r>
            <a:r>
              <a:rPr lang="en-US" i="1" dirty="0">
                <a:solidFill>
                  <a:schemeClr val="tx1"/>
                </a:solidFill>
              </a:rPr>
              <a:t>in vivo </a:t>
            </a:r>
            <a:r>
              <a:rPr lang="en-US" dirty="0">
                <a:solidFill>
                  <a:schemeClr val="tx1"/>
                </a:solidFill>
              </a:rPr>
              <a:t>study.  Investigate therapeutic effects of an additional downstream target BRAF/ CRAF inhibitor belvarafenib for vemurafenib- or cobimetinib-resistant JMML clones.  </a:t>
            </a:r>
          </a:p>
          <a:p>
            <a:pPr marL="342900" indent="-342900" algn="just">
              <a:buAutoNum type="arabicParenR"/>
              <a:defRPr sz="1800">
                <a:latin typeface="Arial"/>
                <a:ea typeface="Arial"/>
                <a:cs typeface="Arial"/>
                <a:sym typeface="Arial"/>
              </a:defRPr>
            </a:pPr>
            <a:r>
              <a:rPr lang="en-US" dirty="0"/>
              <a:t>Test these drugs in additional JMML samples.</a:t>
            </a:r>
          </a:p>
          <a:p>
            <a:pPr marL="342900" indent="-342900" algn="just">
              <a:buAutoNum type="arabicParenR"/>
              <a:defRPr sz="1800">
                <a:latin typeface="Arial"/>
                <a:ea typeface="Arial"/>
                <a:cs typeface="Arial"/>
                <a:sym typeface="Arial"/>
              </a:defRPr>
            </a:pPr>
            <a:r>
              <a:rPr lang="en-US" dirty="0"/>
              <a:t>Identify JMML leukemia stem cells from our PDX model using single-cell sequencing.</a:t>
            </a:r>
          </a:p>
        </p:txBody>
      </p:sp>
      <p:sp>
        <p:nvSpPr>
          <p:cNvPr id="147" name="Rectangle 8"/>
          <p:cNvSpPr txBox="1"/>
          <p:nvPr/>
        </p:nvSpPr>
        <p:spPr>
          <a:xfrm>
            <a:off x="20732861" y="15162685"/>
            <a:ext cx="5785344"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l">
              <a:defRPr>
                <a:latin typeface="Arial"/>
                <a:ea typeface="Arial"/>
                <a:cs typeface="Arial"/>
                <a:sym typeface="Arial"/>
              </a:defRPr>
            </a:lvl1pPr>
          </a:lstStyle>
          <a:p>
            <a:pPr algn="just"/>
            <a:r>
              <a:rPr lang="en-US" dirty="0"/>
              <a:t>Vemurafenib and Cobimetinib were provided following completed MTA by Genentech.</a:t>
            </a:r>
            <a:endParaRPr dirty="0"/>
          </a:p>
        </p:txBody>
      </p:sp>
      <p:sp>
        <p:nvSpPr>
          <p:cNvPr id="149" name="Text Box 54"/>
          <p:cNvSpPr txBox="1"/>
          <p:nvPr/>
        </p:nvSpPr>
        <p:spPr>
          <a:xfrm>
            <a:off x="13938955" y="3828679"/>
            <a:ext cx="6153913" cy="635417"/>
          </a:xfrm>
          <a:prstGeom prst="rect">
            <a:avLst/>
          </a:prstGeom>
          <a:solidFill>
            <a:srgbClr val="000066"/>
          </a:solidFill>
          <a:ln>
            <a:solidFill>
              <a:srgbClr val="6600CC"/>
            </a:solidFill>
            <a:miter/>
          </a:ln>
          <a:extLst>
            <a:ext uri="{C572A759-6A51-4108-AA02-DFA0A04FC94B}">
              <ma14:wrappingTextBoxFlag xmlns="" xmlns:ma14="http://schemas.microsoft.com/office/mac/drawingml/2011/main" val="1"/>
            </a:ext>
          </a:extLst>
        </p:spPr>
        <p:txBody>
          <a:bodyPr lIns="101276" tIns="101276" rIns="101276" bIns="101276" anchor="ctr">
            <a:spAutoFit/>
          </a:bodyPr>
          <a:lstStyle>
            <a:lvl1pPr defTabSz="500062">
              <a:spcBef>
                <a:spcPts val="1600"/>
              </a:spcBef>
              <a:defRPr sz="2800" b="1">
                <a:solidFill>
                  <a:srgbClr val="FFFFFF"/>
                </a:solidFill>
                <a:latin typeface="Arial"/>
                <a:ea typeface="Arial"/>
                <a:cs typeface="Arial"/>
                <a:sym typeface="Arial"/>
              </a:defRPr>
            </a:lvl1pPr>
          </a:lstStyle>
          <a:p>
            <a:r>
              <a:rPr dirty="0"/>
              <a:t>Results</a:t>
            </a:r>
          </a:p>
        </p:txBody>
      </p:sp>
      <p:sp>
        <p:nvSpPr>
          <p:cNvPr id="150" name="Text Box 52"/>
          <p:cNvSpPr txBox="1"/>
          <p:nvPr/>
        </p:nvSpPr>
        <p:spPr>
          <a:xfrm>
            <a:off x="713089" y="11415027"/>
            <a:ext cx="6144768" cy="606845"/>
          </a:xfrm>
          <a:prstGeom prst="rect">
            <a:avLst/>
          </a:prstGeom>
          <a:solidFill>
            <a:srgbClr val="000066"/>
          </a:solidFill>
          <a:ln>
            <a:solidFill>
              <a:srgbClr val="6600CC"/>
            </a:solidFill>
            <a:miter/>
          </a:ln>
          <a:extLst>
            <a:ext uri="{C572A759-6A51-4108-AA02-DFA0A04FC94B}">
              <ma14:wrappingTextBoxFlag xmlns="" xmlns:ma14="http://schemas.microsoft.com/office/mac/drawingml/2011/main" val="1"/>
            </a:ext>
          </a:extLst>
        </p:spPr>
        <p:txBody>
          <a:bodyPr lIns="101276" tIns="101276" rIns="101276" bIns="101276" anchor="ctr">
            <a:spAutoFit/>
          </a:bodyPr>
          <a:lstStyle>
            <a:lvl1pPr defTabSz="500062">
              <a:spcBef>
                <a:spcPts val="1600"/>
              </a:spcBef>
              <a:defRPr sz="2800" b="1">
                <a:solidFill>
                  <a:srgbClr val="FFFFFF"/>
                </a:solidFill>
                <a:latin typeface="Arial"/>
                <a:ea typeface="Arial"/>
                <a:cs typeface="Arial"/>
                <a:sym typeface="Arial"/>
              </a:defRPr>
            </a:lvl1pPr>
          </a:lstStyle>
          <a:p>
            <a:r>
              <a:rPr dirty="0"/>
              <a:t>Methods</a:t>
            </a:r>
          </a:p>
        </p:txBody>
      </p:sp>
      <p:sp>
        <p:nvSpPr>
          <p:cNvPr id="151" name="Rectangle 33"/>
          <p:cNvSpPr txBox="1"/>
          <p:nvPr/>
        </p:nvSpPr>
        <p:spPr>
          <a:xfrm>
            <a:off x="827939" y="10602083"/>
            <a:ext cx="5892373"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just">
              <a:spcBef>
                <a:spcPts val="300"/>
              </a:spcBef>
              <a:defRPr sz="1800" b="1" u="sng">
                <a:latin typeface="Arial"/>
                <a:ea typeface="Arial"/>
                <a:cs typeface="Arial"/>
                <a:sym typeface="Arial"/>
              </a:defRPr>
            </a:pPr>
            <a:endParaRPr dirty="0"/>
          </a:p>
        </p:txBody>
      </p:sp>
      <p:sp>
        <p:nvSpPr>
          <p:cNvPr id="152" name="TextBox 2"/>
          <p:cNvSpPr txBox="1"/>
          <p:nvPr/>
        </p:nvSpPr>
        <p:spPr>
          <a:xfrm>
            <a:off x="11685564" y="10421345"/>
            <a:ext cx="92396" cy="3385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b="1">
                <a:latin typeface="Arial"/>
                <a:ea typeface="Arial"/>
                <a:cs typeface="Arial"/>
                <a:sym typeface="Arial"/>
              </a:defRPr>
            </a:lvl1pPr>
          </a:lstStyle>
          <a:p>
            <a:endParaRPr b="0" dirty="0"/>
          </a:p>
        </p:txBody>
      </p:sp>
      <p:sp>
        <p:nvSpPr>
          <p:cNvPr id="153" name="Text Box 48"/>
          <p:cNvSpPr txBox="1"/>
          <p:nvPr/>
        </p:nvSpPr>
        <p:spPr>
          <a:xfrm>
            <a:off x="7318062" y="3877994"/>
            <a:ext cx="6153913" cy="606845"/>
          </a:xfrm>
          <a:prstGeom prst="rect">
            <a:avLst/>
          </a:prstGeom>
          <a:solidFill>
            <a:srgbClr val="000066"/>
          </a:solidFill>
          <a:ln>
            <a:solidFill>
              <a:srgbClr val="6600CC"/>
            </a:solidFill>
            <a:miter/>
          </a:ln>
          <a:extLst>
            <a:ext uri="{C572A759-6A51-4108-AA02-DFA0A04FC94B}">
              <ma14:wrappingTextBoxFlag xmlns="" xmlns:ma14="http://schemas.microsoft.com/office/mac/drawingml/2011/main" val="1"/>
            </a:ext>
          </a:extLst>
        </p:spPr>
        <p:txBody>
          <a:bodyPr lIns="101276" tIns="101276" rIns="101276" bIns="101276" anchor="ctr">
            <a:spAutoFit/>
          </a:bodyPr>
          <a:lstStyle>
            <a:lvl1pPr defTabSz="515143">
              <a:spcBef>
                <a:spcPts val="1600"/>
              </a:spcBef>
              <a:defRPr sz="2800" b="1">
                <a:solidFill>
                  <a:srgbClr val="FFFFFF"/>
                </a:solidFill>
                <a:latin typeface="Arial"/>
                <a:ea typeface="Arial"/>
                <a:cs typeface="Arial"/>
                <a:sym typeface="Arial"/>
              </a:defRPr>
            </a:lvl1pPr>
          </a:lstStyle>
          <a:p>
            <a:r>
              <a:t>Methods (cont.)</a:t>
            </a:r>
          </a:p>
        </p:txBody>
      </p:sp>
      <p:sp>
        <p:nvSpPr>
          <p:cNvPr id="8" name="TextBox 7"/>
          <p:cNvSpPr txBox="1"/>
          <p:nvPr/>
        </p:nvSpPr>
        <p:spPr>
          <a:xfrm>
            <a:off x="14072108" y="4260403"/>
            <a:ext cx="5887605"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endParaRPr lang="en-US" sz="1800" dirty="0">
              <a:latin typeface="Arial" panose="020B0604020202020204" pitchFamily="34" charset="0"/>
              <a:cs typeface="Arial" panose="020B0604020202020204" pitchFamily="34" charset="0"/>
            </a:endParaRPr>
          </a:p>
          <a:p>
            <a:pPr algn="just"/>
            <a:r>
              <a:rPr lang="en-US" sz="1800" b="1" u="sng" dirty="0">
                <a:latin typeface="Arial" panose="020B0604020202020204" pitchFamily="34" charset="0"/>
                <a:cs typeface="Arial" panose="020B0604020202020204" pitchFamily="34" charset="0"/>
              </a:rPr>
              <a:t>Serial PDX model</a:t>
            </a:r>
          </a:p>
          <a:p>
            <a:pPr algn="just"/>
            <a:r>
              <a:rPr lang="en-US" sz="1800" b="1" dirty="0">
                <a:latin typeface="Arial" panose="020B0604020202020204" pitchFamily="34" charset="0"/>
                <a:cs typeface="Arial" panose="020B0604020202020204" pitchFamily="34" charset="0"/>
              </a:rPr>
              <a:t>(1) Leukemia onset</a:t>
            </a:r>
            <a:r>
              <a:rPr lang="en-US" sz="1800" dirty="0">
                <a:latin typeface="Arial" panose="020B0604020202020204" pitchFamily="34" charset="0"/>
                <a:cs typeface="Arial" panose="020B0604020202020204" pitchFamily="34" charset="0"/>
              </a:rPr>
              <a:t>: Leukemia development was confirmed in 3 out of 4 primary mice and in all 12 secondary mice.  The affected mice showed symptoms of leukemia development at 16 weeks for the primary mice and 21 weeks for the secondary mice, on average after transplant  (</a:t>
            </a:r>
            <a:r>
              <a:rPr lang="en-US" sz="1800" b="1" dirty="0">
                <a:latin typeface="Arial" panose="020B0604020202020204" pitchFamily="34" charset="0"/>
                <a:cs typeface="Arial" panose="020B0604020202020204" pitchFamily="34" charset="0"/>
              </a:rPr>
              <a:t>Figure 3 </a:t>
            </a:r>
            <a:r>
              <a:rPr lang="en-US" sz="1800" dirty="0">
                <a:latin typeface="Arial" panose="020B0604020202020204" pitchFamily="34" charset="0"/>
                <a:cs typeface="Arial" panose="020B0604020202020204" pitchFamily="34" charset="0"/>
              </a:rPr>
              <a:t>and</a:t>
            </a:r>
            <a:r>
              <a:rPr lang="en-US" sz="1800" b="1" dirty="0">
                <a:latin typeface="Arial" panose="020B0604020202020204" pitchFamily="34" charset="0"/>
                <a:cs typeface="Arial" panose="020B0604020202020204" pitchFamily="34" charset="0"/>
              </a:rPr>
              <a:t> Table 1</a:t>
            </a:r>
            <a:r>
              <a:rPr lang="en-US" sz="1800" dirty="0">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EDA4ECE3-67B2-4495-B296-C63BB9681EAA}"/>
              </a:ext>
            </a:extLst>
          </p:cNvPr>
          <p:cNvSpPr txBox="1"/>
          <p:nvPr/>
        </p:nvSpPr>
        <p:spPr>
          <a:xfrm>
            <a:off x="-1" y="2256784"/>
            <a:ext cx="27431999" cy="14080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3600" b="1" dirty="0">
                <a:solidFill>
                  <a:schemeClr val="bg1"/>
                </a:solidFill>
                <a:latin typeface="Arial" panose="020B0604020202020204" pitchFamily="34" charset="0"/>
                <a:cs typeface="Arial" panose="020B0604020202020204" pitchFamily="34" charset="0"/>
              </a:rPr>
              <a:t>Alex Q. Lee</a:t>
            </a:r>
            <a:r>
              <a:rPr lang="en-US" sz="3600" b="1" baseline="30000" dirty="0">
                <a:solidFill>
                  <a:schemeClr val="bg1"/>
                </a:solidFill>
                <a:latin typeface="Arial" panose="020B0604020202020204" pitchFamily="34" charset="0"/>
                <a:cs typeface="Arial" panose="020B0604020202020204" pitchFamily="34" charset="0"/>
              </a:rPr>
              <a:t>1</a:t>
            </a:r>
            <a:r>
              <a:rPr lang="en-US" sz="3600" b="1" dirty="0">
                <a:solidFill>
                  <a:schemeClr val="bg1"/>
                </a:solidFill>
                <a:latin typeface="Arial" panose="020B0604020202020204" pitchFamily="34" charset="0"/>
                <a:cs typeface="Arial" panose="020B0604020202020204" pitchFamily="34" charset="0"/>
              </a:rPr>
              <a:t>, </a:t>
            </a:r>
            <a:r>
              <a:rPr lang="en-US" sz="3600" dirty="0">
                <a:solidFill>
                  <a:schemeClr val="bg1"/>
                </a:solidFill>
                <a:latin typeface="Arial" panose="020B0604020202020204" pitchFamily="34" charset="0"/>
                <a:cs typeface="Arial" panose="020B0604020202020204" pitchFamily="34" charset="0"/>
              </a:rPr>
              <a:t>Masami Ijiri</a:t>
            </a:r>
            <a:r>
              <a:rPr lang="en-US" sz="3600" baseline="30000" dirty="0">
                <a:solidFill>
                  <a:schemeClr val="bg1"/>
                </a:solidFill>
                <a:latin typeface="Arial" panose="020B0604020202020204" pitchFamily="34" charset="0"/>
                <a:cs typeface="Arial" panose="020B0604020202020204" pitchFamily="34" charset="0"/>
              </a:rPr>
              <a:t>2</a:t>
            </a:r>
            <a:r>
              <a:rPr lang="en-US" sz="3600" dirty="0">
                <a:solidFill>
                  <a:schemeClr val="bg1"/>
                </a:solidFill>
                <a:latin typeface="Arial" panose="020B0604020202020204" pitchFamily="34" charset="0"/>
                <a:cs typeface="Arial" panose="020B0604020202020204" pitchFamily="34" charset="0"/>
              </a:rPr>
              <a:t>, Jan-Michael Lerot</a:t>
            </a:r>
            <a:r>
              <a:rPr lang="en-US" sz="3600" baseline="30000" dirty="0">
                <a:solidFill>
                  <a:schemeClr val="bg1"/>
                </a:solidFill>
                <a:latin typeface="Arial" panose="020B0604020202020204" pitchFamily="34" charset="0"/>
                <a:cs typeface="Arial" panose="020B0604020202020204" pitchFamily="34" charset="0"/>
              </a:rPr>
              <a:t>1</a:t>
            </a:r>
            <a:r>
              <a:rPr lang="en-US" sz="3600" dirty="0">
                <a:solidFill>
                  <a:schemeClr val="bg1"/>
                </a:solidFill>
                <a:latin typeface="Arial" panose="020B0604020202020204" pitchFamily="34" charset="0"/>
                <a:cs typeface="Arial" panose="020B0604020202020204" pitchFamily="34" charset="0"/>
              </a:rPr>
              <a:t>, Jeremy R. Chien</a:t>
            </a:r>
            <a:r>
              <a:rPr lang="en-US" sz="3600" baseline="30000" dirty="0">
                <a:solidFill>
                  <a:schemeClr val="bg1"/>
                </a:solidFill>
                <a:latin typeface="Arial" panose="020B0604020202020204" pitchFamily="34" charset="0"/>
                <a:cs typeface="Arial" panose="020B0604020202020204" pitchFamily="34" charset="0"/>
              </a:rPr>
              <a:t>3</a:t>
            </a:r>
            <a:r>
              <a:rPr lang="en-US" sz="3600" dirty="0">
                <a:solidFill>
                  <a:schemeClr val="bg1"/>
                </a:solidFill>
                <a:latin typeface="Arial" panose="020B0604020202020204" pitchFamily="34" charset="0"/>
                <a:cs typeface="Arial" panose="020B0604020202020204" pitchFamily="34" charset="0"/>
              </a:rPr>
              <a:t>, Noriko Satake</a:t>
            </a:r>
            <a:r>
              <a:rPr lang="en-US" sz="3600" baseline="30000" dirty="0">
                <a:solidFill>
                  <a:schemeClr val="bg1"/>
                </a:solidFill>
                <a:latin typeface="Arial" panose="020B0604020202020204" pitchFamily="34" charset="0"/>
                <a:cs typeface="Arial" panose="020B0604020202020204" pitchFamily="34" charset="0"/>
              </a:rPr>
              <a:t>2</a:t>
            </a:r>
            <a:endParaRPr lang="en-US" sz="3600" b="1" dirty="0">
              <a:solidFill>
                <a:schemeClr val="bg1"/>
              </a:solidFill>
              <a:latin typeface="Arial" panose="020B0604020202020204" pitchFamily="34" charset="0"/>
              <a:cs typeface="Arial" panose="020B0604020202020204" pitchFamily="34" charset="0"/>
            </a:endParaRPr>
          </a:p>
          <a:p>
            <a:pPr>
              <a:lnSpc>
                <a:spcPct val="150000"/>
              </a:lnSpc>
            </a:pPr>
            <a:r>
              <a:rPr lang="en-US" sz="3300" baseline="30000" dirty="0">
                <a:solidFill>
                  <a:schemeClr val="bg1"/>
                </a:solidFill>
                <a:latin typeface="Arial" panose="020B0604020202020204" pitchFamily="34" charset="0"/>
                <a:cs typeface="Arial" panose="020B0604020202020204" pitchFamily="34" charset="0"/>
              </a:rPr>
              <a:t>1</a:t>
            </a:r>
            <a:r>
              <a:rPr lang="en-US" sz="3300" dirty="0">
                <a:solidFill>
                  <a:schemeClr val="bg1"/>
                </a:solidFill>
                <a:latin typeface="Arial" panose="020B0604020202020204" pitchFamily="34" charset="0"/>
                <a:cs typeface="Arial" panose="020B0604020202020204" pitchFamily="34" charset="0"/>
              </a:rPr>
              <a:t>School of Medicine, </a:t>
            </a:r>
            <a:r>
              <a:rPr lang="en-US" sz="3300" baseline="30000" dirty="0">
                <a:solidFill>
                  <a:schemeClr val="bg1"/>
                </a:solidFill>
                <a:latin typeface="Arial" panose="020B0604020202020204" pitchFamily="34" charset="0"/>
                <a:cs typeface="Arial" panose="020B0604020202020204" pitchFamily="34" charset="0"/>
              </a:rPr>
              <a:t>2</a:t>
            </a:r>
            <a:r>
              <a:rPr lang="en-US" sz="3300" dirty="0">
                <a:solidFill>
                  <a:schemeClr val="bg1"/>
                </a:solidFill>
                <a:latin typeface="Arial" panose="020B0604020202020204" pitchFamily="34" charset="0"/>
                <a:cs typeface="Arial" panose="020B0604020202020204" pitchFamily="34" charset="0"/>
              </a:rPr>
              <a:t>Department of Pediatrics, </a:t>
            </a:r>
            <a:r>
              <a:rPr lang="en-US" sz="3200" baseline="30000" dirty="0">
                <a:solidFill>
                  <a:schemeClr val="bg1"/>
                </a:solidFill>
                <a:latin typeface="Arial" panose="020B0604020202020204" pitchFamily="34" charset="0"/>
                <a:cs typeface="Arial" panose="020B0604020202020204" pitchFamily="34" charset="0"/>
              </a:rPr>
              <a:t>3</a:t>
            </a:r>
            <a:r>
              <a:rPr lang="en-US" sz="3300" dirty="0">
                <a:solidFill>
                  <a:schemeClr val="bg1"/>
                </a:solidFill>
                <a:latin typeface="Arial" panose="020B0604020202020204" pitchFamily="34" charset="0"/>
                <a:cs typeface="Arial" panose="020B0604020202020204" pitchFamily="34" charset="0"/>
              </a:rPr>
              <a:t>Department of Biochemistry and Molecular Medicine, UC Davis</a:t>
            </a:r>
          </a:p>
        </p:txBody>
      </p:sp>
      <p:sp>
        <p:nvSpPr>
          <p:cNvPr id="4" name="Rectangle 3">
            <a:extLst>
              <a:ext uri="{FF2B5EF4-FFF2-40B4-BE49-F238E27FC236}">
                <a16:creationId xmlns:a16="http://schemas.microsoft.com/office/drawing/2014/main" id="{6EC0B3E2-1504-43CC-B99E-879A41831ECB}"/>
              </a:ext>
            </a:extLst>
          </p:cNvPr>
          <p:cNvSpPr/>
          <p:nvPr/>
        </p:nvSpPr>
        <p:spPr>
          <a:xfrm>
            <a:off x="827939" y="4561244"/>
            <a:ext cx="5892373" cy="4524315"/>
          </a:xfrm>
          <a:prstGeom prst="rect">
            <a:avLst/>
          </a:prstGeom>
        </p:spPr>
        <p:txBody>
          <a:bodyPr wrap="square">
            <a:spAutoFit/>
          </a:bodyPr>
          <a:lstStyle/>
          <a:p>
            <a:pPr algn="just"/>
            <a:r>
              <a:rPr lang="en-US" sz="1800" dirty="0">
                <a:latin typeface="Arial" panose="020B0604020202020204" pitchFamily="34" charset="0"/>
                <a:cs typeface="Arial" panose="020B0604020202020204" pitchFamily="34" charset="0"/>
              </a:rPr>
              <a:t>Juvenile myelomonocytic leukemia (JMML) is an aggressive childhood leukemia which is associated with RAS pathway activation. Currently, the only curative therapy for JMML is allogeneic hematopoietic stem cell transplantation (SCT). However, the median 5-year survival rate after SCT is 64%, with relapse occurring at nearly a 50% rate and generally within a year [Locatelli et al., Blood 2005]</a:t>
            </a:r>
            <a:r>
              <a:rPr lang="en-US" sz="1800" dirty="0">
                <a:solidFill>
                  <a:srgbClr val="00B05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With such poor outcomes and high treatment-related morbidity/mortality, the need for a new effective treatment only increases. In order to develop novel therapies for JMML, an accurate disease model is necessary. To date, there are only 3 reports with successful JMML patient-derived xenograft (PDX) models [Yoshimi et al., Blood 2017; Krombholz et al., </a:t>
            </a:r>
            <a:r>
              <a:rPr lang="en-US" sz="1800" dirty="0" err="1">
                <a:latin typeface="Arial" panose="020B0604020202020204" pitchFamily="34" charset="0"/>
                <a:cs typeface="Arial" panose="020B0604020202020204" pitchFamily="34" charset="0"/>
              </a:rPr>
              <a:t>Klin</a:t>
            </a:r>
            <a:r>
              <a:rPr lang="en-US" sz="1800" dirty="0">
                <a:latin typeface="Arial" panose="020B0604020202020204" pitchFamily="34" charset="0"/>
                <a:cs typeface="Arial" panose="020B0604020202020204" pitchFamily="34" charset="0"/>
              </a:rPr>
              <a:t> Pediatr 2016; Caye et al., Leukemia 2019]</a:t>
            </a:r>
            <a:r>
              <a:rPr lang="en-US" sz="1800" dirty="0">
                <a:solidFill>
                  <a:srgbClr val="00B05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and no reports of </a:t>
            </a:r>
            <a:r>
              <a:rPr lang="en-US" sz="1800" i="1" dirty="0">
                <a:latin typeface="Arial" panose="020B0604020202020204" pitchFamily="34" charset="0"/>
                <a:cs typeface="Arial" panose="020B0604020202020204" pitchFamily="34" charset="0"/>
              </a:rPr>
              <a:t>in vivo </a:t>
            </a:r>
            <a:r>
              <a:rPr lang="en-US" sz="1800" dirty="0">
                <a:latin typeface="Arial" panose="020B0604020202020204" pitchFamily="34" charset="0"/>
                <a:cs typeface="Arial" panose="020B0604020202020204" pitchFamily="34" charset="0"/>
              </a:rPr>
              <a:t>RAS inhibitor assessment.</a:t>
            </a:r>
          </a:p>
        </p:txBody>
      </p:sp>
      <p:sp>
        <p:nvSpPr>
          <p:cNvPr id="43" name="TextBox 42">
            <a:extLst>
              <a:ext uri="{FF2B5EF4-FFF2-40B4-BE49-F238E27FC236}">
                <a16:creationId xmlns:a16="http://schemas.microsoft.com/office/drawing/2014/main" id="{770E08B2-67DE-4950-8EF3-30705699A853}"/>
              </a:ext>
            </a:extLst>
          </p:cNvPr>
          <p:cNvSpPr txBox="1"/>
          <p:nvPr/>
        </p:nvSpPr>
        <p:spPr>
          <a:xfrm>
            <a:off x="9012157" y="15392753"/>
            <a:ext cx="371856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News Gothic MT"/>
              </a:rPr>
              <a:t>Figure 2. </a:t>
            </a:r>
            <a:r>
              <a:rPr lang="en-US" dirty="0">
                <a:latin typeface="Arial" panose="020B0604020202020204" pitchFamily="34" charset="0"/>
                <a:cs typeface="Arial" panose="020B0604020202020204" pitchFamily="34" charset="0"/>
              </a:rPr>
              <a:t>Experiment scheme</a:t>
            </a:r>
            <a:endParaRPr kumimoji="0" lang="en-US"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News Gothic MT"/>
            </a:endParaRPr>
          </a:p>
        </p:txBody>
      </p:sp>
      <p:graphicFrame>
        <p:nvGraphicFramePr>
          <p:cNvPr id="47" name="Chart 46">
            <a:extLst>
              <a:ext uri="{FF2B5EF4-FFF2-40B4-BE49-F238E27FC236}">
                <a16:creationId xmlns:a16="http://schemas.microsoft.com/office/drawing/2014/main" id="{DAFB299C-100E-4F2E-8361-1651C18094D5}"/>
              </a:ext>
            </a:extLst>
          </p:cNvPr>
          <p:cNvGraphicFramePr>
            <a:graphicFrameLocks/>
          </p:cNvGraphicFramePr>
          <p:nvPr>
            <p:extLst>
              <p:ext uri="{D42A27DB-BD31-4B8C-83A1-F6EECF244321}">
                <p14:modId xmlns:p14="http://schemas.microsoft.com/office/powerpoint/2010/main" val="1986557603"/>
              </p:ext>
            </p:extLst>
          </p:nvPr>
        </p:nvGraphicFramePr>
        <p:xfrm>
          <a:off x="14514399" y="6636044"/>
          <a:ext cx="5028243" cy="2080088"/>
        </p:xfrm>
        <a:graphic>
          <a:graphicData uri="http://schemas.openxmlformats.org/drawingml/2006/chart">
            <c:chart xmlns:c="http://schemas.openxmlformats.org/drawingml/2006/chart" xmlns:r="http://schemas.openxmlformats.org/officeDocument/2006/relationships" r:id="rId4"/>
          </a:graphicData>
        </a:graphic>
      </p:graphicFrame>
      <p:sp>
        <p:nvSpPr>
          <p:cNvPr id="48" name="TextBox 47">
            <a:extLst>
              <a:ext uri="{FF2B5EF4-FFF2-40B4-BE49-F238E27FC236}">
                <a16:creationId xmlns:a16="http://schemas.microsoft.com/office/drawing/2014/main" id="{E458B653-EC62-4411-9F16-74C1D97A6F40}"/>
              </a:ext>
            </a:extLst>
          </p:cNvPr>
          <p:cNvSpPr txBox="1"/>
          <p:nvPr/>
        </p:nvSpPr>
        <p:spPr>
          <a:xfrm>
            <a:off x="13888589" y="8716132"/>
            <a:ext cx="6176321"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News Gothic MT"/>
              </a:rPr>
              <a:t>Figure 3</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Onset of leukemia symptom development</a:t>
            </a:r>
            <a:endParaRPr kumimoji="0" lang="en-US"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News Gothic MT"/>
            </a:endParaRPr>
          </a:p>
        </p:txBody>
      </p:sp>
      <p:sp>
        <p:nvSpPr>
          <p:cNvPr id="53" name="TextBox 52">
            <a:extLst>
              <a:ext uri="{FF2B5EF4-FFF2-40B4-BE49-F238E27FC236}">
                <a16:creationId xmlns:a16="http://schemas.microsoft.com/office/drawing/2014/main" id="{84B849D8-F1FB-4CBA-B843-79DD8E2D32EC}"/>
              </a:ext>
            </a:extLst>
          </p:cNvPr>
          <p:cNvSpPr txBox="1"/>
          <p:nvPr/>
        </p:nvSpPr>
        <p:spPr>
          <a:xfrm>
            <a:off x="20681730" y="7372569"/>
            <a:ext cx="5887605"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lang="en-US" sz="1800" b="1" u="sng" dirty="0">
                <a:latin typeface="Arial" panose="020B0604020202020204" pitchFamily="34" charset="0"/>
                <a:cs typeface="Arial" panose="020B0604020202020204" pitchFamily="34" charset="0"/>
              </a:rPr>
              <a:t>RAS inhibitor study</a:t>
            </a:r>
          </a:p>
          <a:p>
            <a:pPr algn="just"/>
            <a:r>
              <a:rPr lang="en-US" sz="1800" dirty="0">
                <a:latin typeface="Arial" panose="020B0604020202020204" pitchFamily="34" charset="0"/>
                <a:cs typeface="Arial" panose="020B0604020202020204" pitchFamily="34" charset="0"/>
              </a:rPr>
              <a:t>The combination regimen of vemurafenib and cobimetinib has been shown to result in approximately 8% higher 9-month survival rates in melanoma [Larkin et al., NEJM 2014].  We are about to start the proposed experiments in our JMML PDX model. We expect that both drugs will show efficacy and the combination regimen will show enhanced therapeutic efficacy.  </a:t>
            </a:r>
          </a:p>
        </p:txBody>
      </p:sp>
      <p:pic>
        <p:nvPicPr>
          <p:cNvPr id="15" name="Picture 14">
            <a:extLst>
              <a:ext uri="{FF2B5EF4-FFF2-40B4-BE49-F238E27FC236}">
                <a16:creationId xmlns:a16="http://schemas.microsoft.com/office/drawing/2014/main" id="{E37F9D58-BC9A-4039-A063-2B4B5A040C1E}"/>
              </a:ext>
            </a:extLst>
          </p:cNvPr>
          <p:cNvPicPr>
            <a:picLocks noChangeAspect="1"/>
          </p:cNvPicPr>
          <p:nvPr/>
        </p:nvPicPr>
        <p:blipFill>
          <a:blip r:embed="rId5"/>
          <a:stretch>
            <a:fillRect/>
          </a:stretch>
        </p:blipFill>
        <p:spPr>
          <a:xfrm>
            <a:off x="8184885" y="13245734"/>
            <a:ext cx="4333181" cy="2114440"/>
          </a:xfrm>
          <a:prstGeom prst="rect">
            <a:avLst/>
          </a:prstGeom>
        </p:spPr>
      </p:pic>
      <p:pic>
        <p:nvPicPr>
          <p:cNvPr id="1026" name="Picture 2" descr="60095c4d-83a4-4a3a-adc3-beb568ac3991">
            <a:extLst>
              <a:ext uri="{FF2B5EF4-FFF2-40B4-BE49-F238E27FC236}">
                <a16:creationId xmlns:a16="http://schemas.microsoft.com/office/drawing/2014/main" id="{DD880FCA-11FE-4A68-8D5C-171BDC2E66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4358" y="9645375"/>
            <a:ext cx="5912381" cy="371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6d18b850-57d4-4a68-9dd3-7b86274fb898">
            <a:extLst>
              <a:ext uri="{FF2B5EF4-FFF2-40B4-BE49-F238E27FC236}">
                <a16:creationId xmlns:a16="http://schemas.microsoft.com/office/drawing/2014/main" id="{020ABEE8-F64A-4DBD-815D-E7F6BA9022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1161" y="4538683"/>
            <a:ext cx="487924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a:extLst>
              <a:ext uri="{FF2B5EF4-FFF2-40B4-BE49-F238E27FC236}">
                <a16:creationId xmlns:a16="http://schemas.microsoft.com/office/drawing/2014/main" id="{127E46C7-034D-47C6-9765-61A563C2C8BD}"/>
              </a:ext>
            </a:extLst>
          </p:cNvPr>
          <p:cNvSpPr txBox="1"/>
          <p:nvPr/>
        </p:nvSpPr>
        <p:spPr>
          <a:xfrm>
            <a:off x="778230" y="12148801"/>
            <a:ext cx="5887605" cy="35240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kumimoji="0" lang="en-US" sz="1800" b="1" i="0" u="sng"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News Gothic MT"/>
              </a:rPr>
              <a:t>Case characteristics</a:t>
            </a:r>
            <a:endParaRPr lang="en-US" sz="1800" b="1" u="sng"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A 4-year-old Hispanic male presented with fevers, fatigue, weight loss, diarrhea, and facial petechiae for 3 weeks. Molecular testing confirmed a diagnosis of JMML with mutations in PTPN11, ASXL1, and NF1 (</a:t>
            </a:r>
            <a:r>
              <a:rPr lang="en-US" sz="1800" b="1" dirty="0">
                <a:latin typeface="Arial" panose="020B0604020202020204" pitchFamily="34" charset="0"/>
                <a:cs typeface="Arial" panose="020B0604020202020204" pitchFamily="34" charset="0"/>
              </a:rPr>
              <a:t>Figure 1</a:t>
            </a:r>
            <a:r>
              <a:rPr lang="en-US" sz="1800" dirty="0">
                <a:latin typeface="Arial" panose="020B0604020202020204" pitchFamily="34" charset="0"/>
                <a:cs typeface="Arial" panose="020B0604020202020204" pitchFamily="34" charset="0"/>
              </a:rPr>
              <a:t>).</a:t>
            </a:r>
          </a:p>
          <a:p>
            <a:pPr algn="just"/>
            <a:endParaRPr lang="en-US" sz="700" b="1" u="sng" dirty="0">
              <a:latin typeface="Arial" panose="020B0604020202020204" pitchFamily="34" charset="0"/>
              <a:cs typeface="Arial" panose="020B0604020202020204" pitchFamily="34" charset="0"/>
            </a:endParaRPr>
          </a:p>
          <a:p>
            <a:pPr algn="just"/>
            <a:r>
              <a:rPr lang="en-US" sz="1800" b="1" u="sng" dirty="0">
                <a:latin typeface="Arial" panose="020B0604020202020204" pitchFamily="34" charset="0"/>
                <a:cs typeface="Arial" panose="020B0604020202020204" pitchFamily="34" charset="0"/>
              </a:rPr>
              <a:t>PDX mouse model</a:t>
            </a:r>
          </a:p>
          <a:p>
            <a:pPr algn="just"/>
            <a:r>
              <a:rPr lang="en-US" sz="1800" dirty="0">
                <a:latin typeface="Arial" panose="020B0604020202020204" pitchFamily="34" charset="0"/>
                <a:cs typeface="Arial" panose="020B0604020202020204" pitchFamily="34" charset="0"/>
              </a:rPr>
              <a:t>Fresh human JMML cells were transplanted into 4 adult NSG mice via bilateral tibial intra-bone marrow (BM) injection (</a:t>
            </a:r>
            <a:r>
              <a:rPr lang="en-US" sz="1800" dirty="0">
                <a:solidFill>
                  <a:schemeClr val="tx1"/>
                </a:solidFill>
                <a:latin typeface="Arial" panose="020B0604020202020204" pitchFamily="34" charset="0"/>
                <a:cs typeface="Arial" panose="020B0604020202020204" pitchFamily="34" charset="0"/>
              </a:rPr>
              <a:t>0.5 to 100 </a:t>
            </a:r>
            <a:r>
              <a:rPr lang="en-US" sz="1800" dirty="0">
                <a:latin typeface="Arial" panose="020B0604020202020204" pitchFamily="34" charset="0"/>
                <a:cs typeface="Arial" panose="020B0604020202020204" pitchFamily="34" charset="0"/>
              </a:rPr>
              <a:t>million cells per mouse). Upon leukemia development (clinical symptoms), mice were euthanized. Cells were harvested from BM and spleen, and confirmed to be of human origin by flow cytometry</a:t>
            </a:r>
            <a:endParaRPr lang="en-US" sz="700" b="1" u="sng"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CC628387-7AFC-4619-A809-F0A6D496A430}"/>
              </a:ext>
            </a:extLst>
          </p:cNvPr>
          <p:cNvSpPr txBox="1"/>
          <p:nvPr/>
        </p:nvSpPr>
        <p:spPr>
          <a:xfrm>
            <a:off x="7583520" y="7194246"/>
            <a:ext cx="2354181"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News Gothic MT"/>
              </a:rPr>
              <a:t>Figure 1. </a:t>
            </a:r>
            <a:r>
              <a:rPr lang="en-US" dirty="0">
                <a:latin typeface="Arial" panose="020B0604020202020204" pitchFamily="34" charset="0"/>
                <a:cs typeface="Arial" panose="020B0604020202020204" pitchFamily="34" charset="0"/>
              </a:rPr>
              <a:t>RAS pathway</a:t>
            </a:r>
            <a:endParaRPr kumimoji="0" lang="en-US"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News Gothic MT"/>
            </a:endParaRPr>
          </a:p>
        </p:txBody>
      </p:sp>
      <p:sp>
        <p:nvSpPr>
          <p:cNvPr id="49" name="Rectangle 48">
            <a:extLst>
              <a:ext uri="{FF2B5EF4-FFF2-40B4-BE49-F238E27FC236}">
                <a16:creationId xmlns:a16="http://schemas.microsoft.com/office/drawing/2014/main" id="{F546B85F-8CAF-4D71-BA37-78490A80157C}"/>
              </a:ext>
            </a:extLst>
          </p:cNvPr>
          <p:cNvSpPr/>
          <p:nvPr/>
        </p:nvSpPr>
        <p:spPr>
          <a:xfrm>
            <a:off x="7448453" y="7795544"/>
            <a:ext cx="5892373" cy="5463034"/>
          </a:xfrm>
          <a:prstGeom prst="rect">
            <a:avLst/>
          </a:prstGeom>
        </p:spPr>
        <p:txBody>
          <a:bodyPr wrap="square">
            <a:spAutoFit/>
          </a:bodyPr>
          <a:lstStyle/>
          <a:p>
            <a:pPr algn="just"/>
            <a:r>
              <a:rPr lang="en-US" sz="1800" dirty="0">
                <a:latin typeface="Arial" panose="020B0604020202020204" pitchFamily="34" charset="0"/>
                <a:cs typeface="Arial" panose="020B0604020202020204" pitchFamily="34" charset="0"/>
              </a:rPr>
              <a:t>using anti-HLA-ABC and anti-human CD45 antibodies.  </a:t>
            </a:r>
            <a:r>
              <a:rPr lang="en-US" sz="1800" dirty="0">
                <a:solidFill>
                  <a:schemeClr val="tx1"/>
                </a:solidFill>
                <a:latin typeface="Arial" panose="020B0604020202020204" pitchFamily="34" charset="0"/>
                <a:cs typeface="Arial" panose="020B0604020202020204" pitchFamily="34" charset="0"/>
              </a:rPr>
              <a:t>A human leukemia cell line was used as a positive control. </a:t>
            </a:r>
            <a:r>
              <a:rPr lang="en-US" sz="1800" dirty="0">
                <a:latin typeface="Arial" panose="020B0604020202020204" pitchFamily="34" charset="0"/>
                <a:cs typeface="Arial" panose="020B0604020202020204" pitchFamily="34" charset="0"/>
              </a:rPr>
              <a:t>Cells harvested from one of the primary mice were serially transplanted to a second generation of 12 mice.  Cells were again harvested and confirmed to be of human origin the same way as above.</a:t>
            </a:r>
          </a:p>
          <a:p>
            <a:pPr algn="just"/>
            <a:endParaRPr lang="en-US" sz="700" dirty="0">
              <a:latin typeface="Arial" panose="020B0604020202020204" pitchFamily="34" charset="0"/>
              <a:cs typeface="Arial" panose="020B0604020202020204" pitchFamily="34" charset="0"/>
            </a:endParaRPr>
          </a:p>
          <a:p>
            <a:pPr algn="just"/>
            <a:r>
              <a:rPr lang="en-US" sz="1800" b="1" u="sng" dirty="0">
                <a:latin typeface="Arial" panose="020B0604020202020204" pitchFamily="34" charset="0"/>
                <a:cs typeface="Arial" panose="020B0604020202020204" pitchFamily="34" charset="0"/>
              </a:rPr>
              <a:t>Vemurafenib and Cobimetinib regimen</a:t>
            </a:r>
          </a:p>
          <a:p>
            <a:pPr algn="just"/>
            <a:r>
              <a:rPr lang="en-US" sz="1800" dirty="0">
                <a:latin typeface="Arial" panose="020B0604020202020204" pitchFamily="34" charset="0"/>
                <a:cs typeface="Arial" panose="020B0604020202020204" pitchFamily="34" charset="0"/>
              </a:rPr>
              <a:t>Two RAS pathway inhibitors, </a:t>
            </a:r>
            <a:r>
              <a:rPr lang="en-US" sz="1800" dirty="0">
                <a:solidFill>
                  <a:schemeClr val="tx1"/>
                </a:solidFill>
                <a:latin typeface="Arial" panose="020B0604020202020204" pitchFamily="34" charset="0"/>
                <a:cs typeface="Arial" panose="020B0604020202020204" pitchFamily="34" charset="0"/>
              </a:rPr>
              <a:t>Vemurafenib and Cobimetinib, were selected as they inhibit different kinases in RAS pathway downstream of the mutated genes in the sample</a:t>
            </a:r>
            <a:r>
              <a:rPr lang="en-US" sz="1800" dirty="0">
                <a:solidFill>
                  <a:srgbClr val="3BAB4E"/>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Figure 1</a:t>
            </a:r>
            <a:r>
              <a:rPr lang="en-US" sz="1800" dirty="0">
                <a:latin typeface="Arial" panose="020B0604020202020204" pitchFamily="34" charset="0"/>
                <a:cs typeface="Arial" panose="020B0604020202020204" pitchFamily="34" charset="0"/>
              </a:rPr>
              <a:t>). The drugs were provided by Genentech after MTA placement. Drug regimens were: 1) vemurafenib 50mg/kg, 2) cobimetinib 10mg/kg, and 3) combination by oral gavage once daily for 14 days in a sample of 6 mice per cohort, starting 3 days after leukemia engraftment (</a:t>
            </a:r>
            <a:r>
              <a:rPr lang="en-US" sz="1800" b="1" dirty="0">
                <a:latin typeface="Arial" panose="020B0604020202020204" pitchFamily="34" charset="0"/>
                <a:cs typeface="Arial" panose="020B0604020202020204" pitchFamily="34" charset="0"/>
              </a:rPr>
              <a:t>Figure 2</a:t>
            </a:r>
            <a:r>
              <a:rPr lang="en-US" sz="1800" dirty="0">
                <a:latin typeface="Arial" panose="020B0604020202020204" pitchFamily="34" charset="0"/>
                <a:cs typeface="Arial" panose="020B0604020202020204" pitchFamily="34" charset="0"/>
              </a:rPr>
              <a:t>). Drug vehicle was used for </a:t>
            </a:r>
            <a:r>
              <a:rPr lang="en-US" sz="1800" dirty="0">
                <a:solidFill>
                  <a:schemeClr val="tx1"/>
                </a:solidFill>
                <a:latin typeface="Arial" panose="020B0604020202020204" pitchFamily="34" charset="0"/>
                <a:cs typeface="Arial" panose="020B0604020202020204" pitchFamily="34" charset="0"/>
              </a:rPr>
              <a:t>the control group.  Outcome will be measured by survival.  We will also measure the drug efficacy by phospho-ERK protein expression levels.</a:t>
            </a:r>
          </a:p>
        </p:txBody>
      </p:sp>
      <p:sp>
        <p:nvSpPr>
          <p:cNvPr id="56" name="Rectangle 55">
            <a:extLst>
              <a:ext uri="{FF2B5EF4-FFF2-40B4-BE49-F238E27FC236}">
                <a16:creationId xmlns:a16="http://schemas.microsoft.com/office/drawing/2014/main" id="{809C4C2A-C2A9-425C-976B-9DD8155A687A}"/>
              </a:ext>
            </a:extLst>
          </p:cNvPr>
          <p:cNvSpPr/>
          <p:nvPr/>
        </p:nvSpPr>
        <p:spPr>
          <a:xfrm>
            <a:off x="14034358" y="13550379"/>
            <a:ext cx="5975947" cy="2031325"/>
          </a:xfrm>
          <a:prstGeom prst="rect">
            <a:avLst/>
          </a:prstGeom>
        </p:spPr>
        <p:txBody>
          <a:bodyPr wrap="square">
            <a:spAutoFit/>
          </a:bodyPr>
          <a:lstStyle/>
          <a:p>
            <a:pPr algn="just"/>
            <a:r>
              <a:rPr lang="en-US" sz="1800" b="1" dirty="0">
                <a:latin typeface="Arial" panose="020B0604020202020204" pitchFamily="34" charset="0"/>
                <a:cs typeface="Arial" panose="020B0604020202020204" pitchFamily="34" charset="0"/>
              </a:rPr>
              <a:t>(2) Leukemia engraftment</a:t>
            </a:r>
            <a:r>
              <a:rPr lang="en-US" sz="1800" dirty="0">
                <a:latin typeface="Arial" panose="020B0604020202020204" pitchFamily="34" charset="0"/>
                <a:cs typeface="Arial" panose="020B0604020202020204" pitchFamily="34" charset="0"/>
              </a:rPr>
              <a:t>: Harvested BM cells were positive for HLA-ABC and CD45 at various ranges (</a:t>
            </a:r>
            <a:r>
              <a:rPr lang="en-US" sz="1800" b="1" dirty="0">
                <a:latin typeface="Arial" panose="020B0604020202020204" pitchFamily="34" charset="0"/>
                <a:cs typeface="Arial" panose="020B0604020202020204" pitchFamily="34" charset="0"/>
              </a:rPr>
              <a:t>Figures 4</a:t>
            </a:r>
            <a:r>
              <a:rPr lang="en-US" sz="1800" dirty="0">
                <a:latin typeface="Arial" panose="020B0604020202020204" pitchFamily="34" charset="0"/>
                <a:cs typeface="Arial" panose="020B0604020202020204" pitchFamily="34" charset="0"/>
              </a:rPr>
              <a:t> and </a:t>
            </a:r>
            <a:r>
              <a:rPr lang="en-US" sz="1800" b="1" dirty="0">
                <a:latin typeface="Arial" panose="020B0604020202020204" pitchFamily="34" charset="0"/>
                <a:cs typeface="Arial" panose="020B0604020202020204" pitchFamily="34" charset="0"/>
              </a:rPr>
              <a:t>Table 1</a:t>
            </a:r>
            <a:r>
              <a:rPr lang="en-US" sz="1800" dirty="0">
                <a:latin typeface="Arial" panose="020B0604020202020204" pitchFamily="34" charset="0"/>
                <a:cs typeface="Arial" panose="020B0604020202020204" pitchFamily="34" charset="0"/>
              </a:rPr>
              <a:t>).  One out of 4 primary xenografts and two out of 12 secondary xenografts showed engraftment failure. HLA-ABC and HLA-DR positive cells suggest cells of human origin, while CD45 cells suggest leukemia cells. </a:t>
            </a:r>
            <a:endParaRPr lang="en-US" sz="1800" dirty="0"/>
          </a:p>
        </p:txBody>
      </p:sp>
      <p:sp>
        <p:nvSpPr>
          <p:cNvPr id="57" name="TextBox 56">
            <a:extLst>
              <a:ext uri="{FF2B5EF4-FFF2-40B4-BE49-F238E27FC236}">
                <a16:creationId xmlns:a16="http://schemas.microsoft.com/office/drawing/2014/main" id="{3184FFD2-3F5E-40F2-B7A6-CA63E66412A9}"/>
              </a:ext>
            </a:extLst>
          </p:cNvPr>
          <p:cNvSpPr txBox="1"/>
          <p:nvPr/>
        </p:nvSpPr>
        <p:spPr>
          <a:xfrm>
            <a:off x="13938955" y="9310709"/>
            <a:ext cx="6176321"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News Gothic MT"/>
              </a:rPr>
              <a:t>Table 1</a:t>
            </a:r>
            <a:r>
              <a:rPr lang="en-US" b="1" dirty="0">
                <a:solidFill>
                  <a:schemeClr val="tx1"/>
                </a:solidFill>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rPr>
              <a:t>Primary</a:t>
            </a:r>
            <a:r>
              <a:rPr lang="en-US" dirty="0">
                <a:solidFill>
                  <a:schemeClr val="tx1"/>
                </a:solidFill>
                <a:latin typeface="Arial" panose="020B0604020202020204" pitchFamily="34" charset="0"/>
                <a:cs typeface="Arial" panose="020B0604020202020204" pitchFamily="34" charset="0"/>
              </a:rPr>
              <a:t> and </a:t>
            </a:r>
            <a:r>
              <a:rPr lang="en-US" dirty="0">
                <a:solidFill>
                  <a:srgbClr val="FF0000"/>
                </a:solidFill>
                <a:latin typeface="Arial" panose="020B0604020202020204" pitchFamily="34" charset="0"/>
                <a:cs typeface="Arial" panose="020B0604020202020204" pitchFamily="34" charset="0"/>
              </a:rPr>
              <a:t>secondary</a:t>
            </a:r>
            <a:r>
              <a:rPr lang="en-US" dirty="0">
                <a:solidFill>
                  <a:schemeClr val="tx1"/>
                </a:solidFill>
                <a:latin typeface="Arial" panose="020B0604020202020204" pitchFamily="34" charset="0"/>
                <a:cs typeface="Arial" panose="020B0604020202020204" pitchFamily="34" charset="0"/>
              </a:rPr>
              <a:t> xenograft characteristics</a:t>
            </a:r>
            <a:endParaRPr kumimoji="0" lang="en-US"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News Gothic MT"/>
            </a:endParaRPr>
          </a:p>
        </p:txBody>
      </p:sp>
      <p:graphicFrame>
        <p:nvGraphicFramePr>
          <p:cNvPr id="59" name="Chart 58">
            <a:extLst>
              <a:ext uri="{FF2B5EF4-FFF2-40B4-BE49-F238E27FC236}">
                <a16:creationId xmlns:a16="http://schemas.microsoft.com/office/drawing/2014/main" id="{89F6A698-7053-4F94-AC81-A5C65067C29B}"/>
              </a:ext>
            </a:extLst>
          </p:cNvPr>
          <p:cNvGraphicFramePr>
            <a:graphicFrameLocks/>
          </p:cNvGraphicFramePr>
          <p:nvPr>
            <p:extLst>
              <p:ext uri="{D42A27DB-BD31-4B8C-83A1-F6EECF244321}">
                <p14:modId xmlns:p14="http://schemas.microsoft.com/office/powerpoint/2010/main" val="3184388695"/>
              </p:ext>
            </p:extLst>
          </p:nvPr>
        </p:nvGraphicFramePr>
        <p:xfrm>
          <a:off x="23036267" y="4764366"/>
          <a:ext cx="3677425" cy="1597656"/>
        </p:xfrm>
        <a:graphic>
          <a:graphicData uri="http://schemas.openxmlformats.org/drawingml/2006/chart">
            <c:chart xmlns:c="http://schemas.openxmlformats.org/drawingml/2006/chart" xmlns:r="http://schemas.openxmlformats.org/officeDocument/2006/relationships" r:id="rId8"/>
          </a:graphicData>
        </a:graphic>
      </p:graphicFrame>
      <p:pic>
        <p:nvPicPr>
          <p:cNvPr id="60" name="Picture 4" descr="bfb2cb3b-a946-4bc8-ad18-b10f34f424b6">
            <a:extLst>
              <a:ext uri="{FF2B5EF4-FFF2-40B4-BE49-F238E27FC236}">
                <a16:creationId xmlns:a16="http://schemas.microsoft.com/office/drawing/2014/main" id="{096E8889-6D8C-4407-8C2F-E46E72AE241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574322" y="4790061"/>
            <a:ext cx="2579659" cy="141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a:extLst>
              <a:ext uri="{FF2B5EF4-FFF2-40B4-BE49-F238E27FC236}">
                <a16:creationId xmlns:a16="http://schemas.microsoft.com/office/drawing/2014/main" id="{5CA4B52F-1DA2-414C-BE72-7A32023AC250}"/>
              </a:ext>
            </a:extLst>
          </p:cNvPr>
          <p:cNvSpPr txBox="1"/>
          <p:nvPr/>
        </p:nvSpPr>
        <p:spPr>
          <a:xfrm>
            <a:off x="20497441" y="6494260"/>
            <a:ext cx="6216251"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News Gothic MT"/>
              </a:rPr>
              <a:t>Figure 4. </a:t>
            </a:r>
            <a:r>
              <a:rPr kumimoji="0" lang="en-US"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News Gothic MT"/>
              </a:rPr>
              <a:t>HLA-ABC and CD45 expression on harvested BM cells an example (left) and summary (right)</a:t>
            </a:r>
          </a:p>
        </p:txBody>
      </p:sp>
    </p:spTree>
  </p:cSld>
  <p:clrMapOvr>
    <a:masterClrMapping/>
  </p:clrMapOvr>
  <p:transition spd="med"/>
</p:sld>
</file>

<file path=ppt/theme/theme1.xml><?xml version="1.0" encoding="utf-8"?>
<a:theme xmlns:a="http://schemas.openxmlformats.org/drawingml/2006/main" name="Breeze">
  <a:themeElements>
    <a:clrScheme name="Breeze">
      <a:dk1>
        <a:srgbClr val="000000"/>
      </a:dk1>
      <a:lt1>
        <a:srgbClr val="FFFFFF"/>
      </a:lt1>
      <a:dk2>
        <a:srgbClr val="A7A7A7"/>
      </a:dk2>
      <a:lt2>
        <a:srgbClr val="535353"/>
      </a:lt2>
      <a:accent1>
        <a:srgbClr val="2C7C9F"/>
      </a:accent1>
      <a:accent2>
        <a:srgbClr val="244A58"/>
      </a:accent2>
      <a:accent3>
        <a:srgbClr val="E2751D"/>
      </a:accent3>
      <a:accent4>
        <a:srgbClr val="FFB400"/>
      </a:accent4>
      <a:accent5>
        <a:srgbClr val="7EB606"/>
      </a:accent5>
      <a:accent6>
        <a:srgbClr val="C00000"/>
      </a:accent6>
      <a:hlink>
        <a:srgbClr val="0000FF"/>
      </a:hlink>
      <a:folHlink>
        <a:srgbClr val="FF00FF"/>
      </a:folHlink>
    </a:clrScheme>
    <a:fontScheme name="Breeze">
      <a:majorFont>
        <a:latin typeface="Helvetica"/>
        <a:ea typeface="Helvetica"/>
        <a:cs typeface="Helvetica"/>
      </a:majorFont>
      <a:minorFont>
        <a:latin typeface="Times New Roman"/>
        <a:ea typeface="Times New Roman"/>
        <a:cs typeface="Times New Roman"/>
      </a:minorFont>
    </a:fontScheme>
    <a:fmtScheme name="Bree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0000"/>
              </a:srgbClr>
            </a:outerShdw>
          </a:effectLst>
        </a:effectStyle>
        <a:effectStyle>
          <a:effectLst>
            <a:outerShdw blurRad="63500" dist="25400" dir="5400000" rotWithShape="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st="25400" dir="5400000" rotWithShape="0">
            <a:srgbClr val="000000">
              <a:alpha val="4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News Gothic MT"/>
            <a:ea typeface="News Gothic MT"/>
            <a:cs typeface="News Gothic MT"/>
            <a:sym typeface="News Gothic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News Gothic MT"/>
            <a:ea typeface="News Gothic MT"/>
            <a:cs typeface="News Gothic MT"/>
            <a:sym typeface="News Gothic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reeze">
  <a:themeElements>
    <a:clrScheme name="Breeze">
      <a:dk1>
        <a:srgbClr val="000000"/>
      </a:dk1>
      <a:lt1>
        <a:srgbClr val="FFFFFF"/>
      </a:lt1>
      <a:dk2>
        <a:srgbClr val="A7A7A7"/>
      </a:dk2>
      <a:lt2>
        <a:srgbClr val="535353"/>
      </a:lt2>
      <a:accent1>
        <a:srgbClr val="2C7C9F"/>
      </a:accent1>
      <a:accent2>
        <a:srgbClr val="244A58"/>
      </a:accent2>
      <a:accent3>
        <a:srgbClr val="E2751D"/>
      </a:accent3>
      <a:accent4>
        <a:srgbClr val="FFB400"/>
      </a:accent4>
      <a:accent5>
        <a:srgbClr val="7EB606"/>
      </a:accent5>
      <a:accent6>
        <a:srgbClr val="C00000"/>
      </a:accent6>
      <a:hlink>
        <a:srgbClr val="0000FF"/>
      </a:hlink>
      <a:folHlink>
        <a:srgbClr val="FF00FF"/>
      </a:folHlink>
    </a:clrScheme>
    <a:fontScheme name="Breeze">
      <a:majorFont>
        <a:latin typeface="Helvetica"/>
        <a:ea typeface="Helvetica"/>
        <a:cs typeface="Helvetica"/>
      </a:majorFont>
      <a:minorFont>
        <a:latin typeface="Times New Roman"/>
        <a:ea typeface="Times New Roman"/>
        <a:cs typeface="Times New Roman"/>
      </a:minorFont>
    </a:fontScheme>
    <a:fmtScheme name="Bree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0000"/>
              </a:srgbClr>
            </a:outerShdw>
          </a:effectLst>
        </a:effectStyle>
        <a:effectStyle>
          <a:effectLst>
            <a:outerShdw blurRad="63500" dist="25400" dir="5400000" rotWithShape="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st="25400" dir="5400000" rotWithShape="0">
            <a:srgbClr val="000000">
              <a:alpha val="4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News Gothic MT"/>
            <a:ea typeface="News Gothic MT"/>
            <a:cs typeface="News Gothic MT"/>
            <a:sym typeface="News Gothic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News Gothic MT"/>
            <a:ea typeface="News Gothic MT"/>
            <a:cs typeface="News Gothic MT"/>
            <a:sym typeface="News Gothic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1767</TotalTime>
  <Words>871</Words>
  <Application>Microsoft Office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Times New Roman</vt:lpstr>
      <vt:lpstr>Breeze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jchien</dc:creator>
  <cp:lastModifiedBy>Alex Lee</cp:lastModifiedBy>
  <cp:revision>373</cp:revision>
  <dcterms:modified xsi:type="dcterms:W3CDTF">2020-02-18T01:40:30Z</dcterms:modified>
</cp:coreProperties>
</file>