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C99700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4675" autoAdjust="0"/>
  </p:normalViewPr>
  <p:slideViewPr>
    <p:cSldViewPr snapToGrid="0" snapToObjects="1" showGuides="1">
      <p:cViewPr>
        <p:scale>
          <a:sx n="80" d="100"/>
          <a:sy n="80" d="100"/>
        </p:scale>
        <p:origin x="88" y="240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748078-9E6D-CE48-8728-0ABB55111B21}" type="doc">
      <dgm:prSet loTypeId="urn:microsoft.com/office/officeart/2005/8/layout/hProcess9" loCatId="" qsTypeId="urn:microsoft.com/office/officeart/2005/8/quickstyle/simple1" qsCatId="simple" csTypeId="urn:microsoft.com/office/officeart/2005/8/colors/accent5_3" csCatId="accent5" phldr="1"/>
      <dgm:spPr/>
    </dgm:pt>
    <dgm:pt modelId="{2C948A54-5C76-9A44-9A2A-68CCE7B460D4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AJMP</a:t>
          </a:r>
        </a:p>
      </dgm:t>
    </dgm:pt>
    <dgm:pt modelId="{78234B55-CA9C-0246-BADB-E5D7A8E46A60}" type="parTrans" cxnId="{802C7641-58E2-1543-BBE0-A4291568D9FE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A3B1C3B6-7274-2342-9790-84F1AA18FCFE}" type="sibTrans" cxnId="{802C7641-58E2-1543-BBE0-A4291568D9FE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EE484932-788B-F24E-9160-B1317722C4F2}">
      <dgm:prSet phldrT="[Text]"/>
      <dgm:spPr/>
      <dgm:t>
        <a:bodyPr/>
        <a:lstStyle/>
        <a:p>
          <a:r>
            <a:rPr lang="en-US" dirty="0">
              <a:latin typeface="Georgia" panose="02040502050405020303" pitchFamily="18" charset="0"/>
            </a:rPr>
            <a:t>Mutations/changes</a:t>
          </a:r>
        </a:p>
      </dgm:t>
    </dgm:pt>
    <dgm:pt modelId="{E8407DCB-68B0-7F4E-A466-DCB9ECDB4384}" type="parTrans" cxnId="{25851CF0-5786-984B-9B24-E6BA0E095F02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600322E1-DB0B-6E49-850D-391A60A6BFA3}" type="sibTrans" cxnId="{25851CF0-5786-984B-9B24-E6BA0E095F02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9BE81C7A-674A-5A4A-9599-C14BE3778F25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Melanoma</a:t>
          </a:r>
        </a:p>
      </dgm:t>
    </dgm:pt>
    <dgm:pt modelId="{79D4723A-1E3B-0B43-85DB-1BE6ACB579AF}" type="parTrans" cxnId="{E51C4EA5-118F-3445-986A-B0E7721F198D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B223E767-0F25-7146-9678-AB17FB0DF9C5}" type="sibTrans" cxnId="{E51C4EA5-118F-3445-986A-B0E7721F198D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003F10C9-710E-BF4B-BA6E-E5A1515CC7BE}" type="pres">
      <dgm:prSet presAssocID="{F1748078-9E6D-CE48-8728-0ABB55111B21}" presName="CompostProcess" presStyleCnt="0">
        <dgm:presLayoutVars>
          <dgm:dir/>
          <dgm:resizeHandles val="exact"/>
        </dgm:presLayoutVars>
      </dgm:prSet>
      <dgm:spPr/>
    </dgm:pt>
    <dgm:pt modelId="{19B2C6E9-0286-8944-A084-EFA4361F979D}" type="pres">
      <dgm:prSet presAssocID="{F1748078-9E6D-CE48-8728-0ABB55111B21}" presName="arrow" presStyleLbl="bgShp" presStyleIdx="0" presStyleCnt="1"/>
      <dgm:spPr/>
    </dgm:pt>
    <dgm:pt modelId="{04E6BDAE-5912-0B46-A0E3-9F54FE2D9DC1}" type="pres">
      <dgm:prSet presAssocID="{F1748078-9E6D-CE48-8728-0ABB55111B21}" presName="linearProcess" presStyleCnt="0"/>
      <dgm:spPr/>
    </dgm:pt>
    <dgm:pt modelId="{1E8B6EEF-D281-5F41-8CAD-40207DAC2414}" type="pres">
      <dgm:prSet presAssocID="{2C948A54-5C76-9A44-9A2A-68CCE7B460D4}" presName="textNode" presStyleLbl="node1" presStyleIdx="0" presStyleCnt="3">
        <dgm:presLayoutVars>
          <dgm:bulletEnabled val="1"/>
        </dgm:presLayoutVars>
      </dgm:prSet>
      <dgm:spPr/>
    </dgm:pt>
    <dgm:pt modelId="{9946D40D-B8DA-7242-AAA0-3DF66279EA13}" type="pres">
      <dgm:prSet presAssocID="{A3B1C3B6-7274-2342-9790-84F1AA18FCFE}" presName="sibTrans" presStyleCnt="0"/>
      <dgm:spPr/>
    </dgm:pt>
    <dgm:pt modelId="{57A7BCED-26D3-6640-8584-EF1B83917F8A}" type="pres">
      <dgm:prSet presAssocID="{EE484932-788B-F24E-9160-B1317722C4F2}" presName="textNode" presStyleLbl="node1" presStyleIdx="1" presStyleCnt="3">
        <dgm:presLayoutVars>
          <dgm:bulletEnabled val="1"/>
        </dgm:presLayoutVars>
      </dgm:prSet>
      <dgm:spPr/>
    </dgm:pt>
    <dgm:pt modelId="{8094F315-161D-EA42-94DD-6E63ADAC8106}" type="pres">
      <dgm:prSet presAssocID="{600322E1-DB0B-6E49-850D-391A60A6BFA3}" presName="sibTrans" presStyleCnt="0"/>
      <dgm:spPr/>
    </dgm:pt>
    <dgm:pt modelId="{165533D3-AEB8-CE4A-A532-EAB8CE50CE10}" type="pres">
      <dgm:prSet presAssocID="{9BE81C7A-674A-5A4A-9599-C14BE3778F2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CE39006-3A8E-2849-8BF3-E7D74DABF718}" type="presOf" srcId="{F1748078-9E6D-CE48-8728-0ABB55111B21}" destId="{003F10C9-710E-BF4B-BA6E-E5A1515CC7BE}" srcOrd="0" destOrd="0" presId="urn:microsoft.com/office/officeart/2005/8/layout/hProcess9"/>
    <dgm:cxn modelId="{439A0F30-526E-3A44-806A-9491755367B2}" type="presOf" srcId="{EE484932-788B-F24E-9160-B1317722C4F2}" destId="{57A7BCED-26D3-6640-8584-EF1B83917F8A}" srcOrd="0" destOrd="0" presId="urn:microsoft.com/office/officeart/2005/8/layout/hProcess9"/>
    <dgm:cxn modelId="{802C7641-58E2-1543-BBE0-A4291568D9FE}" srcId="{F1748078-9E6D-CE48-8728-0ABB55111B21}" destId="{2C948A54-5C76-9A44-9A2A-68CCE7B460D4}" srcOrd="0" destOrd="0" parTransId="{78234B55-CA9C-0246-BADB-E5D7A8E46A60}" sibTransId="{A3B1C3B6-7274-2342-9790-84F1AA18FCFE}"/>
    <dgm:cxn modelId="{21E2F964-7665-884E-803D-2D7C0799D3F1}" type="presOf" srcId="{9BE81C7A-674A-5A4A-9599-C14BE3778F25}" destId="{165533D3-AEB8-CE4A-A532-EAB8CE50CE10}" srcOrd="0" destOrd="0" presId="urn:microsoft.com/office/officeart/2005/8/layout/hProcess9"/>
    <dgm:cxn modelId="{E51C4EA5-118F-3445-986A-B0E7721F198D}" srcId="{F1748078-9E6D-CE48-8728-0ABB55111B21}" destId="{9BE81C7A-674A-5A4A-9599-C14BE3778F25}" srcOrd="2" destOrd="0" parTransId="{79D4723A-1E3B-0B43-85DB-1BE6ACB579AF}" sibTransId="{B223E767-0F25-7146-9678-AB17FB0DF9C5}"/>
    <dgm:cxn modelId="{9D379ADE-F3DA-A345-86AA-CBCF0E6140AD}" type="presOf" srcId="{2C948A54-5C76-9A44-9A2A-68CCE7B460D4}" destId="{1E8B6EEF-D281-5F41-8CAD-40207DAC2414}" srcOrd="0" destOrd="0" presId="urn:microsoft.com/office/officeart/2005/8/layout/hProcess9"/>
    <dgm:cxn modelId="{25851CF0-5786-984B-9B24-E6BA0E095F02}" srcId="{F1748078-9E6D-CE48-8728-0ABB55111B21}" destId="{EE484932-788B-F24E-9160-B1317722C4F2}" srcOrd="1" destOrd="0" parTransId="{E8407DCB-68B0-7F4E-A466-DCB9ECDB4384}" sibTransId="{600322E1-DB0B-6E49-850D-391A60A6BFA3}"/>
    <dgm:cxn modelId="{BFAEBE1A-D9C5-1F4D-9194-055BE5456087}" type="presParOf" srcId="{003F10C9-710E-BF4B-BA6E-E5A1515CC7BE}" destId="{19B2C6E9-0286-8944-A084-EFA4361F979D}" srcOrd="0" destOrd="0" presId="urn:microsoft.com/office/officeart/2005/8/layout/hProcess9"/>
    <dgm:cxn modelId="{F9ABBBC7-C3F6-FD4F-B521-D51D609B95B8}" type="presParOf" srcId="{003F10C9-710E-BF4B-BA6E-E5A1515CC7BE}" destId="{04E6BDAE-5912-0B46-A0E3-9F54FE2D9DC1}" srcOrd="1" destOrd="0" presId="urn:microsoft.com/office/officeart/2005/8/layout/hProcess9"/>
    <dgm:cxn modelId="{0003D6DC-10D4-A443-A0BE-685FEF20490E}" type="presParOf" srcId="{04E6BDAE-5912-0B46-A0E3-9F54FE2D9DC1}" destId="{1E8B6EEF-D281-5F41-8CAD-40207DAC2414}" srcOrd="0" destOrd="0" presId="urn:microsoft.com/office/officeart/2005/8/layout/hProcess9"/>
    <dgm:cxn modelId="{1EA93602-4650-C24B-9EC7-A7588FA4BC7F}" type="presParOf" srcId="{04E6BDAE-5912-0B46-A0E3-9F54FE2D9DC1}" destId="{9946D40D-B8DA-7242-AAA0-3DF66279EA13}" srcOrd="1" destOrd="0" presId="urn:microsoft.com/office/officeart/2005/8/layout/hProcess9"/>
    <dgm:cxn modelId="{0DC1D452-697A-3146-9E99-7109202CE034}" type="presParOf" srcId="{04E6BDAE-5912-0B46-A0E3-9F54FE2D9DC1}" destId="{57A7BCED-26D3-6640-8584-EF1B83917F8A}" srcOrd="2" destOrd="0" presId="urn:microsoft.com/office/officeart/2005/8/layout/hProcess9"/>
    <dgm:cxn modelId="{644FC17D-A44F-054E-B5FC-4AF7824D6A67}" type="presParOf" srcId="{04E6BDAE-5912-0B46-A0E3-9F54FE2D9DC1}" destId="{8094F315-161D-EA42-94DD-6E63ADAC8106}" srcOrd="3" destOrd="0" presId="urn:microsoft.com/office/officeart/2005/8/layout/hProcess9"/>
    <dgm:cxn modelId="{13FBD264-16B4-B041-8D66-0721B5CF8663}" type="presParOf" srcId="{04E6BDAE-5912-0B46-A0E3-9F54FE2D9DC1}" destId="{165533D3-AEB8-CE4A-A532-EAB8CE50CE1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5C948-B99C-0F44-A4EA-409E2F292C4B}" type="doc">
      <dgm:prSet loTypeId="urn:microsoft.com/office/officeart/2005/8/layout/cycle3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5E71867F-1707-6547-A0F5-97FF84C55076}">
      <dgm:prSet phldrT="[Text]"/>
      <dgm:spPr/>
      <dgm:t>
        <a:bodyPr/>
        <a:lstStyle/>
        <a:p>
          <a:r>
            <a:rPr lang="en-US" dirty="0"/>
            <a:t>5. Improved patient outcomes</a:t>
          </a:r>
        </a:p>
      </dgm:t>
    </dgm:pt>
    <dgm:pt modelId="{20DB7FA9-2815-3444-A735-0BD2CAF615B8}" type="parTrans" cxnId="{85C86EE8-4820-B240-91E6-0A601EADBDCC}">
      <dgm:prSet/>
      <dgm:spPr/>
      <dgm:t>
        <a:bodyPr/>
        <a:lstStyle/>
        <a:p>
          <a:endParaRPr lang="en-US"/>
        </a:p>
      </dgm:t>
    </dgm:pt>
    <dgm:pt modelId="{2686842E-95C6-DA45-AFCC-69BCACF2C4CD}" type="sibTrans" cxnId="{85C86EE8-4820-B240-91E6-0A601EADBDCC}">
      <dgm:prSet/>
      <dgm:spPr/>
      <dgm:t>
        <a:bodyPr/>
        <a:lstStyle/>
        <a:p>
          <a:endParaRPr lang="en-US"/>
        </a:p>
      </dgm:t>
    </dgm:pt>
    <dgm:pt modelId="{FF4909C6-027C-D748-8234-675BF07C6530}">
      <dgm:prSet phldrT="[Text]"/>
      <dgm:spPr/>
      <dgm:t>
        <a:bodyPr/>
        <a:lstStyle/>
        <a:p>
          <a:r>
            <a:rPr lang="en-US" dirty="0"/>
            <a:t>2. Identify molecular markers</a:t>
          </a:r>
        </a:p>
      </dgm:t>
    </dgm:pt>
    <dgm:pt modelId="{3FB9577F-2E35-0143-9CF6-A6758B4A6FB9}" type="parTrans" cxnId="{278F0908-4CF3-8044-B778-17AC8B8FDB16}">
      <dgm:prSet/>
      <dgm:spPr/>
      <dgm:t>
        <a:bodyPr/>
        <a:lstStyle/>
        <a:p>
          <a:endParaRPr lang="en-US"/>
        </a:p>
      </dgm:t>
    </dgm:pt>
    <dgm:pt modelId="{41640FB1-8252-8147-9A2C-71F164EBD69D}" type="sibTrans" cxnId="{278F0908-4CF3-8044-B778-17AC8B8FDB16}">
      <dgm:prSet/>
      <dgm:spPr/>
      <dgm:t>
        <a:bodyPr/>
        <a:lstStyle/>
        <a:p>
          <a:endParaRPr lang="en-US"/>
        </a:p>
      </dgm:t>
    </dgm:pt>
    <dgm:pt modelId="{D82B2C11-06EC-5E40-B1BF-D9D09AA6D7CC}">
      <dgm:prSet phldrT="[Text]"/>
      <dgm:spPr/>
      <dgm:t>
        <a:bodyPr/>
        <a:lstStyle/>
        <a:p>
          <a:r>
            <a:rPr lang="en-US" dirty="0"/>
            <a:t>3. Accurate diagnosis and evaluation</a:t>
          </a:r>
        </a:p>
      </dgm:t>
    </dgm:pt>
    <dgm:pt modelId="{B6E3AF31-7578-C64A-BEE8-12BDA8FAEFF5}" type="parTrans" cxnId="{EF87C063-652B-3B4B-BA3F-2CD2CEFBE270}">
      <dgm:prSet/>
      <dgm:spPr/>
      <dgm:t>
        <a:bodyPr/>
        <a:lstStyle/>
        <a:p>
          <a:endParaRPr lang="en-US"/>
        </a:p>
      </dgm:t>
    </dgm:pt>
    <dgm:pt modelId="{F6813184-1D9C-D443-9F0D-03EEECE06E60}" type="sibTrans" cxnId="{EF87C063-652B-3B4B-BA3F-2CD2CEFBE270}">
      <dgm:prSet/>
      <dgm:spPr/>
      <dgm:t>
        <a:bodyPr/>
        <a:lstStyle/>
        <a:p>
          <a:endParaRPr lang="en-US"/>
        </a:p>
      </dgm:t>
    </dgm:pt>
    <dgm:pt modelId="{A10C4E6B-C2C9-464C-9A24-3D5664AF03CF}">
      <dgm:prSet phldrT="[Text]"/>
      <dgm:spPr/>
      <dgm:t>
        <a:bodyPr/>
        <a:lstStyle/>
        <a:p>
          <a:r>
            <a:rPr lang="en-US" dirty="0"/>
            <a:t>4. Clinician guidelines</a:t>
          </a:r>
        </a:p>
      </dgm:t>
    </dgm:pt>
    <dgm:pt modelId="{EBF6ED7C-262A-8D4B-96D9-F81575CB6509}" type="parTrans" cxnId="{6E6036E4-519C-ED45-8F72-B251AE26B192}">
      <dgm:prSet/>
      <dgm:spPr/>
      <dgm:t>
        <a:bodyPr/>
        <a:lstStyle/>
        <a:p>
          <a:endParaRPr lang="en-US"/>
        </a:p>
      </dgm:t>
    </dgm:pt>
    <dgm:pt modelId="{C4DA6884-B5AF-C744-B738-386C89D15C83}" type="sibTrans" cxnId="{6E6036E4-519C-ED45-8F72-B251AE26B192}">
      <dgm:prSet/>
      <dgm:spPr/>
      <dgm:t>
        <a:bodyPr/>
        <a:lstStyle/>
        <a:p>
          <a:endParaRPr lang="en-US"/>
        </a:p>
      </dgm:t>
    </dgm:pt>
    <dgm:pt modelId="{27A009EA-8B68-2B41-87C1-46B693C2A1F9}">
      <dgm:prSet phldrT="[Text]"/>
      <dgm:spPr/>
      <dgm:t>
        <a:bodyPr/>
        <a:lstStyle/>
        <a:p>
          <a:pPr algn="ctr"/>
          <a:r>
            <a:rPr lang="en-US" dirty="0"/>
            <a:t>1. Define histological features</a:t>
          </a:r>
        </a:p>
      </dgm:t>
    </dgm:pt>
    <dgm:pt modelId="{42CC585E-CB71-6C44-B8C5-9F8B96A9EC8F}" type="sibTrans" cxnId="{CE78268A-4738-5541-B606-21A31FAF24B8}">
      <dgm:prSet/>
      <dgm:spPr/>
      <dgm:t>
        <a:bodyPr/>
        <a:lstStyle/>
        <a:p>
          <a:endParaRPr lang="en-US"/>
        </a:p>
      </dgm:t>
    </dgm:pt>
    <dgm:pt modelId="{586E7D5C-C23C-6244-8AD9-0CF30EDD9887}" type="parTrans" cxnId="{CE78268A-4738-5541-B606-21A31FAF24B8}">
      <dgm:prSet/>
      <dgm:spPr/>
      <dgm:t>
        <a:bodyPr/>
        <a:lstStyle/>
        <a:p>
          <a:endParaRPr lang="en-US"/>
        </a:p>
      </dgm:t>
    </dgm:pt>
    <dgm:pt modelId="{3BCEC34F-5EF3-B049-89A5-F0318A5CD790}" type="pres">
      <dgm:prSet presAssocID="{4DD5C948-B99C-0F44-A4EA-409E2F292C4B}" presName="Name0" presStyleCnt="0">
        <dgm:presLayoutVars>
          <dgm:dir/>
          <dgm:resizeHandles val="exact"/>
        </dgm:presLayoutVars>
      </dgm:prSet>
      <dgm:spPr/>
    </dgm:pt>
    <dgm:pt modelId="{DDCC0DE3-612B-3A42-80B8-A35724A0FFB3}" type="pres">
      <dgm:prSet presAssocID="{4DD5C948-B99C-0F44-A4EA-409E2F292C4B}" presName="cycle" presStyleCnt="0"/>
      <dgm:spPr/>
    </dgm:pt>
    <dgm:pt modelId="{9CC78EBF-3DB4-F342-B784-2F1B75792B22}" type="pres">
      <dgm:prSet presAssocID="{5E71867F-1707-6547-A0F5-97FF84C55076}" presName="nodeFirstNode" presStyleLbl="node1" presStyleIdx="0" presStyleCnt="5" custRadScaleRad="99119" custRadScaleInc="-1729">
        <dgm:presLayoutVars>
          <dgm:bulletEnabled val="1"/>
        </dgm:presLayoutVars>
      </dgm:prSet>
      <dgm:spPr/>
    </dgm:pt>
    <dgm:pt modelId="{47F7FB5F-5E88-2C42-A745-BC8363E7970C}" type="pres">
      <dgm:prSet presAssocID="{2686842E-95C6-DA45-AFCC-69BCACF2C4CD}" presName="sibTransFirstNode" presStyleLbl="bgShp" presStyleIdx="0" presStyleCnt="1"/>
      <dgm:spPr/>
    </dgm:pt>
    <dgm:pt modelId="{AFABC959-90A8-754F-89E6-3B6CD0F79933}" type="pres">
      <dgm:prSet presAssocID="{27A009EA-8B68-2B41-87C1-46B693C2A1F9}" presName="nodeFollowingNodes" presStyleLbl="node1" presStyleIdx="1" presStyleCnt="5">
        <dgm:presLayoutVars>
          <dgm:bulletEnabled val="1"/>
        </dgm:presLayoutVars>
      </dgm:prSet>
      <dgm:spPr/>
    </dgm:pt>
    <dgm:pt modelId="{59FAE012-AAB9-3D4A-A0EA-15373F3BA7C9}" type="pres">
      <dgm:prSet presAssocID="{FF4909C6-027C-D748-8234-675BF07C6530}" presName="nodeFollowingNodes" presStyleLbl="node1" presStyleIdx="2" presStyleCnt="5">
        <dgm:presLayoutVars>
          <dgm:bulletEnabled val="1"/>
        </dgm:presLayoutVars>
      </dgm:prSet>
      <dgm:spPr/>
    </dgm:pt>
    <dgm:pt modelId="{553659C1-88EE-9E4B-8AC8-B176D4E9E491}" type="pres">
      <dgm:prSet presAssocID="{D82B2C11-06EC-5E40-B1BF-D9D09AA6D7CC}" presName="nodeFollowingNodes" presStyleLbl="node1" presStyleIdx="3" presStyleCnt="5">
        <dgm:presLayoutVars>
          <dgm:bulletEnabled val="1"/>
        </dgm:presLayoutVars>
      </dgm:prSet>
      <dgm:spPr/>
    </dgm:pt>
    <dgm:pt modelId="{5E19F91D-21E3-2445-B3E6-F171C02158A1}" type="pres">
      <dgm:prSet presAssocID="{A10C4E6B-C2C9-464C-9A24-3D5664AF03CF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278F0908-4CF3-8044-B778-17AC8B8FDB16}" srcId="{4DD5C948-B99C-0F44-A4EA-409E2F292C4B}" destId="{FF4909C6-027C-D748-8234-675BF07C6530}" srcOrd="2" destOrd="0" parTransId="{3FB9577F-2E35-0143-9CF6-A6758B4A6FB9}" sibTransId="{41640FB1-8252-8147-9A2C-71F164EBD69D}"/>
    <dgm:cxn modelId="{0793A63B-8891-E04F-BB86-A47CF40273CA}" type="presOf" srcId="{A10C4E6B-C2C9-464C-9A24-3D5664AF03CF}" destId="{5E19F91D-21E3-2445-B3E6-F171C02158A1}" srcOrd="0" destOrd="0" presId="urn:microsoft.com/office/officeart/2005/8/layout/cycle3"/>
    <dgm:cxn modelId="{EF87C063-652B-3B4B-BA3F-2CD2CEFBE270}" srcId="{4DD5C948-B99C-0F44-A4EA-409E2F292C4B}" destId="{D82B2C11-06EC-5E40-B1BF-D9D09AA6D7CC}" srcOrd="3" destOrd="0" parTransId="{B6E3AF31-7578-C64A-BEE8-12BDA8FAEFF5}" sibTransId="{F6813184-1D9C-D443-9F0D-03EEECE06E60}"/>
    <dgm:cxn modelId="{3F503A74-5B28-A34D-9C04-91B8DC4200E3}" type="presOf" srcId="{D82B2C11-06EC-5E40-B1BF-D9D09AA6D7CC}" destId="{553659C1-88EE-9E4B-8AC8-B176D4E9E491}" srcOrd="0" destOrd="0" presId="urn:microsoft.com/office/officeart/2005/8/layout/cycle3"/>
    <dgm:cxn modelId="{B79BCA78-4926-E540-9956-B682C74E8B99}" type="presOf" srcId="{5E71867F-1707-6547-A0F5-97FF84C55076}" destId="{9CC78EBF-3DB4-F342-B784-2F1B75792B22}" srcOrd="0" destOrd="0" presId="urn:microsoft.com/office/officeart/2005/8/layout/cycle3"/>
    <dgm:cxn modelId="{CE78268A-4738-5541-B606-21A31FAF24B8}" srcId="{4DD5C948-B99C-0F44-A4EA-409E2F292C4B}" destId="{27A009EA-8B68-2B41-87C1-46B693C2A1F9}" srcOrd="1" destOrd="0" parTransId="{586E7D5C-C23C-6244-8AD9-0CF30EDD9887}" sibTransId="{42CC585E-CB71-6C44-B8C5-9F8B96A9EC8F}"/>
    <dgm:cxn modelId="{08A6708D-73EE-774D-99A8-A768C8E476DF}" type="presOf" srcId="{4DD5C948-B99C-0F44-A4EA-409E2F292C4B}" destId="{3BCEC34F-5EF3-B049-89A5-F0318A5CD790}" srcOrd="0" destOrd="0" presId="urn:microsoft.com/office/officeart/2005/8/layout/cycle3"/>
    <dgm:cxn modelId="{64541594-0FA4-C043-9B02-BA699DD2863B}" type="presOf" srcId="{27A009EA-8B68-2B41-87C1-46B693C2A1F9}" destId="{AFABC959-90A8-754F-89E6-3B6CD0F79933}" srcOrd="0" destOrd="0" presId="urn:microsoft.com/office/officeart/2005/8/layout/cycle3"/>
    <dgm:cxn modelId="{C070BEBF-079A-E442-BBD2-B60D60D7048B}" type="presOf" srcId="{FF4909C6-027C-D748-8234-675BF07C6530}" destId="{59FAE012-AAB9-3D4A-A0EA-15373F3BA7C9}" srcOrd="0" destOrd="0" presId="urn:microsoft.com/office/officeart/2005/8/layout/cycle3"/>
    <dgm:cxn modelId="{ABAC48D9-0E69-0946-9CB3-90D20A190133}" type="presOf" srcId="{2686842E-95C6-DA45-AFCC-69BCACF2C4CD}" destId="{47F7FB5F-5E88-2C42-A745-BC8363E7970C}" srcOrd="0" destOrd="0" presId="urn:microsoft.com/office/officeart/2005/8/layout/cycle3"/>
    <dgm:cxn modelId="{6E6036E4-519C-ED45-8F72-B251AE26B192}" srcId="{4DD5C948-B99C-0F44-A4EA-409E2F292C4B}" destId="{A10C4E6B-C2C9-464C-9A24-3D5664AF03CF}" srcOrd="4" destOrd="0" parTransId="{EBF6ED7C-262A-8D4B-96D9-F81575CB6509}" sibTransId="{C4DA6884-B5AF-C744-B738-386C89D15C83}"/>
    <dgm:cxn modelId="{85C86EE8-4820-B240-91E6-0A601EADBDCC}" srcId="{4DD5C948-B99C-0F44-A4EA-409E2F292C4B}" destId="{5E71867F-1707-6547-A0F5-97FF84C55076}" srcOrd="0" destOrd="0" parTransId="{20DB7FA9-2815-3444-A735-0BD2CAF615B8}" sibTransId="{2686842E-95C6-DA45-AFCC-69BCACF2C4CD}"/>
    <dgm:cxn modelId="{40EA4630-F2DA-3C4B-805A-E608BB3797B7}" type="presParOf" srcId="{3BCEC34F-5EF3-B049-89A5-F0318A5CD790}" destId="{DDCC0DE3-612B-3A42-80B8-A35724A0FFB3}" srcOrd="0" destOrd="0" presId="urn:microsoft.com/office/officeart/2005/8/layout/cycle3"/>
    <dgm:cxn modelId="{602B790D-F521-844B-BB66-E1575B7EECF8}" type="presParOf" srcId="{DDCC0DE3-612B-3A42-80B8-A35724A0FFB3}" destId="{9CC78EBF-3DB4-F342-B784-2F1B75792B22}" srcOrd="0" destOrd="0" presId="urn:microsoft.com/office/officeart/2005/8/layout/cycle3"/>
    <dgm:cxn modelId="{61C85E76-A60B-2642-B507-800B2E11E357}" type="presParOf" srcId="{DDCC0DE3-612B-3A42-80B8-A35724A0FFB3}" destId="{47F7FB5F-5E88-2C42-A745-BC8363E7970C}" srcOrd="1" destOrd="0" presId="urn:microsoft.com/office/officeart/2005/8/layout/cycle3"/>
    <dgm:cxn modelId="{3BE67036-D085-604D-8D18-4E94D95AAA92}" type="presParOf" srcId="{DDCC0DE3-612B-3A42-80B8-A35724A0FFB3}" destId="{AFABC959-90A8-754F-89E6-3B6CD0F79933}" srcOrd="2" destOrd="0" presId="urn:microsoft.com/office/officeart/2005/8/layout/cycle3"/>
    <dgm:cxn modelId="{95CD9EE3-2C88-FB47-AB1C-B4066D205E78}" type="presParOf" srcId="{DDCC0DE3-612B-3A42-80B8-A35724A0FFB3}" destId="{59FAE012-AAB9-3D4A-A0EA-15373F3BA7C9}" srcOrd="3" destOrd="0" presId="urn:microsoft.com/office/officeart/2005/8/layout/cycle3"/>
    <dgm:cxn modelId="{B97A1C16-BFF1-894E-ABBB-12642E29C88C}" type="presParOf" srcId="{DDCC0DE3-612B-3A42-80B8-A35724A0FFB3}" destId="{553659C1-88EE-9E4B-8AC8-B176D4E9E491}" srcOrd="4" destOrd="0" presId="urn:microsoft.com/office/officeart/2005/8/layout/cycle3"/>
    <dgm:cxn modelId="{51D60073-0DD4-C74A-A961-3B38A285B3EE}" type="presParOf" srcId="{DDCC0DE3-612B-3A42-80B8-A35724A0FFB3}" destId="{5E19F91D-21E3-2445-B3E6-F171C02158A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2C6E9-0286-8944-A084-EFA4361F979D}">
      <dsp:nvSpPr>
        <dsp:cNvPr id="0" name=""/>
        <dsp:cNvSpPr/>
      </dsp:nvSpPr>
      <dsp:spPr>
        <a:xfrm>
          <a:off x="438076" y="0"/>
          <a:ext cx="4964864" cy="224474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B6EEF-D281-5F41-8CAD-40207DAC2414}">
      <dsp:nvSpPr>
        <dsp:cNvPr id="0" name=""/>
        <dsp:cNvSpPr/>
      </dsp:nvSpPr>
      <dsp:spPr>
        <a:xfrm>
          <a:off x="6274" y="673423"/>
          <a:ext cx="1880077" cy="897898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AJMP</a:t>
          </a:r>
        </a:p>
      </dsp:txBody>
      <dsp:txXfrm>
        <a:off x="50106" y="717255"/>
        <a:ext cx="1792413" cy="810234"/>
      </dsp:txXfrm>
    </dsp:sp>
    <dsp:sp modelId="{57A7BCED-26D3-6640-8584-EF1B83917F8A}">
      <dsp:nvSpPr>
        <dsp:cNvPr id="0" name=""/>
        <dsp:cNvSpPr/>
      </dsp:nvSpPr>
      <dsp:spPr>
        <a:xfrm>
          <a:off x="1980469" y="673423"/>
          <a:ext cx="1880077" cy="897898"/>
        </a:xfrm>
        <a:prstGeom prst="roundRect">
          <a:avLst/>
        </a:prstGeom>
        <a:solidFill>
          <a:schemeClr val="accent5">
            <a:shade val="80000"/>
            <a:hueOff val="73040"/>
            <a:satOff val="1884"/>
            <a:lumOff val="105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Georgia" panose="02040502050405020303" pitchFamily="18" charset="0"/>
            </a:rPr>
            <a:t>Mutations/changes</a:t>
          </a:r>
        </a:p>
      </dsp:txBody>
      <dsp:txXfrm>
        <a:off x="2024301" y="717255"/>
        <a:ext cx="1792413" cy="810234"/>
      </dsp:txXfrm>
    </dsp:sp>
    <dsp:sp modelId="{165533D3-AEB8-CE4A-A532-EAB8CE50CE10}">
      <dsp:nvSpPr>
        <dsp:cNvPr id="0" name=""/>
        <dsp:cNvSpPr/>
      </dsp:nvSpPr>
      <dsp:spPr>
        <a:xfrm>
          <a:off x="3954665" y="673423"/>
          <a:ext cx="1880077" cy="897898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Melanoma</a:t>
          </a:r>
        </a:p>
      </dsp:txBody>
      <dsp:txXfrm>
        <a:off x="3998497" y="717255"/>
        <a:ext cx="1792413" cy="810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7FB5F-5E88-2C42-A745-BC8363E7970C}">
      <dsp:nvSpPr>
        <dsp:cNvPr id="0" name=""/>
        <dsp:cNvSpPr/>
      </dsp:nvSpPr>
      <dsp:spPr>
        <a:xfrm>
          <a:off x="947947" y="-5089"/>
          <a:ext cx="3553256" cy="3553256"/>
        </a:xfrm>
        <a:prstGeom prst="circularArrow">
          <a:avLst>
            <a:gd name="adj1" fmla="val 5544"/>
            <a:gd name="adj2" fmla="val 330680"/>
            <a:gd name="adj3" fmla="val 13836169"/>
            <a:gd name="adj4" fmla="val 17349408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78EBF-3DB4-F342-B784-2F1B75792B22}">
      <dsp:nvSpPr>
        <dsp:cNvPr id="0" name=""/>
        <dsp:cNvSpPr/>
      </dsp:nvSpPr>
      <dsp:spPr>
        <a:xfrm>
          <a:off x="1914363" y="14810"/>
          <a:ext cx="1620425" cy="8102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5. Improved patient outcomes</a:t>
          </a:r>
        </a:p>
      </dsp:txBody>
      <dsp:txXfrm>
        <a:off x="1953914" y="54361"/>
        <a:ext cx="1541323" cy="731110"/>
      </dsp:txXfrm>
    </dsp:sp>
    <dsp:sp modelId="{AFABC959-90A8-754F-89E6-3B6CD0F79933}">
      <dsp:nvSpPr>
        <dsp:cNvPr id="0" name=""/>
        <dsp:cNvSpPr/>
      </dsp:nvSpPr>
      <dsp:spPr>
        <a:xfrm>
          <a:off x="3382641" y="1048225"/>
          <a:ext cx="1620425" cy="8102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1. Define histological features</a:t>
          </a:r>
        </a:p>
      </dsp:txBody>
      <dsp:txXfrm>
        <a:off x="3422192" y="1087776"/>
        <a:ext cx="1541323" cy="731110"/>
      </dsp:txXfrm>
    </dsp:sp>
    <dsp:sp modelId="{59FAE012-AAB9-3D4A-A0EA-15373F3BA7C9}">
      <dsp:nvSpPr>
        <dsp:cNvPr id="0" name=""/>
        <dsp:cNvSpPr/>
      </dsp:nvSpPr>
      <dsp:spPr>
        <a:xfrm>
          <a:off x="2832195" y="2742324"/>
          <a:ext cx="1620425" cy="8102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2. Identify molecular markers</a:t>
          </a:r>
        </a:p>
      </dsp:txBody>
      <dsp:txXfrm>
        <a:off x="2871746" y="2781875"/>
        <a:ext cx="1541323" cy="731110"/>
      </dsp:txXfrm>
    </dsp:sp>
    <dsp:sp modelId="{553659C1-88EE-9E4B-8AC8-B176D4E9E491}">
      <dsp:nvSpPr>
        <dsp:cNvPr id="0" name=""/>
        <dsp:cNvSpPr/>
      </dsp:nvSpPr>
      <dsp:spPr>
        <a:xfrm>
          <a:off x="1050914" y="2742324"/>
          <a:ext cx="1620425" cy="8102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3. Accurate diagnosis and evaluation</a:t>
          </a:r>
        </a:p>
      </dsp:txBody>
      <dsp:txXfrm>
        <a:off x="1090465" y="2781875"/>
        <a:ext cx="1541323" cy="731110"/>
      </dsp:txXfrm>
    </dsp:sp>
    <dsp:sp modelId="{5E19F91D-21E3-2445-B3E6-F171C02158A1}">
      <dsp:nvSpPr>
        <dsp:cNvPr id="0" name=""/>
        <dsp:cNvSpPr/>
      </dsp:nvSpPr>
      <dsp:spPr>
        <a:xfrm>
          <a:off x="500468" y="1048225"/>
          <a:ext cx="1620425" cy="8102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4. Clinician guidelines</a:t>
          </a:r>
        </a:p>
      </dsp:txBody>
      <dsp:txXfrm>
        <a:off x="540019" y="1087776"/>
        <a:ext cx="1541323" cy="731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6461" y="3341566"/>
            <a:ext cx="6274921" cy="6665548"/>
          </a:xfrm>
        </p:spPr>
        <p:txBody>
          <a:bodyPr/>
          <a:lstStyle/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Atypical junctional melanocytic proliferations (AJMPs) are melanocytic lesions with features of melanoma in situ (MIS), but do not meet the criteria based on histopathological evaluation. 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AJMPs show </a:t>
            </a:r>
            <a:r>
              <a:rPr lang="en-US" sz="2000" dirty="0" err="1">
                <a:latin typeface="Georgia" panose="02040502050405020303" pitchFamily="18" charset="0"/>
              </a:rPr>
              <a:t>cytologic</a:t>
            </a:r>
            <a:r>
              <a:rPr lang="en-US" sz="2000" dirty="0">
                <a:latin typeface="Georgia" panose="02040502050405020303" pitchFamily="18" charset="0"/>
              </a:rPr>
              <a:t> atypia, </a:t>
            </a:r>
            <a:r>
              <a:rPr lang="en-US" sz="2000" dirty="0" err="1">
                <a:latin typeface="Georgia" panose="02040502050405020303" pitchFamily="18" charset="0"/>
              </a:rPr>
              <a:t>pagetoid</a:t>
            </a:r>
            <a:r>
              <a:rPr lang="en-US" sz="2000" dirty="0">
                <a:latin typeface="Georgia" panose="02040502050405020303" pitchFamily="18" charset="0"/>
              </a:rPr>
              <a:t> growth and other histologic features of MIS but to a variable and lesser degree.</a:t>
            </a:r>
            <a:r>
              <a:rPr lang="en-US" sz="2000" baseline="30000" dirty="0">
                <a:latin typeface="Georgia" panose="02040502050405020303" pitchFamily="18" charset="0"/>
              </a:rPr>
              <a:t>1</a:t>
            </a:r>
            <a:endParaRPr lang="en-US" sz="2000" dirty="0">
              <a:latin typeface="Georgia" panose="02040502050405020303" pitchFamily="18" charset="0"/>
            </a:endParaRP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b="1" dirty="0">
                <a:latin typeface="Georgia" panose="02040502050405020303" pitchFamily="18" charset="0"/>
              </a:rPr>
              <a:t>The malignant potential of AJMPs is unclear, which poses a dilemma for physicians for how best to manage the lesions.</a:t>
            </a:r>
            <a:r>
              <a:rPr lang="en-US" sz="2000" b="1" baseline="30000" dirty="0">
                <a:latin typeface="Georgia" panose="02040502050405020303" pitchFamily="18" charset="0"/>
              </a:rPr>
              <a:t>2,3,4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Among dermatologists there is a lack of consensus for how best to manage AJMPs, which may lead to over or under treatment</a:t>
            </a:r>
            <a:r>
              <a:rPr lang="en-US" sz="2000" baseline="30000" dirty="0">
                <a:latin typeface="Georgia" panose="02040502050405020303" pitchFamily="18" charset="0"/>
              </a:rPr>
              <a:t>5</a:t>
            </a:r>
            <a:endParaRPr lang="en-US" sz="2000" dirty="0">
              <a:latin typeface="Georgia" panose="02040502050405020303" pitchFamily="18" charset="0"/>
            </a:endParaRP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There is also extensive use of variable language in the pathology reports of similar lesions, adding to the dilemma of management by physicians.</a:t>
            </a:r>
            <a:r>
              <a:rPr lang="en-US" sz="2000" baseline="30000" dirty="0">
                <a:latin typeface="Georgia" panose="02040502050405020303" pitchFamily="18" charset="0"/>
              </a:rPr>
              <a:t>3,4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69843" y="12496867"/>
            <a:ext cx="6281539" cy="382517"/>
          </a:xfrm>
        </p:spPr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241977" y="3375765"/>
            <a:ext cx="6280546" cy="10170747"/>
          </a:xfrm>
        </p:spPr>
        <p:txBody>
          <a:bodyPr/>
          <a:lstStyle/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A natural language search for “junctional melanocytic proliferation” was performed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We identified 256 charts from academic and private practices diagnosed by board certified </a:t>
            </a:r>
            <a:r>
              <a:rPr lang="en-US" sz="1800" dirty="0" err="1">
                <a:latin typeface="Georgia" panose="02040502050405020303" pitchFamily="18" charset="0"/>
              </a:rPr>
              <a:t>dermatopathologists</a:t>
            </a:r>
            <a:r>
              <a:rPr lang="en-US" sz="1800" dirty="0">
                <a:latin typeface="Georgia" panose="02040502050405020303" pitchFamily="18" charset="0"/>
              </a:rPr>
              <a:t> at UC Davis between January 1, 2014 and December 31, 2014.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Spitz nevi, blue nevi, and re-excisions were excluded 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Clinical notes and pathology notes were reviewed for various clinical features and phrasing within pathology reports:</a:t>
            </a:r>
          </a:p>
          <a:p>
            <a:pPr marL="438135" lvl="1">
              <a:spcAft>
                <a:spcPct val="50000"/>
              </a:spcAft>
              <a:buClr>
                <a:schemeClr val="bg2">
                  <a:lumMod val="25000"/>
                </a:schemeClr>
              </a:buClr>
              <a:buNone/>
            </a:pPr>
            <a:r>
              <a:rPr lang="en-US" sz="1800" dirty="0">
                <a:latin typeface="Georgia" panose="02040502050405020303" pitchFamily="18" charset="0"/>
              </a:rPr>
              <a:t>Clinical features:</a:t>
            </a:r>
          </a:p>
          <a:p>
            <a:pPr marL="1009635" lvl="1" indent="-5715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Age</a:t>
            </a:r>
          </a:p>
          <a:p>
            <a:pPr marL="1009635" lvl="1" indent="-5715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Gender</a:t>
            </a:r>
          </a:p>
          <a:p>
            <a:pPr marL="1009635" lvl="1" indent="-5715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Anatomic site</a:t>
            </a:r>
          </a:p>
          <a:p>
            <a:pPr marL="1009635" lvl="1" indent="-5715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Size of lesion</a:t>
            </a:r>
          </a:p>
          <a:p>
            <a:pPr marL="438135" lvl="1">
              <a:spcAft>
                <a:spcPct val="50000"/>
              </a:spcAft>
              <a:buClr>
                <a:schemeClr val="bg2">
                  <a:lumMod val="25000"/>
                </a:schemeClr>
              </a:buClr>
              <a:buNone/>
            </a:pPr>
            <a:r>
              <a:rPr lang="en-US" sz="1800" dirty="0">
                <a:latin typeface="Georgia" panose="02040502050405020303" pitchFamily="18" charset="0"/>
              </a:rPr>
              <a:t>Pathology report phrasing:</a:t>
            </a:r>
          </a:p>
          <a:p>
            <a:pPr marL="895335" lvl="1" indent="-4572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Diagnosis line includes “melanoma in situ”; “sparse” or lacks “atypical” </a:t>
            </a:r>
          </a:p>
          <a:p>
            <a:pPr marL="895335" lvl="1" indent="-4572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Favored diagnosis: melanoma in situ, nevus, </a:t>
            </a:r>
            <a:r>
              <a:rPr lang="en-US" sz="1800" dirty="0" err="1">
                <a:latin typeface="Georgia" panose="02040502050405020303" pitchFamily="18" charset="0"/>
              </a:rPr>
              <a:t>lentigo</a:t>
            </a:r>
            <a:r>
              <a:rPr lang="en-US" sz="1800" dirty="0">
                <a:latin typeface="Georgia" panose="02040502050405020303" pitchFamily="18" charset="0"/>
              </a:rPr>
              <a:t>, other</a:t>
            </a:r>
          </a:p>
          <a:p>
            <a:pPr marL="895335" lvl="1" indent="-4572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Pathology note includes “melanoma in situ”; “</a:t>
            </a:r>
            <a:r>
              <a:rPr lang="en-US" sz="1800" dirty="0" err="1">
                <a:latin typeface="Georgia" panose="02040502050405020303" pitchFamily="18" charset="0"/>
              </a:rPr>
              <a:t>pagetoid</a:t>
            </a:r>
            <a:r>
              <a:rPr lang="en-US" sz="1800" dirty="0">
                <a:latin typeface="Georgia" panose="02040502050405020303" pitchFamily="18" charset="0"/>
              </a:rPr>
              <a:t>”; “poor circumscription”; “</a:t>
            </a:r>
            <a:r>
              <a:rPr lang="en-US" sz="1800" dirty="0" err="1">
                <a:latin typeface="Georgia" panose="02040502050405020303" pitchFamily="18" charset="0"/>
              </a:rPr>
              <a:t>cytologic</a:t>
            </a:r>
            <a:r>
              <a:rPr lang="en-US" sz="1800" dirty="0">
                <a:latin typeface="Georgia" panose="02040502050405020303" pitchFamily="18" charset="0"/>
              </a:rPr>
              <a:t> atypia”</a:t>
            </a:r>
          </a:p>
          <a:p>
            <a:pPr marL="895335" lvl="1" indent="-4572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Note includes recommendation for complete removal</a:t>
            </a:r>
          </a:p>
          <a:p>
            <a:pPr marL="895335" lvl="1" indent="-457200">
              <a:spcAft>
                <a:spcPct val="50000"/>
              </a:spcAft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Margin status: involved versus uninvolved 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endParaRPr lang="en-U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MATERIALS AND 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13906500" y="15407060"/>
            <a:ext cx="6286500" cy="479239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Table 2: Summary of impact of phrasing of pathology report on management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SUMMARY &amp; DISCUSSION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20575984" y="12771471"/>
            <a:ext cx="6279386" cy="3495449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err="1">
                <a:latin typeface="Georgia" panose="02040502050405020303" pitchFamily="18" charset="0"/>
              </a:rPr>
              <a:t>Scolyer</a:t>
            </a:r>
            <a:r>
              <a:rPr lang="en-US" dirty="0">
                <a:latin typeface="Georgia" panose="02040502050405020303" pitchFamily="18" charset="0"/>
              </a:rPr>
              <a:t> RA, </a:t>
            </a:r>
            <a:r>
              <a:rPr lang="en-US" dirty="0" err="1">
                <a:latin typeface="Georgia" panose="02040502050405020303" pitchFamily="18" charset="0"/>
              </a:rPr>
              <a:t>Mccarthy</a:t>
            </a:r>
            <a:r>
              <a:rPr lang="en-US" dirty="0">
                <a:latin typeface="Georgia" panose="02040502050405020303" pitchFamily="18" charset="0"/>
              </a:rPr>
              <a:t> SW, Elder DE. Frontiers in melanocytic pathology. Pathology. 2004;36(5):385-6.</a:t>
            </a:r>
          </a:p>
          <a:p>
            <a:pPr marL="342900" indent="-34290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Elder DE, Xu X. The approach to the patient with a difficult melanocytic lesion. Pathology. 2004;36(5):428-34.</a:t>
            </a:r>
          </a:p>
          <a:p>
            <a:pPr marL="342900" indent="-34290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Shoo BA, </a:t>
            </a:r>
            <a:r>
              <a:rPr lang="en-US" dirty="0" err="1">
                <a:latin typeface="Georgia" panose="02040502050405020303" pitchFamily="18" charset="0"/>
              </a:rPr>
              <a:t>Sagebiel</a:t>
            </a:r>
            <a:r>
              <a:rPr lang="en-US" dirty="0">
                <a:latin typeface="Georgia" panose="02040502050405020303" pitchFamily="18" charset="0"/>
              </a:rPr>
              <a:t> RW, </a:t>
            </a:r>
            <a:r>
              <a:rPr lang="en-US" dirty="0" err="1">
                <a:latin typeface="Georgia" panose="02040502050405020303" pitchFamily="18" charset="0"/>
              </a:rPr>
              <a:t>Kashani-sabet</a:t>
            </a:r>
            <a:r>
              <a:rPr lang="en-US" dirty="0">
                <a:latin typeface="Georgia" panose="02040502050405020303" pitchFamily="18" charset="0"/>
              </a:rPr>
              <a:t> M. Discordance in the histopathologic diagnosis of melanoma at a melanoma referral center. J Am </a:t>
            </a:r>
            <a:r>
              <a:rPr lang="en-US" dirty="0" err="1">
                <a:latin typeface="Georgia" panose="02040502050405020303" pitchFamily="18" charset="0"/>
              </a:rPr>
              <a:t>Acad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Dermatol</a:t>
            </a:r>
            <a:r>
              <a:rPr lang="en-US" dirty="0">
                <a:latin typeface="Georgia" panose="02040502050405020303" pitchFamily="18" charset="0"/>
              </a:rPr>
              <a:t>. 2010;62(5):751-6.</a:t>
            </a:r>
          </a:p>
          <a:p>
            <a:pPr marL="342900" indent="-342900">
              <a:buAutoNum type="arabicPeriod"/>
            </a:pPr>
            <a:r>
              <a:rPr lang="en-US" dirty="0" err="1">
                <a:latin typeface="Georgia" panose="02040502050405020303" pitchFamily="18" charset="0"/>
              </a:rPr>
              <a:t>Piepkorn</a:t>
            </a:r>
            <a:r>
              <a:rPr lang="en-US" dirty="0">
                <a:latin typeface="Georgia" panose="02040502050405020303" pitchFamily="18" charset="0"/>
              </a:rPr>
              <a:t> MW, Barnhill RL, Elder DE, et al. The MPATH-</a:t>
            </a:r>
            <a:r>
              <a:rPr lang="en-US" dirty="0" err="1">
                <a:latin typeface="Georgia" panose="02040502050405020303" pitchFamily="18" charset="0"/>
              </a:rPr>
              <a:t>Dx</a:t>
            </a:r>
            <a:r>
              <a:rPr lang="en-US" dirty="0">
                <a:latin typeface="Georgia" panose="02040502050405020303" pitchFamily="18" charset="0"/>
              </a:rPr>
              <a:t> reporting schema for melanocytic proliferations and melanoma. J Am </a:t>
            </a:r>
            <a:r>
              <a:rPr lang="en-US" dirty="0" err="1">
                <a:latin typeface="Georgia" panose="02040502050405020303" pitchFamily="18" charset="0"/>
              </a:rPr>
              <a:t>Acad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Dermatol</a:t>
            </a:r>
            <a:r>
              <a:rPr lang="en-US" dirty="0">
                <a:latin typeface="Georgia" panose="02040502050405020303" pitchFamily="18" charset="0"/>
              </a:rPr>
              <a:t>. 2014;70(1):131-41.</a:t>
            </a:r>
          </a:p>
          <a:p>
            <a:pPr marL="342900" indent="-34290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Van der </a:t>
            </a:r>
            <a:r>
              <a:rPr lang="en-US" dirty="0" err="1">
                <a:latin typeface="Georgia" panose="02040502050405020303" pitchFamily="18" charset="0"/>
              </a:rPr>
              <a:t>rhee</a:t>
            </a:r>
            <a:r>
              <a:rPr lang="en-US" dirty="0">
                <a:latin typeface="Georgia" panose="02040502050405020303" pitchFamily="18" charset="0"/>
              </a:rPr>
              <a:t> JI, </a:t>
            </a:r>
            <a:r>
              <a:rPr lang="en-US" dirty="0" err="1">
                <a:latin typeface="Georgia" panose="02040502050405020303" pitchFamily="18" charset="0"/>
              </a:rPr>
              <a:t>Mooi</a:t>
            </a:r>
            <a:r>
              <a:rPr lang="en-US" dirty="0">
                <a:latin typeface="Georgia" panose="02040502050405020303" pitchFamily="18" charset="0"/>
              </a:rPr>
              <a:t> WJ, </a:t>
            </a:r>
            <a:r>
              <a:rPr lang="en-US" dirty="0" err="1">
                <a:latin typeface="Georgia" panose="02040502050405020303" pitchFamily="18" charset="0"/>
              </a:rPr>
              <a:t>Kukutsch</a:t>
            </a:r>
            <a:r>
              <a:rPr lang="en-US" dirty="0">
                <a:latin typeface="Georgia" panose="02040502050405020303" pitchFamily="18" charset="0"/>
              </a:rPr>
              <a:t> NA, De </a:t>
            </a:r>
            <a:r>
              <a:rPr lang="en-US" dirty="0" err="1">
                <a:latin typeface="Georgia" panose="02040502050405020303" pitchFamily="18" charset="0"/>
              </a:rPr>
              <a:t>snoo</a:t>
            </a:r>
            <a:r>
              <a:rPr lang="en-US" dirty="0">
                <a:latin typeface="Georgia" panose="02040502050405020303" pitchFamily="18" charset="0"/>
              </a:rPr>
              <a:t> FA, Bergman W. Iatrogenic melanoma. Comment on: Melanoma epidemic: a midsummer night's dream?. Br J </a:t>
            </a:r>
            <a:r>
              <a:rPr lang="en-US" dirty="0" err="1">
                <a:latin typeface="Georgia" panose="02040502050405020303" pitchFamily="18" charset="0"/>
              </a:rPr>
              <a:t>Dermatol</a:t>
            </a:r>
            <a:r>
              <a:rPr lang="en-US" dirty="0">
                <a:latin typeface="Georgia" panose="02040502050405020303" pitchFamily="18" charset="0"/>
              </a:rPr>
              <a:t>. 2010;162(2):457-8.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96"/>
          </p:nvPr>
        </p:nvSpPr>
        <p:spPr>
          <a:xfrm>
            <a:off x="309088" y="12936461"/>
            <a:ext cx="6515979" cy="3353872"/>
          </a:xfrm>
        </p:spPr>
        <p:txBody>
          <a:bodyPr/>
          <a:lstStyle/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The study aims are 1) determining how current healthcare providers are managing AJMPs, and 2) identifying clinical features and phrasing of pathology reports that influence management strategies.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Long term aims are to assist in creating standard guidelines for the management of these lesions by healthcare providers.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36" name="Text Placeholder 35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Jessica Terrell, </a:t>
            </a:r>
            <a:r>
              <a:rPr lang="en-US" dirty="0" err="1"/>
              <a:t>Lihong</a:t>
            </a:r>
            <a:r>
              <a:rPr lang="en-US" dirty="0"/>
              <a:t> Qi, </a:t>
            </a:r>
            <a:r>
              <a:rPr lang="en-US" dirty="0" err="1"/>
              <a:t>Jiahui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, Maxwell Fung, </a:t>
            </a:r>
            <a:r>
              <a:rPr lang="en-US" dirty="0" err="1"/>
              <a:t>Maija</a:t>
            </a:r>
            <a:r>
              <a:rPr lang="en-US" dirty="0"/>
              <a:t> </a:t>
            </a:r>
            <a:r>
              <a:rPr lang="en-US" dirty="0" err="1"/>
              <a:t>Kiuru</a:t>
            </a:r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r>
              <a:rPr lang="en-US" dirty="0"/>
              <a:t>Departments of Dermatology, Pathology, and Public Health Sciences, University of California Davis, Sacramento, California</a:t>
            </a:r>
          </a:p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85"/>
          </p:nvPr>
        </p:nvSpPr>
        <p:spPr>
          <a:xfrm>
            <a:off x="3662362" y="61516"/>
            <a:ext cx="20107276" cy="11316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MANAGEMENT OF ATYPICAL MELANOCYTIC PROLIFERATIONS:                           A RETROSPECTIVE REVIEW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86"/>
          </p:nvPr>
        </p:nvSpPr>
        <p:spPr>
          <a:xfrm>
            <a:off x="20556290" y="2845454"/>
            <a:ext cx="6282530" cy="6496271"/>
          </a:xfrm>
        </p:spPr>
        <p:txBody>
          <a:bodyPr/>
          <a:lstStyle/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endParaRPr lang="en-US" sz="2000" dirty="0"/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Our study shows that, healthcare professionals are managing AJMPs primarily with excision at 54.3%.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The way a pathology report is phrased by a </a:t>
            </a:r>
            <a:r>
              <a:rPr lang="en-US" sz="1800" dirty="0" err="1">
                <a:latin typeface="Georgia" panose="02040502050405020303" pitchFamily="18" charset="0"/>
              </a:rPr>
              <a:t>dermatopathologist</a:t>
            </a:r>
            <a:r>
              <a:rPr lang="en-US" sz="1800" dirty="0">
                <a:latin typeface="Georgia" panose="02040502050405020303" pitchFamily="18" charset="0"/>
              </a:rPr>
              <a:t>, impacts how the lesion will be managed.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The clinical challenge is the uncertainty in the malignant potential of AJMPs which may lead to more excisions than necessary due to lack of clear guidelines.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It is prudent to begin to define unique genomic features in order to identify novel diagnostic markers for more accurate diagnosis, and better establish the lesions potential for malignancy.</a:t>
            </a:r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With better diagnostic protocol, clinician guidelines can begin to be established in order to avoid overtreatment, and under treatment. </a:t>
            </a:r>
            <a:endParaRPr lang="en-US" sz="2000" dirty="0"/>
          </a:p>
          <a:p>
            <a:pPr marL="711969" lvl="1" indent="-273834">
              <a:spcAft>
                <a:spcPct val="50000"/>
              </a:spcAft>
              <a:buClr>
                <a:schemeClr val="bg2">
                  <a:lumMod val="25000"/>
                </a:schemeClr>
              </a:buClr>
              <a:buFontTx/>
              <a:buChar char="•"/>
            </a:pPr>
            <a:endParaRPr lang="en-US" sz="2000" dirty="0"/>
          </a:p>
        </p:txBody>
      </p:sp>
      <p:pic>
        <p:nvPicPr>
          <p:cNvPr id="55" name="Picture Placeholder 54">
            <a:extLst>
              <a:ext uri="{FF2B5EF4-FFF2-40B4-BE49-F238E27FC236}">
                <a16:creationId xmlns:a16="http://schemas.microsoft.com/office/drawing/2014/main" id="{6956B9F9-90B5-F346-9CB6-28E6B08E4C0E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1" b="8441"/>
          <a:stretch/>
        </p:blipFill>
        <p:spPr>
          <a:prstGeom prst="rect">
            <a:avLst/>
          </a:prstGeom>
        </p:spPr>
      </p:pic>
      <p:graphicFrame>
        <p:nvGraphicFramePr>
          <p:cNvPr id="57" name="Content Placeholder 3">
            <a:extLst>
              <a:ext uri="{FF2B5EF4-FFF2-40B4-BE49-F238E27FC236}">
                <a16:creationId xmlns:a16="http://schemas.microsoft.com/office/drawing/2014/main" id="{DBA476CB-8FE1-0D45-B70A-3D7B39A6A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947018"/>
              </p:ext>
            </p:extLst>
          </p:nvPr>
        </p:nvGraphicFramePr>
        <p:xfrm>
          <a:off x="892453" y="10045900"/>
          <a:ext cx="5841017" cy="2244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19AE2A40-55C0-D649-AB06-2D5538CA4F75}"/>
              </a:ext>
            </a:extLst>
          </p:cNvPr>
          <p:cNvSpPr txBox="1"/>
          <p:nvPr/>
        </p:nvSpPr>
        <p:spPr>
          <a:xfrm>
            <a:off x="4537244" y="10691715"/>
            <a:ext cx="823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1" name="Text Placeholder 7">
            <a:extLst>
              <a:ext uri="{FF2B5EF4-FFF2-40B4-BE49-F238E27FC236}">
                <a16:creationId xmlns:a16="http://schemas.microsoft.com/office/drawing/2014/main" id="{0D8CE5A6-3934-B041-9B66-2D11F18C5822}"/>
              </a:ext>
            </a:extLst>
          </p:cNvPr>
          <p:cNvSpPr txBox="1">
            <a:spLocks/>
          </p:cNvSpPr>
          <p:nvPr/>
        </p:nvSpPr>
        <p:spPr>
          <a:xfrm>
            <a:off x="14269790" y="8491710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panose="02040502050405020303" pitchFamily="18" charset="0"/>
              </a:rPr>
              <a:t>Table 1: Summary of current management by healthcare providers </a:t>
            </a:r>
          </a:p>
        </p:txBody>
      </p:sp>
      <p:sp>
        <p:nvSpPr>
          <p:cNvPr id="64" name="Text Placeholder 11">
            <a:extLst>
              <a:ext uri="{FF2B5EF4-FFF2-40B4-BE49-F238E27FC236}">
                <a16:creationId xmlns:a16="http://schemas.microsoft.com/office/drawing/2014/main" id="{4034F828-D750-7D4E-8E72-23493A4F51DD}"/>
              </a:ext>
            </a:extLst>
          </p:cNvPr>
          <p:cNvSpPr txBox="1">
            <a:spLocks/>
          </p:cNvSpPr>
          <p:nvPr/>
        </p:nvSpPr>
        <p:spPr>
          <a:xfrm>
            <a:off x="20567709" y="12401928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marL="940479" indent="-940479" algn="ctr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u="non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REFERENCES</a:t>
            </a:r>
            <a:endParaRPr lang="en-US" dirty="0"/>
          </a:p>
        </p:txBody>
      </p:sp>
      <p:graphicFrame>
        <p:nvGraphicFramePr>
          <p:cNvPr id="69" name="Content Placeholder 7">
            <a:extLst>
              <a:ext uri="{FF2B5EF4-FFF2-40B4-BE49-F238E27FC236}">
                <a16:creationId xmlns:a16="http://schemas.microsoft.com/office/drawing/2014/main" id="{2FC5A94E-0551-AD4E-8B8D-D9F05CD5F7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207735"/>
              </p:ext>
            </p:extLst>
          </p:nvPr>
        </p:nvGraphicFramePr>
        <p:xfrm>
          <a:off x="14031030" y="3560021"/>
          <a:ext cx="6016752" cy="486849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3068250">
                  <a:extLst>
                    <a:ext uri="{9D8B030D-6E8A-4147-A177-3AD203B41FA5}">
                      <a16:colId xmlns:a16="http://schemas.microsoft.com/office/drawing/2014/main" val="1917800993"/>
                    </a:ext>
                  </a:extLst>
                </a:gridCol>
                <a:gridCol w="2948502">
                  <a:extLst>
                    <a:ext uri="{9D8B030D-6E8A-4147-A177-3AD203B41FA5}">
                      <a16:colId xmlns:a16="http://schemas.microsoft.com/office/drawing/2014/main" val="1777520471"/>
                    </a:ext>
                  </a:extLst>
                </a:gridCol>
              </a:tblGrid>
              <a:tr h="572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Management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Frequency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495674"/>
                  </a:ext>
                </a:extLst>
              </a:tr>
              <a:tr h="57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Excision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54.3%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8196613"/>
                  </a:ext>
                </a:extLst>
              </a:tr>
              <a:tr h="57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Shave biopsy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6.64%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102817"/>
                  </a:ext>
                </a:extLst>
              </a:tr>
              <a:tr h="57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Punch biopsy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5.08%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4647547"/>
                  </a:ext>
                </a:extLst>
              </a:tr>
              <a:tr h="601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Mohs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2.73%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456897"/>
                  </a:ext>
                </a:extLst>
              </a:tr>
              <a:tr h="8340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Shave removal, shave excision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1.95%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2752"/>
                  </a:ext>
                </a:extLst>
              </a:tr>
              <a:tr h="57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effectLst/>
                          <a:latin typeface="Georgia" panose="02040502050405020303" pitchFamily="18" charset="0"/>
                        </a:rPr>
                        <a:t>Punch excision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1.95%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6363120"/>
                  </a:ext>
                </a:extLst>
              </a:tr>
              <a:tr h="57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FOLLOW UP; OTHER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27.3%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0468775"/>
                  </a:ext>
                </a:extLst>
              </a:tr>
            </a:tbl>
          </a:graphicData>
        </a:graphic>
      </p:graphicFrame>
      <p:graphicFrame>
        <p:nvGraphicFramePr>
          <p:cNvPr id="70" name="Content Placeholder 13">
            <a:extLst>
              <a:ext uri="{FF2B5EF4-FFF2-40B4-BE49-F238E27FC236}">
                <a16:creationId xmlns:a16="http://schemas.microsoft.com/office/drawing/2014/main" id="{ABCB2F95-39BA-5E4E-91E8-7B6B8E544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787873"/>
              </p:ext>
            </p:extLst>
          </p:nvPr>
        </p:nvGraphicFramePr>
        <p:xfrm>
          <a:off x="20959771" y="8710052"/>
          <a:ext cx="5503536" cy="355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E74C65-6FE0-824C-8BDD-26F541562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26675"/>
              </p:ext>
            </p:extLst>
          </p:nvPr>
        </p:nvGraphicFramePr>
        <p:xfrm>
          <a:off x="13963722" y="9043969"/>
          <a:ext cx="6185162" cy="636309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71350">
                  <a:extLst>
                    <a:ext uri="{9D8B030D-6E8A-4147-A177-3AD203B41FA5}">
                      <a16:colId xmlns:a16="http://schemas.microsoft.com/office/drawing/2014/main" val="2326218964"/>
                    </a:ext>
                  </a:extLst>
                </a:gridCol>
                <a:gridCol w="687244">
                  <a:extLst>
                    <a:ext uri="{9D8B030D-6E8A-4147-A177-3AD203B41FA5}">
                      <a16:colId xmlns:a16="http://schemas.microsoft.com/office/drawing/2014/main" val="1473564623"/>
                    </a:ext>
                  </a:extLst>
                </a:gridCol>
                <a:gridCol w="1068404">
                  <a:extLst>
                    <a:ext uri="{9D8B030D-6E8A-4147-A177-3AD203B41FA5}">
                      <a16:colId xmlns:a16="http://schemas.microsoft.com/office/drawing/2014/main" val="1314358748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4018265692"/>
                    </a:ext>
                  </a:extLst>
                </a:gridCol>
                <a:gridCol w="922791">
                  <a:extLst>
                    <a:ext uri="{9D8B030D-6E8A-4147-A177-3AD203B41FA5}">
                      <a16:colId xmlns:a16="http://schemas.microsoft.com/office/drawing/2014/main" val="1690991424"/>
                    </a:ext>
                  </a:extLst>
                </a:gridCol>
                <a:gridCol w="1037924">
                  <a:extLst>
                    <a:ext uri="{9D8B030D-6E8A-4147-A177-3AD203B41FA5}">
                      <a16:colId xmlns:a16="http://schemas.microsoft.com/office/drawing/2014/main" val="3483944340"/>
                    </a:ext>
                  </a:extLst>
                </a:gridCol>
              </a:tblGrid>
              <a:tr h="1243820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Phrasing of pathology report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Monitor; unknown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Shave biopsy, removal or excision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Punchy biopsy, excision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Excision; MOHS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638375"/>
                  </a:ext>
                </a:extLst>
              </a:tr>
              <a:tr h="513939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Note included melanoma in situ </a:t>
                      </a:r>
                      <a:r>
                        <a:rPr lang="en-US" sz="1400" i="1" dirty="0">
                          <a:effectLst/>
                          <a:latin typeface="Georgia" panose="02040502050405020303" pitchFamily="18" charset="0"/>
                        </a:rPr>
                        <a:t>p&lt;0.0001</a:t>
                      </a:r>
                      <a:endParaRPr lang="en-US" sz="1400" i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17.19%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4.30%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2.73%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47.66%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545802"/>
                  </a:ext>
                </a:extLst>
              </a:tr>
              <a:tr h="562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No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10.16%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4.30%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4.30%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9.38%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336190"/>
                  </a:ext>
                </a:extLst>
              </a:tr>
              <a:tr h="81378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Note includes complete removal recommended (only) </a:t>
                      </a:r>
                      <a:r>
                        <a:rPr lang="en-US" sz="1400" i="1" dirty="0">
                          <a:effectLst/>
                          <a:latin typeface="Georgia" panose="02040502050405020303" pitchFamily="18" charset="0"/>
                        </a:rPr>
                        <a:t>p&lt;0.0001</a:t>
                      </a:r>
                      <a:endParaRPr lang="en-US" sz="1400" i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12.92%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0.48%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2.39%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37.80%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540687"/>
                  </a:ext>
                </a:extLst>
              </a:tr>
              <a:tr h="720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No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9.09%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9.09%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5.74%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22.49%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249495"/>
                  </a:ext>
                </a:extLst>
              </a:tr>
              <a:tr h="310955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Georgia" panose="02040502050405020303" pitchFamily="18" charset="0"/>
                        </a:rPr>
                        <a:t>Favored diagnosis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p&lt;0.0001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MIS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17.28%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0.55%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44.75%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535760"/>
                  </a:ext>
                </a:extLst>
              </a:tr>
              <a:tr h="310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Nevus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13.36%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3.87%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5.52%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5.52%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533065"/>
                  </a:ext>
                </a:extLst>
              </a:tr>
              <a:tr h="310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Other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0.55%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1.10%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1.10%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6.08%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172530"/>
                  </a:ext>
                </a:extLst>
              </a:tr>
              <a:tr h="661719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Diagnosis line includes “sparse” or lacks “atypical” </a:t>
                      </a:r>
                      <a:r>
                        <a:rPr lang="en-US" sz="1400" i="1" dirty="0">
                          <a:effectLst/>
                          <a:latin typeface="Georgia" panose="02040502050405020303" pitchFamily="18" charset="0"/>
                        </a:rPr>
                        <a:t>p&lt;0.0001</a:t>
                      </a:r>
                      <a:endParaRPr lang="en-US" sz="1400" i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13.28%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7.03%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6.64%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18.75%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5521378"/>
                  </a:ext>
                </a:extLst>
              </a:tr>
              <a:tr h="914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No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14.06%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1.56%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eorgia" panose="02040502050405020303" pitchFamily="18" charset="0"/>
                        </a:rPr>
                        <a:t>0.39%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eorgia" panose="02040502050405020303" pitchFamily="18" charset="0"/>
                        </a:rPr>
                        <a:t>38.28%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882173"/>
                  </a:ext>
                </a:extLst>
              </a:tr>
            </a:tbl>
          </a:graphicData>
        </a:graphic>
      </p:graphicFrame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C921AC80-50D2-B144-A454-43210CAD63E0}"/>
              </a:ext>
            </a:extLst>
          </p:cNvPr>
          <p:cNvSpPr txBox="1">
            <a:spLocks/>
          </p:cNvSpPr>
          <p:nvPr/>
        </p:nvSpPr>
        <p:spPr>
          <a:xfrm>
            <a:off x="7241977" y="13610565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marL="940479" indent="-940479" algn="ctr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u="non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STATISTICAL ANALYSIS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EC9F8E-FB77-4C41-B8E0-FF65FEEE2151}"/>
              </a:ext>
            </a:extLst>
          </p:cNvPr>
          <p:cNvSpPr/>
          <p:nvPr/>
        </p:nvSpPr>
        <p:spPr>
          <a:xfrm>
            <a:off x="7299490" y="14118055"/>
            <a:ext cx="6132586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Georgia" panose="02040502050405020303" pitchFamily="18" charset="0"/>
              </a:rPr>
              <a:t>Descriptive statistics were obtained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Georgia" panose="02040502050405020303" pitchFamily="18" charset="0"/>
              </a:rPr>
              <a:t>Chi-squared tests or Fisher’s Exact tests (when any cell size &lt; 5) were used to study the associations of phrasing of pathology report with the current management type.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4831</TotalTime>
  <Words>891</Words>
  <Application>Microsoft Macintosh PowerPoint</Application>
  <PresentationFormat>Custom</PresentationFormat>
  <Paragraphs>134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Trebuchet MS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Microsoft Office User</cp:lastModifiedBy>
  <cp:revision>67</cp:revision>
  <dcterms:created xsi:type="dcterms:W3CDTF">2012-02-06T18:46:22Z</dcterms:created>
  <dcterms:modified xsi:type="dcterms:W3CDTF">2018-02-16T22:24:38Z</dcterms:modified>
</cp:coreProperties>
</file>