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27432000" cy="16459200"/>
  <p:notesSz cx="9144000" cy="6858000"/>
  <p:defaultTextStyle>
    <a:defPPr>
      <a:defRPr lang="en-US"/>
    </a:defPPr>
    <a:lvl1pPr marL="0" algn="l" defTabSz="2508016" rtl="0" eaLnBrk="1" latinLnBrk="0" hangingPunct="1">
      <a:defRPr sz="4937" kern="1200">
        <a:solidFill>
          <a:schemeClr val="tx1"/>
        </a:solidFill>
        <a:latin typeface="+mn-lt"/>
        <a:ea typeface="+mn-ea"/>
        <a:cs typeface="+mn-cs"/>
      </a:defRPr>
    </a:lvl1pPr>
    <a:lvl2pPr marL="1254008" algn="l" defTabSz="2508016" rtl="0" eaLnBrk="1" latinLnBrk="0" hangingPunct="1">
      <a:defRPr sz="4937" kern="1200">
        <a:solidFill>
          <a:schemeClr val="tx1"/>
        </a:solidFill>
        <a:latin typeface="+mn-lt"/>
        <a:ea typeface="+mn-ea"/>
        <a:cs typeface="+mn-cs"/>
      </a:defRPr>
    </a:lvl2pPr>
    <a:lvl3pPr marL="2508016" algn="l" defTabSz="2508016" rtl="0" eaLnBrk="1" latinLnBrk="0" hangingPunct="1">
      <a:defRPr sz="4937" kern="1200">
        <a:solidFill>
          <a:schemeClr val="tx1"/>
        </a:solidFill>
        <a:latin typeface="+mn-lt"/>
        <a:ea typeface="+mn-ea"/>
        <a:cs typeface="+mn-cs"/>
      </a:defRPr>
    </a:lvl3pPr>
    <a:lvl4pPr marL="3762024" algn="l" defTabSz="2508016" rtl="0" eaLnBrk="1" latinLnBrk="0" hangingPunct="1">
      <a:defRPr sz="4937" kern="1200">
        <a:solidFill>
          <a:schemeClr val="tx1"/>
        </a:solidFill>
        <a:latin typeface="+mn-lt"/>
        <a:ea typeface="+mn-ea"/>
        <a:cs typeface="+mn-cs"/>
      </a:defRPr>
    </a:lvl4pPr>
    <a:lvl5pPr marL="5016033" algn="l" defTabSz="2508016" rtl="0" eaLnBrk="1" latinLnBrk="0" hangingPunct="1">
      <a:defRPr sz="4937" kern="1200">
        <a:solidFill>
          <a:schemeClr val="tx1"/>
        </a:solidFill>
        <a:latin typeface="+mn-lt"/>
        <a:ea typeface="+mn-ea"/>
        <a:cs typeface="+mn-cs"/>
      </a:defRPr>
    </a:lvl5pPr>
    <a:lvl6pPr marL="6270041" algn="l" defTabSz="2508016" rtl="0" eaLnBrk="1" latinLnBrk="0" hangingPunct="1">
      <a:defRPr sz="4937" kern="1200">
        <a:solidFill>
          <a:schemeClr val="tx1"/>
        </a:solidFill>
        <a:latin typeface="+mn-lt"/>
        <a:ea typeface="+mn-ea"/>
        <a:cs typeface="+mn-cs"/>
      </a:defRPr>
    </a:lvl6pPr>
    <a:lvl7pPr marL="7524049" algn="l" defTabSz="2508016" rtl="0" eaLnBrk="1" latinLnBrk="0" hangingPunct="1">
      <a:defRPr sz="4937" kern="1200">
        <a:solidFill>
          <a:schemeClr val="tx1"/>
        </a:solidFill>
        <a:latin typeface="+mn-lt"/>
        <a:ea typeface="+mn-ea"/>
        <a:cs typeface="+mn-cs"/>
      </a:defRPr>
    </a:lvl7pPr>
    <a:lvl8pPr marL="8778057" algn="l" defTabSz="2508016" rtl="0" eaLnBrk="1" latinLnBrk="0" hangingPunct="1">
      <a:defRPr sz="4937" kern="1200">
        <a:solidFill>
          <a:schemeClr val="tx1"/>
        </a:solidFill>
        <a:latin typeface="+mn-lt"/>
        <a:ea typeface="+mn-ea"/>
        <a:cs typeface="+mn-cs"/>
      </a:defRPr>
    </a:lvl8pPr>
    <a:lvl9pPr marL="10032065" algn="l" defTabSz="2508016" rtl="0" eaLnBrk="1" latinLnBrk="0" hangingPunct="1">
      <a:defRPr sz="4937"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184">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8"/>
    <p:restoredTop sz="94643"/>
  </p:normalViewPr>
  <p:slideViewPr>
    <p:cSldViewPr snapToGrid="0" snapToObjects="1">
      <p:cViewPr varScale="1">
        <p:scale>
          <a:sx n="50" d="100"/>
          <a:sy n="50" d="100"/>
        </p:scale>
        <p:origin x="-546" y="-90"/>
      </p:cViewPr>
      <p:guideLst>
        <p:guide orient="horz" pos="5184"/>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3AE3B8E-AC9B-5B49-BE94-3A17C9486F45}" type="datetimeFigureOut">
              <a:rPr lang="en-US" smtClean="0"/>
              <a:t>2/13/2018</a:t>
            </a:fld>
            <a:endParaRPr lang="en-US"/>
          </a:p>
        </p:txBody>
      </p:sp>
      <p:sp>
        <p:nvSpPr>
          <p:cNvPr id="4" name="Slide Image Placeholder 3"/>
          <p:cNvSpPr>
            <a:spLocks noGrp="1" noRot="1" noChangeAspect="1"/>
          </p:cNvSpPr>
          <p:nvPr>
            <p:ph type="sldImg" idx="2"/>
          </p:nvPr>
        </p:nvSpPr>
        <p:spPr>
          <a:xfrm>
            <a:off x="2643188" y="857250"/>
            <a:ext cx="385762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173359D-1196-2C45-87E3-752C856D0116}" type="slidenum">
              <a:rPr lang="en-US" smtClean="0"/>
              <a:t>‹#›</a:t>
            </a:fld>
            <a:endParaRPr lang="en-US"/>
          </a:p>
        </p:txBody>
      </p:sp>
    </p:spTree>
    <p:extLst>
      <p:ext uri="{BB962C8B-B14F-4D97-AF65-F5344CB8AC3E}">
        <p14:creationId xmlns:p14="http://schemas.microsoft.com/office/powerpoint/2010/main" val="669798114"/>
      </p:ext>
    </p:extLst>
  </p:cSld>
  <p:clrMap bg1="lt1" tx1="dk1" bg2="lt2" tx2="dk2" accent1="accent1" accent2="accent2" accent3="accent3" accent4="accent4" accent5="accent5" accent6="accent6" hlink="hlink" folHlink="folHlink"/>
  <p:notesStyle>
    <a:lvl1pPr marL="0" algn="l" defTabSz="2508016" rtl="0" eaLnBrk="1" latinLnBrk="0" hangingPunct="1">
      <a:defRPr sz="3291" kern="1200">
        <a:solidFill>
          <a:schemeClr val="tx1"/>
        </a:solidFill>
        <a:latin typeface="+mn-lt"/>
        <a:ea typeface="+mn-ea"/>
        <a:cs typeface="+mn-cs"/>
      </a:defRPr>
    </a:lvl1pPr>
    <a:lvl2pPr marL="1254008" algn="l" defTabSz="2508016" rtl="0" eaLnBrk="1" latinLnBrk="0" hangingPunct="1">
      <a:defRPr sz="3291" kern="1200">
        <a:solidFill>
          <a:schemeClr val="tx1"/>
        </a:solidFill>
        <a:latin typeface="+mn-lt"/>
        <a:ea typeface="+mn-ea"/>
        <a:cs typeface="+mn-cs"/>
      </a:defRPr>
    </a:lvl2pPr>
    <a:lvl3pPr marL="2508016" algn="l" defTabSz="2508016" rtl="0" eaLnBrk="1" latinLnBrk="0" hangingPunct="1">
      <a:defRPr sz="3291" kern="1200">
        <a:solidFill>
          <a:schemeClr val="tx1"/>
        </a:solidFill>
        <a:latin typeface="+mn-lt"/>
        <a:ea typeface="+mn-ea"/>
        <a:cs typeface="+mn-cs"/>
      </a:defRPr>
    </a:lvl3pPr>
    <a:lvl4pPr marL="3762024" algn="l" defTabSz="2508016" rtl="0" eaLnBrk="1" latinLnBrk="0" hangingPunct="1">
      <a:defRPr sz="3291" kern="1200">
        <a:solidFill>
          <a:schemeClr val="tx1"/>
        </a:solidFill>
        <a:latin typeface="+mn-lt"/>
        <a:ea typeface="+mn-ea"/>
        <a:cs typeface="+mn-cs"/>
      </a:defRPr>
    </a:lvl4pPr>
    <a:lvl5pPr marL="5016033" algn="l" defTabSz="2508016" rtl="0" eaLnBrk="1" latinLnBrk="0" hangingPunct="1">
      <a:defRPr sz="3291" kern="1200">
        <a:solidFill>
          <a:schemeClr val="tx1"/>
        </a:solidFill>
        <a:latin typeface="+mn-lt"/>
        <a:ea typeface="+mn-ea"/>
        <a:cs typeface="+mn-cs"/>
      </a:defRPr>
    </a:lvl5pPr>
    <a:lvl6pPr marL="6270041" algn="l" defTabSz="2508016" rtl="0" eaLnBrk="1" latinLnBrk="0" hangingPunct="1">
      <a:defRPr sz="3291" kern="1200">
        <a:solidFill>
          <a:schemeClr val="tx1"/>
        </a:solidFill>
        <a:latin typeface="+mn-lt"/>
        <a:ea typeface="+mn-ea"/>
        <a:cs typeface="+mn-cs"/>
      </a:defRPr>
    </a:lvl6pPr>
    <a:lvl7pPr marL="7524049" algn="l" defTabSz="2508016" rtl="0" eaLnBrk="1" latinLnBrk="0" hangingPunct="1">
      <a:defRPr sz="3291" kern="1200">
        <a:solidFill>
          <a:schemeClr val="tx1"/>
        </a:solidFill>
        <a:latin typeface="+mn-lt"/>
        <a:ea typeface="+mn-ea"/>
        <a:cs typeface="+mn-cs"/>
      </a:defRPr>
    </a:lvl7pPr>
    <a:lvl8pPr marL="8778057" algn="l" defTabSz="2508016" rtl="0" eaLnBrk="1" latinLnBrk="0" hangingPunct="1">
      <a:defRPr sz="3291" kern="1200">
        <a:solidFill>
          <a:schemeClr val="tx1"/>
        </a:solidFill>
        <a:latin typeface="+mn-lt"/>
        <a:ea typeface="+mn-ea"/>
        <a:cs typeface="+mn-cs"/>
      </a:defRPr>
    </a:lvl8pPr>
    <a:lvl9pPr marL="10032065" algn="l" defTabSz="2508016" rtl="0" eaLnBrk="1" latinLnBrk="0" hangingPunct="1">
      <a:defRPr sz="329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857250"/>
            <a:ext cx="3857625" cy="2314575"/>
          </a:xfrm>
        </p:spPr>
      </p:sp>
      <p:sp>
        <p:nvSpPr>
          <p:cNvPr id="3" name="Notes Placeholder 2"/>
          <p:cNvSpPr>
            <a:spLocks noGrp="1"/>
          </p:cNvSpPr>
          <p:nvPr>
            <p:ph type="body" idx="1"/>
          </p:nvPr>
        </p:nvSpPr>
        <p:spPr/>
        <p:txBody>
          <a:bodyPr/>
          <a:lstStyle/>
          <a:p>
            <a:r>
              <a:rPr lang="en-US" sz="3600" dirty="0" smtClean="0"/>
              <a:t>The more </a:t>
            </a:r>
            <a:r>
              <a:rPr lang="en-US" sz="3600" dirty="0" err="1" smtClean="0"/>
              <a:t>Hb</a:t>
            </a:r>
            <a:r>
              <a:rPr lang="en-US" sz="3600" dirty="0" smtClean="0"/>
              <a:t> in a given unit area, the more light is absorbed. In addition, the amount of light absorbed is proportional to the length of the path that the light has to travel, spanning the area of the artery and finger but correcting for non-pulsatile changes, and only utilizing absorbance from pulsatile </a:t>
            </a:r>
            <a:r>
              <a:rPr lang="en-US" sz="3600" dirty="0" err="1" smtClean="0"/>
              <a:t>absorbances</a:t>
            </a:r>
            <a:r>
              <a:rPr lang="en-US" sz="3600" smtClean="0"/>
              <a:t>. </a:t>
            </a:r>
            <a:endParaRPr lang="en-US"/>
          </a:p>
        </p:txBody>
      </p:sp>
      <p:sp>
        <p:nvSpPr>
          <p:cNvPr id="4" name="Slide Number Placeholder 3"/>
          <p:cNvSpPr>
            <a:spLocks noGrp="1"/>
          </p:cNvSpPr>
          <p:nvPr>
            <p:ph type="sldNum" sz="quarter" idx="10"/>
          </p:nvPr>
        </p:nvSpPr>
        <p:spPr/>
        <p:txBody>
          <a:bodyPr/>
          <a:lstStyle/>
          <a:p>
            <a:fld id="{A173359D-1196-2C45-87E3-752C856D0116}" type="slidenum">
              <a:rPr lang="en-US" smtClean="0"/>
              <a:t>1</a:t>
            </a:fld>
            <a:endParaRPr lang="en-US"/>
          </a:p>
        </p:txBody>
      </p:sp>
    </p:spTree>
    <p:extLst>
      <p:ext uri="{BB962C8B-B14F-4D97-AF65-F5344CB8AC3E}">
        <p14:creationId xmlns:p14="http://schemas.microsoft.com/office/powerpoint/2010/main" val="187624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693671"/>
            <a:ext cx="20574000" cy="5730240"/>
          </a:xfrm>
        </p:spPr>
        <p:txBody>
          <a:bodyPr anchor="b"/>
          <a:lstStyle>
            <a:lvl1pPr algn="ctr">
              <a:defRPr sz="13500"/>
            </a:lvl1pPr>
          </a:lstStyle>
          <a:p>
            <a:r>
              <a:rPr lang="en-US" smtClean="0"/>
              <a:t>Click to edit Master title style</a:t>
            </a:r>
            <a:endParaRPr lang="en-US" dirty="0"/>
          </a:p>
        </p:txBody>
      </p:sp>
      <p:sp>
        <p:nvSpPr>
          <p:cNvPr id="3" name="Subtitle 2"/>
          <p:cNvSpPr>
            <a:spLocks noGrp="1"/>
          </p:cNvSpPr>
          <p:nvPr>
            <p:ph type="subTitle" idx="1"/>
          </p:nvPr>
        </p:nvSpPr>
        <p:spPr>
          <a:xfrm>
            <a:off x="3429000" y="8644891"/>
            <a:ext cx="20574000" cy="3973829"/>
          </a:xfrm>
        </p:spPr>
        <p:txBody>
          <a:bodyPr/>
          <a:lstStyle>
            <a:lvl1pPr marL="0" indent="0" algn="ctr">
              <a:buNone/>
              <a:defRPr sz="5400"/>
            </a:lvl1pPr>
            <a:lvl2pPr marL="1028700" indent="0" algn="ctr">
              <a:buNone/>
              <a:defRPr sz="4500"/>
            </a:lvl2pPr>
            <a:lvl3pPr marL="2057400" indent="0" algn="ctr">
              <a:buNone/>
              <a:defRPr sz="4050"/>
            </a:lvl3pPr>
            <a:lvl4pPr marL="3086100" indent="0" algn="ctr">
              <a:buNone/>
              <a:defRPr sz="3600"/>
            </a:lvl4pPr>
            <a:lvl5pPr marL="4114800" indent="0" algn="ctr">
              <a:buNone/>
              <a:defRPr sz="3600"/>
            </a:lvl5pPr>
            <a:lvl6pPr marL="5143500" indent="0" algn="ctr">
              <a:buNone/>
              <a:defRPr sz="3600"/>
            </a:lvl6pPr>
            <a:lvl7pPr marL="6172200" indent="0" algn="ctr">
              <a:buNone/>
              <a:defRPr sz="3600"/>
            </a:lvl7pPr>
            <a:lvl8pPr marL="7200900" indent="0" algn="ctr">
              <a:buNone/>
              <a:defRPr sz="3600"/>
            </a:lvl8pPr>
            <a:lvl9pPr marL="8229600" indent="0" algn="ctr">
              <a:buNone/>
              <a:defRPr sz="3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EA6248-D39F-E346-8032-43DD03C93350}"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AA2D8-DE5B-6949-8E14-70DACBAA6A5A}" type="slidenum">
              <a:rPr lang="en-US" smtClean="0"/>
              <a:t>‹#›</a:t>
            </a:fld>
            <a:endParaRPr lang="en-US"/>
          </a:p>
        </p:txBody>
      </p:sp>
    </p:spTree>
    <p:extLst>
      <p:ext uri="{BB962C8B-B14F-4D97-AF65-F5344CB8AC3E}">
        <p14:creationId xmlns:p14="http://schemas.microsoft.com/office/powerpoint/2010/main" val="138298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EA6248-D39F-E346-8032-43DD03C93350}"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AA2D8-DE5B-6949-8E14-70DACBAA6A5A}" type="slidenum">
              <a:rPr lang="en-US" smtClean="0"/>
              <a:t>‹#›</a:t>
            </a:fld>
            <a:endParaRPr lang="en-US"/>
          </a:p>
        </p:txBody>
      </p:sp>
    </p:spTree>
    <p:extLst>
      <p:ext uri="{BB962C8B-B14F-4D97-AF65-F5344CB8AC3E}">
        <p14:creationId xmlns:p14="http://schemas.microsoft.com/office/powerpoint/2010/main" val="193291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5" y="876300"/>
            <a:ext cx="5915025" cy="139484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85950" y="876300"/>
            <a:ext cx="17402175" cy="139484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EA6248-D39F-E346-8032-43DD03C93350}"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AA2D8-DE5B-6949-8E14-70DACBAA6A5A}" type="slidenum">
              <a:rPr lang="en-US" smtClean="0"/>
              <a:t>‹#›</a:t>
            </a:fld>
            <a:endParaRPr lang="en-US"/>
          </a:p>
        </p:txBody>
      </p:sp>
    </p:spTree>
    <p:extLst>
      <p:ext uri="{BB962C8B-B14F-4D97-AF65-F5344CB8AC3E}">
        <p14:creationId xmlns:p14="http://schemas.microsoft.com/office/powerpoint/2010/main" val="157667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EA6248-D39F-E346-8032-43DD03C93350}"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AA2D8-DE5B-6949-8E14-70DACBAA6A5A}" type="slidenum">
              <a:rPr lang="en-US" smtClean="0"/>
              <a:t>‹#›</a:t>
            </a:fld>
            <a:endParaRPr lang="en-US"/>
          </a:p>
        </p:txBody>
      </p:sp>
    </p:spTree>
    <p:extLst>
      <p:ext uri="{BB962C8B-B14F-4D97-AF65-F5344CB8AC3E}">
        <p14:creationId xmlns:p14="http://schemas.microsoft.com/office/powerpoint/2010/main" val="153230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3" y="4103372"/>
            <a:ext cx="23660100" cy="6846569"/>
          </a:xfrm>
        </p:spPr>
        <p:txBody>
          <a:bodyPr anchor="b"/>
          <a:lstStyle>
            <a:lvl1pPr>
              <a:defRPr sz="13500"/>
            </a:lvl1pPr>
          </a:lstStyle>
          <a:p>
            <a:r>
              <a:rPr lang="en-US" smtClean="0"/>
              <a:t>Click to edit Master title style</a:t>
            </a:r>
            <a:endParaRPr lang="en-US" dirty="0"/>
          </a:p>
        </p:txBody>
      </p:sp>
      <p:sp>
        <p:nvSpPr>
          <p:cNvPr id="3" name="Text Placeholder 2"/>
          <p:cNvSpPr>
            <a:spLocks noGrp="1"/>
          </p:cNvSpPr>
          <p:nvPr>
            <p:ph type="body" idx="1"/>
          </p:nvPr>
        </p:nvSpPr>
        <p:spPr>
          <a:xfrm>
            <a:off x="1871663" y="11014712"/>
            <a:ext cx="23660100" cy="3600449"/>
          </a:xfrm>
        </p:spPr>
        <p:txBody>
          <a:bodyPr/>
          <a:lstStyle>
            <a:lvl1pPr marL="0" indent="0">
              <a:buNone/>
              <a:defRPr sz="5400">
                <a:solidFill>
                  <a:schemeClr val="tx1">
                    <a:tint val="75000"/>
                  </a:schemeClr>
                </a:solidFill>
              </a:defRPr>
            </a:lvl1pPr>
            <a:lvl2pPr marL="1028700" indent="0">
              <a:buNone/>
              <a:defRPr sz="4500">
                <a:solidFill>
                  <a:schemeClr val="tx1">
                    <a:tint val="75000"/>
                  </a:schemeClr>
                </a:solidFill>
              </a:defRPr>
            </a:lvl2pPr>
            <a:lvl3pPr marL="2057400" indent="0">
              <a:buNone/>
              <a:defRPr sz="4050">
                <a:solidFill>
                  <a:schemeClr val="tx1">
                    <a:tint val="75000"/>
                  </a:schemeClr>
                </a:solidFill>
              </a:defRPr>
            </a:lvl3pPr>
            <a:lvl4pPr marL="3086100" indent="0">
              <a:buNone/>
              <a:defRPr sz="3600">
                <a:solidFill>
                  <a:schemeClr val="tx1">
                    <a:tint val="75000"/>
                  </a:schemeClr>
                </a:solidFill>
              </a:defRPr>
            </a:lvl4pPr>
            <a:lvl5pPr marL="4114800" indent="0">
              <a:buNone/>
              <a:defRPr sz="3600">
                <a:solidFill>
                  <a:schemeClr val="tx1">
                    <a:tint val="75000"/>
                  </a:schemeClr>
                </a:solidFill>
              </a:defRPr>
            </a:lvl5pPr>
            <a:lvl6pPr marL="5143500" indent="0">
              <a:buNone/>
              <a:defRPr sz="3600">
                <a:solidFill>
                  <a:schemeClr val="tx1">
                    <a:tint val="75000"/>
                  </a:schemeClr>
                </a:solidFill>
              </a:defRPr>
            </a:lvl6pPr>
            <a:lvl7pPr marL="6172200" indent="0">
              <a:buNone/>
              <a:defRPr sz="3600">
                <a:solidFill>
                  <a:schemeClr val="tx1">
                    <a:tint val="75000"/>
                  </a:schemeClr>
                </a:solidFill>
              </a:defRPr>
            </a:lvl7pPr>
            <a:lvl8pPr marL="7200900" indent="0">
              <a:buNone/>
              <a:defRPr sz="3600">
                <a:solidFill>
                  <a:schemeClr val="tx1">
                    <a:tint val="75000"/>
                  </a:schemeClr>
                </a:solidFill>
              </a:defRPr>
            </a:lvl8pPr>
            <a:lvl9pPr marL="8229600" indent="0">
              <a:buNone/>
              <a:defRPr sz="3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A6248-D39F-E346-8032-43DD03C93350}"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AA2D8-DE5B-6949-8E14-70DACBAA6A5A}" type="slidenum">
              <a:rPr lang="en-US" smtClean="0"/>
              <a:t>‹#›</a:t>
            </a:fld>
            <a:endParaRPr lang="en-US"/>
          </a:p>
        </p:txBody>
      </p:sp>
    </p:spTree>
    <p:extLst>
      <p:ext uri="{BB962C8B-B14F-4D97-AF65-F5344CB8AC3E}">
        <p14:creationId xmlns:p14="http://schemas.microsoft.com/office/powerpoint/2010/main" val="85230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5950" y="4381500"/>
            <a:ext cx="11658600" cy="104432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3887450" y="4381500"/>
            <a:ext cx="11658600" cy="104432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EA6248-D39F-E346-8032-43DD03C93350}"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AA2D8-DE5B-6949-8E14-70DACBAA6A5A}" type="slidenum">
              <a:rPr lang="en-US" smtClean="0"/>
              <a:t>‹#›</a:t>
            </a:fld>
            <a:endParaRPr lang="en-US"/>
          </a:p>
        </p:txBody>
      </p:sp>
    </p:spTree>
    <p:extLst>
      <p:ext uri="{BB962C8B-B14F-4D97-AF65-F5344CB8AC3E}">
        <p14:creationId xmlns:p14="http://schemas.microsoft.com/office/powerpoint/2010/main" val="102182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876301"/>
            <a:ext cx="23660100" cy="318135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9524" y="4034791"/>
            <a:ext cx="11605021" cy="1977389"/>
          </a:xfrm>
        </p:spPr>
        <p:txBody>
          <a:bodyPr anchor="b"/>
          <a:lstStyle>
            <a:lvl1pPr marL="0" indent="0">
              <a:buNone/>
              <a:defRPr sz="5400" b="1"/>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smtClean="0"/>
              <a:t>Click to edit Master text styles</a:t>
            </a:r>
          </a:p>
        </p:txBody>
      </p:sp>
      <p:sp>
        <p:nvSpPr>
          <p:cNvPr id="4" name="Content Placeholder 3"/>
          <p:cNvSpPr>
            <a:spLocks noGrp="1"/>
          </p:cNvSpPr>
          <p:nvPr>
            <p:ph sz="half" idx="2"/>
          </p:nvPr>
        </p:nvSpPr>
        <p:spPr>
          <a:xfrm>
            <a:off x="1889524" y="6012180"/>
            <a:ext cx="11605021" cy="88430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3887450" y="4034791"/>
            <a:ext cx="11662173" cy="1977389"/>
          </a:xfrm>
        </p:spPr>
        <p:txBody>
          <a:bodyPr anchor="b"/>
          <a:lstStyle>
            <a:lvl1pPr marL="0" indent="0">
              <a:buNone/>
              <a:defRPr sz="5400" b="1"/>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smtClean="0"/>
              <a:t>Click to edit Master text styles</a:t>
            </a:r>
          </a:p>
        </p:txBody>
      </p:sp>
      <p:sp>
        <p:nvSpPr>
          <p:cNvPr id="6" name="Content Placeholder 5"/>
          <p:cNvSpPr>
            <a:spLocks noGrp="1"/>
          </p:cNvSpPr>
          <p:nvPr>
            <p:ph sz="quarter" idx="4"/>
          </p:nvPr>
        </p:nvSpPr>
        <p:spPr>
          <a:xfrm>
            <a:off x="13887450" y="6012180"/>
            <a:ext cx="11662173" cy="88430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EA6248-D39F-E346-8032-43DD03C93350}"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AA2D8-DE5B-6949-8E14-70DACBAA6A5A}" type="slidenum">
              <a:rPr lang="en-US" smtClean="0"/>
              <a:t>‹#›</a:t>
            </a:fld>
            <a:endParaRPr lang="en-US"/>
          </a:p>
        </p:txBody>
      </p:sp>
    </p:spTree>
    <p:extLst>
      <p:ext uri="{BB962C8B-B14F-4D97-AF65-F5344CB8AC3E}">
        <p14:creationId xmlns:p14="http://schemas.microsoft.com/office/powerpoint/2010/main" val="36488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EA6248-D39F-E346-8032-43DD03C93350}"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AA2D8-DE5B-6949-8E14-70DACBAA6A5A}" type="slidenum">
              <a:rPr lang="en-US" smtClean="0"/>
              <a:t>‹#›</a:t>
            </a:fld>
            <a:endParaRPr lang="en-US"/>
          </a:p>
        </p:txBody>
      </p:sp>
    </p:spTree>
    <p:extLst>
      <p:ext uri="{BB962C8B-B14F-4D97-AF65-F5344CB8AC3E}">
        <p14:creationId xmlns:p14="http://schemas.microsoft.com/office/powerpoint/2010/main" val="163920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A6248-D39F-E346-8032-43DD03C93350}"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AA2D8-DE5B-6949-8E14-70DACBAA6A5A}" type="slidenum">
              <a:rPr lang="en-US" smtClean="0"/>
              <a:t>‹#›</a:t>
            </a:fld>
            <a:endParaRPr lang="en-US"/>
          </a:p>
        </p:txBody>
      </p:sp>
    </p:spTree>
    <p:extLst>
      <p:ext uri="{BB962C8B-B14F-4D97-AF65-F5344CB8AC3E}">
        <p14:creationId xmlns:p14="http://schemas.microsoft.com/office/powerpoint/2010/main" val="9629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4" y="1097280"/>
            <a:ext cx="8847533" cy="3840480"/>
          </a:xfrm>
        </p:spPr>
        <p:txBody>
          <a:bodyPr anchor="b"/>
          <a:lstStyle>
            <a:lvl1pPr>
              <a:defRPr sz="7200"/>
            </a:lvl1pPr>
          </a:lstStyle>
          <a:p>
            <a:r>
              <a:rPr lang="en-US" smtClean="0"/>
              <a:t>Click to edit Master title style</a:t>
            </a:r>
            <a:endParaRPr lang="en-US" dirty="0"/>
          </a:p>
        </p:txBody>
      </p:sp>
      <p:sp>
        <p:nvSpPr>
          <p:cNvPr id="3" name="Content Placeholder 2"/>
          <p:cNvSpPr>
            <a:spLocks noGrp="1"/>
          </p:cNvSpPr>
          <p:nvPr>
            <p:ph idx="1"/>
          </p:nvPr>
        </p:nvSpPr>
        <p:spPr>
          <a:xfrm>
            <a:off x="11662173" y="2369821"/>
            <a:ext cx="13887450" cy="11696700"/>
          </a:xfrm>
        </p:spPr>
        <p:txBody>
          <a:bodyPr/>
          <a:lstStyle>
            <a:lvl1pPr>
              <a:defRPr sz="7200"/>
            </a:lvl1pPr>
            <a:lvl2pPr>
              <a:defRPr sz="6300"/>
            </a:lvl2pPr>
            <a:lvl3pPr>
              <a:defRPr sz="5400"/>
            </a:lvl3pPr>
            <a:lvl4pPr>
              <a:defRPr sz="4500"/>
            </a:lvl4pPr>
            <a:lvl5pPr>
              <a:defRPr sz="4500"/>
            </a:lvl5pPr>
            <a:lvl6pPr>
              <a:defRPr sz="4500"/>
            </a:lvl6pPr>
            <a:lvl7pPr>
              <a:defRPr sz="4500"/>
            </a:lvl7pPr>
            <a:lvl8pPr>
              <a:defRPr sz="4500"/>
            </a:lvl8pPr>
            <a:lvl9pPr>
              <a:defRPr sz="4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889524" y="4937760"/>
            <a:ext cx="8847533" cy="9147811"/>
          </a:xfrm>
        </p:spPr>
        <p:txBody>
          <a:bodyPr/>
          <a:lstStyle>
            <a:lvl1pPr marL="0" indent="0">
              <a:buNone/>
              <a:defRPr sz="3600"/>
            </a:lvl1pPr>
            <a:lvl2pPr marL="1028700" indent="0">
              <a:buNone/>
              <a:defRPr sz="3150"/>
            </a:lvl2pPr>
            <a:lvl3pPr marL="2057400" indent="0">
              <a:buNone/>
              <a:defRPr sz="2700"/>
            </a:lvl3pPr>
            <a:lvl4pPr marL="3086100" indent="0">
              <a:buNone/>
              <a:defRPr sz="2250"/>
            </a:lvl4pPr>
            <a:lvl5pPr marL="4114800" indent="0">
              <a:buNone/>
              <a:defRPr sz="2250"/>
            </a:lvl5pPr>
            <a:lvl6pPr marL="5143500" indent="0">
              <a:buNone/>
              <a:defRPr sz="2250"/>
            </a:lvl6pPr>
            <a:lvl7pPr marL="6172200" indent="0">
              <a:buNone/>
              <a:defRPr sz="2250"/>
            </a:lvl7pPr>
            <a:lvl8pPr marL="7200900" indent="0">
              <a:buNone/>
              <a:defRPr sz="2250"/>
            </a:lvl8pPr>
            <a:lvl9pPr marL="8229600" indent="0">
              <a:buNone/>
              <a:defRPr sz="22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A6248-D39F-E346-8032-43DD03C93350}"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AA2D8-DE5B-6949-8E14-70DACBAA6A5A}" type="slidenum">
              <a:rPr lang="en-US" smtClean="0"/>
              <a:t>‹#›</a:t>
            </a:fld>
            <a:endParaRPr lang="en-US"/>
          </a:p>
        </p:txBody>
      </p:sp>
    </p:spTree>
    <p:extLst>
      <p:ext uri="{BB962C8B-B14F-4D97-AF65-F5344CB8AC3E}">
        <p14:creationId xmlns:p14="http://schemas.microsoft.com/office/powerpoint/2010/main" val="131460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4" y="1097280"/>
            <a:ext cx="8847533" cy="3840480"/>
          </a:xfrm>
        </p:spPr>
        <p:txBody>
          <a:bodyPr anchor="b"/>
          <a:lstStyle>
            <a:lvl1pPr>
              <a:defRPr sz="7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62173" y="2369821"/>
            <a:ext cx="13887450" cy="11696700"/>
          </a:xfrm>
        </p:spPr>
        <p:txBody>
          <a:bodyPr anchor="t"/>
          <a:lstStyle>
            <a:lvl1pPr marL="0" indent="0">
              <a:buNone/>
              <a:defRPr sz="7200"/>
            </a:lvl1pPr>
            <a:lvl2pPr marL="1028700" indent="0">
              <a:buNone/>
              <a:defRPr sz="6300"/>
            </a:lvl2pPr>
            <a:lvl3pPr marL="2057400" indent="0">
              <a:buNone/>
              <a:defRPr sz="5400"/>
            </a:lvl3pPr>
            <a:lvl4pPr marL="3086100" indent="0">
              <a:buNone/>
              <a:defRPr sz="4500"/>
            </a:lvl4pPr>
            <a:lvl5pPr marL="4114800" indent="0">
              <a:buNone/>
              <a:defRPr sz="4500"/>
            </a:lvl5pPr>
            <a:lvl6pPr marL="5143500" indent="0">
              <a:buNone/>
              <a:defRPr sz="4500"/>
            </a:lvl6pPr>
            <a:lvl7pPr marL="6172200" indent="0">
              <a:buNone/>
              <a:defRPr sz="4500"/>
            </a:lvl7pPr>
            <a:lvl8pPr marL="7200900" indent="0">
              <a:buNone/>
              <a:defRPr sz="4500"/>
            </a:lvl8pPr>
            <a:lvl9pPr marL="8229600" indent="0">
              <a:buNone/>
              <a:defRPr sz="4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889524" y="4937760"/>
            <a:ext cx="8847533" cy="9147811"/>
          </a:xfrm>
        </p:spPr>
        <p:txBody>
          <a:bodyPr/>
          <a:lstStyle>
            <a:lvl1pPr marL="0" indent="0">
              <a:buNone/>
              <a:defRPr sz="3600"/>
            </a:lvl1pPr>
            <a:lvl2pPr marL="1028700" indent="0">
              <a:buNone/>
              <a:defRPr sz="3150"/>
            </a:lvl2pPr>
            <a:lvl3pPr marL="2057400" indent="0">
              <a:buNone/>
              <a:defRPr sz="2700"/>
            </a:lvl3pPr>
            <a:lvl4pPr marL="3086100" indent="0">
              <a:buNone/>
              <a:defRPr sz="2250"/>
            </a:lvl4pPr>
            <a:lvl5pPr marL="4114800" indent="0">
              <a:buNone/>
              <a:defRPr sz="2250"/>
            </a:lvl5pPr>
            <a:lvl6pPr marL="5143500" indent="0">
              <a:buNone/>
              <a:defRPr sz="2250"/>
            </a:lvl6pPr>
            <a:lvl7pPr marL="6172200" indent="0">
              <a:buNone/>
              <a:defRPr sz="2250"/>
            </a:lvl7pPr>
            <a:lvl8pPr marL="7200900" indent="0">
              <a:buNone/>
              <a:defRPr sz="2250"/>
            </a:lvl8pPr>
            <a:lvl9pPr marL="8229600" indent="0">
              <a:buNone/>
              <a:defRPr sz="22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A6248-D39F-E346-8032-43DD03C93350}"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AA2D8-DE5B-6949-8E14-70DACBAA6A5A}" type="slidenum">
              <a:rPr lang="en-US" smtClean="0"/>
              <a:t>‹#›</a:t>
            </a:fld>
            <a:endParaRPr lang="en-US"/>
          </a:p>
        </p:txBody>
      </p:sp>
    </p:spTree>
    <p:extLst>
      <p:ext uri="{BB962C8B-B14F-4D97-AF65-F5344CB8AC3E}">
        <p14:creationId xmlns:p14="http://schemas.microsoft.com/office/powerpoint/2010/main" val="132013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876301"/>
            <a:ext cx="23660100" cy="318135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85950" y="4381500"/>
            <a:ext cx="23660100" cy="104432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85950" y="15255241"/>
            <a:ext cx="6172200" cy="876300"/>
          </a:xfrm>
          <a:prstGeom prst="rect">
            <a:avLst/>
          </a:prstGeom>
        </p:spPr>
        <p:txBody>
          <a:bodyPr vert="horz" lIns="91440" tIns="45720" rIns="91440" bIns="45720" rtlCol="0" anchor="ctr"/>
          <a:lstStyle>
            <a:lvl1pPr algn="l">
              <a:defRPr sz="2700">
                <a:solidFill>
                  <a:schemeClr val="tx1">
                    <a:tint val="75000"/>
                  </a:schemeClr>
                </a:solidFill>
              </a:defRPr>
            </a:lvl1pPr>
          </a:lstStyle>
          <a:p>
            <a:fld id="{6EEA6248-D39F-E346-8032-43DD03C93350}" type="datetimeFigureOut">
              <a:rPr lang="en-US" smtClean="0"/>
              <a:t>2/13/2018</a:t>
            </a:fld>
            <a:endParaRPr lang="en-US"/>
          </a:p>
        </p:txBody>
      </p:sp>
      <p:sp>
        <p:nvSpPr>
          <p:cNvPr id="5" name="Footer Placeholder 4"/>
          <p:cNvSpPr>
            <a:spLocks noGrp="1"/>
          </p:cNvSpPr>
          <p:nvPr>
            <p:ph type="ftr" sz="quarter" idx="3"/>
          </p:nvPr>
        </p:nvSpPr>
        <p:spPr>
          <a:xfrm>
            <a:off x="9086850" y="15255241"/>
            <a:ext cx="9258300" cy="876300"/>
          </a:xfrm>
          <a:prstGeom prst="rect">
            <a:avLst/>
          </a:prstGeom>
        </p:spPr>
        <p:txBody>
          <a:bodyPr vert="horz" lIns="91440" tIns="45720" rIns="91440" bIns="45720" rtlCol="0" anchor="ctr"/>
          <a:lstStyle>
            <a:lvl1pPr algn="ctr">
              <a:defRPr sz="2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15255241"/>
            <a:ext cx="6172200" cy="876300"/>
          </a:xfrm>
          <a:prstGeom prst="rect">
            <a:avLst/>
          </a:prstGeom>
        </p:spPr>
        <p:txBody>
          <a:bodyPr vert="horz" lIns="91440" tIns="45720" rIns="91440" bIns="45720" rtlCol="0" anchor="ctr"/>
          <a:lstStyle>
            <a:lvl1pPr algn="r">
              <a:defRPr sz="2700">
                <a:solidFill>
                  <a:schemeClr val="tx1">
                    <a:tint val="75000"/>
                  </a:schemeClr>
                </a:solidFill>
              </a:defRPr>
            </a:lvl1pPr>
          </a:lstStyle>
          <a:p>
            <a:fld id="{0A4AA2D8-DE5B-6949-8E14-70DACBAA6A5A}" type="slidenum">
              <a:rPr lang="en-US" smtClean="0"/>
              <a:t>‹#›</a:t>
            </a:fld>
            <a:endParaRPr lang="en-US"/>
          </a:p>
        </p:txBody>
      </p:sp>
    </p:spTree>
    <p:extLst>
      <p:ext uri="{BB962C8B-B14F-4D97-AF65-F5344CB8AC3E}">
        <p14:creationId xmlns:p14="http://schemas.microsoft.com/office/powerpoint/2010/main" val="14100592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057400" rtl="0" eaLnBrk="1" latinLnBrk="0" hangingPunct="1">
        <a:lnSpc>
          <a:spcPct val="90000"/>
        </a:lnSpc>
        <a:spcBef>
          <a:spcPct val="0"/>
        </a:spcBef>
        <a:buNone/>
        <a:defRPr sz="9900" kern="1200">
          <a:solidFill>
            <a:schemeClr val="tx1"/>
          </a:solidFill>
          <a:latin typeface="+mj-lt"/>
          <a:ea typeface="+mj-ea"/>
          <a:cs typeface="+mj-cs"/>
        </a:defRPr>
      </a:lvl1pPr>
    </p:titleStyle>
    <p:bodyStyle>
      <a:lvl1pPr marL="514350" indent="-514350" algn="l" defTabSz="2057400" rtl="0" eaLnBrk="1" latinLnBrk="0" hangingPunct="1">
        <a:lnSpc>
          <a:spcPct val="90000"/>
        </a:lnSpc>
        <a:spcBef>
          <a:spcPts val="2250"/>
        </a:spcBef>
        <a:buFont typeface="Arial" panose="020B0604020202020204" pitchFamily="34" charset="0"/>
        <a:buChar char="•"/>
        <a:defRPr sz="6300" kern="1200">
          <a:solidFill>
            <a:schemeClr val="tx1"/>
          </a:solidFill>
          <a:latin typeface="+mn-lt"/>
          <a:ea typeface="+mn-ea"/>
          <a:cs typeface="+mn-cs"/>
        </a:defRPr>
      </a:lvl1pPr>
      <a:lvl2pPr marL="1543050" indent="-514350" algn="l" defTabSz="2057400" rtl="0" eaLnBrk="1" latinLnBrk="0" hangingPunct="1">
        <a:lnSpc>
          <a:spcPct val="90000"/>
        </a:lnSpc>
        <a:spcBef>
          <a:spcPts val="1125"/>
        </a:spcBef>
        <a:buFont typeface="Arial" panose="020B0604020202020204" pitchFamily="34" charset="0"/>
        <a:buChar char="•"/>
        <a:defRPr sz="5400" kern="1200">
          <a:solidFill>
            <a:schemeClr val="tx1"/>
          </a:solidFill>
          <a:latin typeface="+mn-lt"/>
          <a:ea typeface="+mn-ea"/>
          <a:cs typeface="+mn-cs"/>
        </a:defRPr>
      </a:lvl2pPr>
      <a:lvl3pPr marL="2571750" indent="-514350" algn="l" defTabSz="2057400" rtl="0" eaLnBrk="1" latinLnBrk="0" hangingPunct="1">
        <a:lnSpc>
          <a:spcPct val="90000"/>
        </a:lnSpc>
        <a:spcBef>
          <a:spcPts val="1125"/>
        </a:spcBef>
        <a:buFont typeface="Arial" panose="020B0604020202020204" pitchFamily="34" charset="0"/>
        <a:buChar char="•"/>
        <a:defRPr sz="4500" kern="1200">
          <a:solidFill>
            <a:schemeClr val="tx1"/>
          </a:solidFill>
          <a:latin typeface="+mn-lt"/>
          <a:ea typeface="+mn-ea"/>
          <a:cs typeface="+mn-cs"/>
        </a:defRPr>
      </a:lvl3pPr>
      <a:lvl4pPr marL="36004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4pPr>
      <a:lvl5pPr marL="46291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5pPr>
      <a:lvl6pPr marL="56578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6pPr>
      <a:lvl7pPr marL="66865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7pPr>
      <a:lvl8pPr marL="77152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8pPr>
      <a:lvl9pPr marL="87439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9pPr>
    </p:bodyStyle>
    <p:otherStyle>
      <a:defPPr>
        <a:defRPr lang="en-US"/>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tiff"/><Relationship Id="rId13" Type="http://schemas.openxmlformats.org/officeDocument/2006/relationships/image" Target="../media/image7.png"/><Relationship Id="rId18" Type="http://schemas.openxmlformats.org/officeDocument/2006/relationships/image" Target="../media/image12.jpeg"/><Relationship Id="rId3" Type="http://schemas.openxmlformats.org/officeDocument/2006/relationships/notesSlide" Target="../notesSlides/notesSlide1.xml"/><Relationship Id="rId7" Type="http://schemas.openxmlformats.org/officeDocument/2006/relationships/image" Target="../media/image1.emf"/><Relationship Id="rId12" Type="http://schemas.openxmlformats.org/officeDocument/2006/relationships/image" Target="../media/image2.emf"/><Relationship Id="rId17" Type="http://schemas.openxmlformats.org/officeDocument/2006/relationships/image" Target="../media/image11.png"/><Relationship Id="rId2" Type="http://schemas.openxmlformats.org/officeDocument/2006/relationships/slideLayout" Target="../slideLayouts/slideLayout1.xml"/><Relationship Id="rId16"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image" Target="../media/image4.png"/><Relationship Id="rId15" Type="http://schemas.openxmlformats.org/officeDocument/2006/relationships/image" Target="../media/image9.jpeg"/><Relationship Id="rId10" Type="http://schemas.openxmlformats.org/officeDocument/2006/relationships/image" Target="../media/image6.tiff"/><Relationship Id="rId19"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oleObject" Target="../embeddings/oleObject2.bin"/><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 Box 191"/>
          <p:cNvSpPr txBox="1">
            <a:spLocks noChangeArrowheads="1"/>
          </p:cNvSpPr>
          <p:nvPr/>
        </p:nvSpPr>
        <p:spPr bwMode="auto">
          <a:xfrm>
            <a:off x="-1" y="3140455"/>
            <a:ext cx="12984480" cy="777240"/>
          </a:xfrm>
          <a:prstGeom prst="rect">
            <a:avLst/>
          </a:prstGeom>
          <a:solidFill>
            <a:srgbClr val="002855"/>
          </a:solidFill>
          <a:ln w="9525">
            <a:noFill/>
            <a:miter lim="800000"/>
            <a:headEnd/>
            <a:tailEnd/>
          </a:ln>
          <a:effectLst/>
        </p:spPr>
        <p:txBody>
          <a:bodyPr wrap="square" lIns="267749" tIns="133875" rIns="267749" bIns="187425">
            <a:spAutoFit/>
          </a:bodyPr>
          <a:lstStyle/>
          <a:p>
            <a:pPr algn="ctr" eaLnBrk="0" hangingPunct="0">
              <a:spcBef>
                <a:spcPct val="50000"/>
              </a:spcBef>
              <a:tabLst>
                <a:tab pos="1338765" algn="l"/>
              </a:tabLst>
              <a:defRPr/>
            </a:pPr>
            <a:r>
              <a:rPr lang="en-US" sz="3600" b="1" spc="300" dirty="0">
                <a:solidFill>
                  <a:schemeClr val="bg1"/>
                </a:solidFill>
                <a:latin typeface="Arial" panose="020B0604020202020204" pitchFamily="34" charset="0"/>
                <a:cs typeface="Arial" panose="020B0604020202020204" pitchFamily="34" charset="0"/>
              </a:rPr>
              <a:t>Introduction</a:t>
            </a:r>
          </a:p>
        </p:txBody>
      </p:sp>
      <p:sp>
        <p:nvSpPr>
          <p:cNvPr id="11" name="Rectangle 10"/>
          <p:cNvSpPr/>
          <p:nvPr/>
        </p:nvSpPr>
        <p:spPr>
          <a:xfrm>
            <a:off x="4870220" y="1418020"/>
            <a:ext cx="19416438" cy="1323439"/>
          </a:xfrm>
          <a:prstGeom prst="rect">
            <a:avLst/>
          </a:prstGeom>
        </p:spPr>
        <p:txBody>
          <a:bodyPr wrap="square">
            <a:spAutoFit/>
          </a:bodyPr>
          <a:lstStyle/>
          <a:p>
            <a:pPr algn="ctr"/>
            <a:r>
              <a:rPr lang="en-US" sz="4000" dirty="0"/>
              <a:t>Sebastian Ayala, BS, Amrik Singh, MD, Richard Applegate II, MD, </a:t>
            </a:r>
            <a:r>
              <a:rPr lang="en-US" sz="4000" dirty="0" smtClean="0"/>
              <a:t>Neal </a:t>
            </a:r>
            <a:r>
              <a:rPr lang="en-US" sz="4000" dirty="0"/>
              <a:t>W Fleming, MD, PhD</a:t>
            </a:r>
          </a:p>
          <a:p>
            <a:pPr algn="ctr"/>
            <a:r>
              <a:rPr lang="en-US" sz="4000" dirty="0"/>
              <a:t>Department of Anesthesiology &amp; Pain Medicine, UC Davis School of Medicine</a:t>
            </a:r>
          </a:p>
        </p:txBody>
      </p:sp>
      <p:pic>
        <p:nvPicPr>
          <p:cNvPr id="15" name="Picture 14" descr="Screen Shot 2017-04-16 at 11.21.29 AM.png"/>
          <p:cNvPicPr>
            <a:picLocks noChangeAspect="1"/>
          </p:cNvPicPr>
          <p:nvPr/>
        </p:nvPicPr>
        <p:blipFill rotWithShape="1">
          <a:blip r:embed="rId4">
            <a:extLst>
              <a:ext uri="{28A0092B-C50C-407E-A947-70E740481C1C}">
                <a14:useLocalDpi xmlns:a14="http://schemas.microsoft.com/office/drawing/2010/main" val="0"/>
              </a:ext>
            </a:extLst>
          </a:blip>
          <a:srcRect r="3382"/>
          <a:stretch/>
        </p:blipFill>
        <p:spPr>
          <a:xfrm>
            <a:off x="6237590" y="9713108"/>
            <a:ext cx="2577226" cy="1823362"/>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12351" r="11926"/>
          <a:stretch/>
        </p:blipFill>
        <p:spPr>
          <a:xfrm>
            <a:off x="1493893" y="14318652"/>
            <a:ext cx="2257652" cy="2236082"/>
          </a:xfrm>
          <a:prstGeom prst="rect">
            <a:avLst/>
          </a:prstGeom>
        </p:spPr>
      </p:pic>
      <p:sp>
        <p:nvSpPr>
          <p:cNvPr id="17" name="TextBox 46"/>
          <p:cNvSpPr txBox="1">
            <a:spLocks noChangeArrowheads="1"/>
          </p:cNvSpPr>
          <p:nvPr/>
        </p:nvSpPr>
        <p:spPr bwMode="auto">
          <a:xfrm>
            <a:off x="6094482" y="3823874"/>
            <a:ext cx="6849833" cy="112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7749" tIns="133875" rIns="267749" bIns="133875">
            <a:noAutofit/>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r>
              <a:rPr lang="en-US" sz="2000" dirty="0" smtClean="0"/>
              <a:t>The evolution of IR </a:t>
            </a:r>
            <a:r>
              <a:rPr lang="en-US" sz="2000" dirty="0"/>
              <a:t>technology </a:t>
            </a:r>
            <a:r>
              <a:rPr lang="en-US" sz="2000" dirty="0" smtClean="0"/>
              <a:t>now allows </a:t>
            </a:r>
            <a:r>
              <a:rPr lang="en-US" sz="2000" u="sng" dirty="0" smtClean="0"/>
              <a:t>multiple </a:t>
            </a:r>
            <a:r>
              <a:rPr lang="en-US" sz="2000" u="sng" dirty="0"/>
              <a:t>(7+) </a:t>
            </a:r>
            <a:r>
              <a:rPr lang="en-US" sz="2000" dirty="0" smtClean="0"/>
              <a:t>wavelengths and provides </a:t>
            </a:r>
            <a:r>
              <a:rPr lang="en-US" sz="2000" dirty="0"/>
              <a:t>information with diverse clinical </a:t>
            </a:r>
            <a:r>
              <a:rPr lang="en-US" sz="2000" dirty="0" smtClean="0"/>
              <a:t>utility</a:t>
            </a:r>
            <a:r>
              <a:rPr lang="en-US" sz="2000" dirty="0"/>
              <a:t>.</a:t>
            </a:r>
          </a:p>
        </p:txBody>
      </p:sp>
      <p:sp>
        <p:nvSpPr>
          <p:cNvPr id="18" name="TextBox 46"/>
          <p:cNvSpPr txBox="1">
            <a:spLocks noChangeArrowheads="1"/>
          </p:cNvSpPr>
          <p:nvPr/>
        </p:nvSpPr>
        <p:spPr bwMode="auto">
          <a:xfrm>
            <a:off x="158438" y="12317830"/>
            <a:ext cx="13195512" cy="19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7749" tIns="133875" rIns="267749" bIns="133875">
            <a:noAutofit/>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pPr>
              <a:buClr>
                <a:schemeClr val="tx1"/>
              </a:buClr>
            </a:pPr>
            <a:r>
              <a:rPr lang="en-US" sz="2400" dirty="0">
                <a:latin typeface="Arial" charset="0"/>
                <a:ea typeface="Arial" charset="0"/>
                <a:cs typeface="Arial" charset="0"/>
              </a:rPr>
              <a:t>Prospective, observational study designed to evaluate the clinical utility of ORI as an early warning of arterial hemoglobin desaturation in obese patients (BMI&gt;30, &lt;40 kg/m</a:t>
            </a:r>
            <a:r>
              <a:rPr lang="en-US" sz="2400" baseline="30000" dirty="0">
                <a:latin typeface="Arial" charset="0"/>
                <a:ea typeface="Arial" charset="0"/>
                <a:cs typeface="Arial" charset="0"/>
              </a:rPr>
              <a:t>2</a:t>
            </a:r>
            <a:r>
              <a:rPr lang="en-US" sz="2400" dirty="0">
                <a:latin typeface="Arial" charset="0"/>
                <a:ea typeface="Arial" charset="0"/>
                <a:cs typeface="Arial" charset="0"/>
              </a:rPr>
              <a:t> </a:t>
            </a:r>
            <a:r>
              <a:rPr lang="en-US" sz="2400" dirty="0" smtClean="0">
                <a:latin typeface="Arial" charset="0"/>
                <a:ea typeface="Arial" charset="0"/>
                <a:cs typeface="Arial" charset="0"/>
              </a:rPr>
              <a:t>).</a:t>
            </a:r>
            <a:endParaRPr lang="en-US" sz="2400" dirty="0">
              <a:latin typeface="Arial" charset="0"/>
              <a:ea typeface="Arial" charset="0"/>
              <a:cs typeface="Arial" charset="0"/>
            </a:endParaRPr>
          </a:p>
          <a:p>
            <a:pPr>
              <a:buClr>
                <a:schemeClr val="tx1"/>
              </a:buClr>
            </a:pPr>
            <a:endParaRPr lang="en-US" sz="2400" dirty="0" smtClean="0">
              <a:latin typeface="Arial" charset="0"/>
              <a:ea typeface="Arial" charset="0"/>
              <a:cs typeface="Arial" charset="0"/>
            </a:endParaRPr>
          </a:p>
          <a:p>
            <a:pPr>
              <a:buClr>
                <a:schemeClr val="tx1"/>
              </a:buClr>
            </a:pPr>
            <a:r>
              <a:rPr lang="en-US" sz="2400" dirty="0" smtClean="0">
                <a:latin typeface="Arial" charset="0"/>
                <a:ea typeface="Arial" charset="0"/>
                <a:cs typeface="Arial" charset="0"/>
              </a:rPr>
              <a:t>ORI </a:t>
            </a:r>
            <a:r>
              <a:rPr lang="en-US" sz="2400" dirty="0">
                <a:latin typeface="Arial" charset="0"/>
                <a:ea typeface="Arial" charset="0"/>
                <a:cs typeface="Arial" charset="0"/>
              </a:rPr>
              <a:t>values were recorded at five time points: baseline, end-of pre-oxygenation, start of intubation, </a:t>
            </a:r>
            <a:r>
              <a:rPr lang="en-US" sz="2400" dirty="0" smtClean="0">
                <a:latin typeface="Arial" charset="0"/>
                <a:ea typeface="Arial" charset="0"/>
                <a:cs typeface="Arial" charset="0"/>
              </a:rPr>
              <a:t>94</a:t>
            </a:r>
            <a:r>
              <a:rPr lang="en-US" sz="2400" dirty="0">
                <a:latin typeface="Arial" charset="0"/>
                <a:ea typeface="Arial" charset="0"/>
                <a:cs typeface="Arial" charset="0"/>
              </a:rPr>
              <a:t>% SpO</a:t>
            </a:r>
            <a:r>
              <a:rPr lang="en-US" sz="2400" baseline="-25000" dirty="0">
                <a:latin typeface="Arial" charset="0"/>
                <a:ea typeface="Arial" charset="0"/>
                <a:cs typeface="Arial" charset="0"/>
              </a:rPr>
              <a:t>2</a:t>
            </a:r>
            <a:r>
              <a:rPr lang="en-US" sz="2400" dirty="0">
                <a:latin typeface="Arial" charset="0"/>
                <a:ea typeface="Arial" charset="0"/>
                <a:cs typeface="Arial" charset="0"/>
              </a:rPr>
              <a:t>, and a final plateau.  </a:t>
            </a:r>
          </a:p>
          <a:p>
            <a:endParaRPr lang="en-US" sz="2400" dirty="0">
              <a:latin typeface="Arial" charset="0"/>
              <a:ea typeface="Arial" charset="0"/>
              <a:cs typeface="Arial"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21437597"/>
              </p:ext>
            </p:extLst>
          </p:nvPr>
        </p:nvGraphicFramePr>
        <p:xfrm>
          <a:off x="7498771" y="14223118"/>
          <a:ext cx="3639718" cy="2089778"/>
        </p:xfrm>
        <a:graphic>
          <a:graphicData uri="http://schemas.openxmlformats.org/presentationml/2006/ole">
            <mc:AlternateContent xmlns:mc="http://schemas.openxmlformats.org/markup-compatibility/2006">
              <mc:Choice xmlns:v="urn:schemas-microsoft-com:vml" Requires="v">
                <p:oleObj spid="_x0000_s1114" name="Prism 7" r:id="rId6" imgW="5261223" imgH="2936336" progId="Prism7.Document">
                  <p:embed/>
                </p:oleObj>
              </mc:Choice>
              <mc:Fallback>
                <p:oleObj name="Prism 7" r:id="rId6" imgW="5261223" imgH="2936336" progId="Prism7.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8771" y="14223118"/>
                        <a:ext cx="3639718" cy="2089778"/>
                      </a:xfrm>
                      <a:prstGeom prst="rect">
                        <a:avLst/>
                      </a:prstGeom>
                      <a:solidFill>
                        <a:schemeClr val="bg1"/>
                      </a:solidFill>
                      <a:ln w="38100">
                        <a:solidFill>
                          <a:schemeClr val="tx1"/>
                        </a:solidFill>
                        <a:miter lim="800000"/>
                        <a:headEnd/>
                        <a:tailEnd/>
                      </a:ln>
                    </p:spPr>
                  </p:pic>
                </p:oleObj>
              </mc:Fallback>
            </mc:AlternateContent>
          </a:graphicData>
        </a:graphic>
      </p:graphicFrame>
      <p:sp>
        <p:nvSpPr>
          <p:cNvPr id="21" name="TextBox 46"/>
          <p:cNvSpPr txBox="1">
            <a:spLocks noChangeArrowheads="1"/>
          </p:cNvSpPr>
          <p:nvPr/>
        </p:nvSpPr>
        <p:spPr bwMode="auto">
          <a:xfrm>
            <a:off x="13334120" y="3876269"/>
            <a:ext cx="6602128" cy="113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7749" tIns="133875" rIns="267749" bIns="133875">
            <a:spAutoFit/>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pPr algn="ctr"/>
            <a:r>
              <a:rPr lang="en-US" sz="2800" b="1" dirty="0">
                <a:ea typeface="Futura Std Bold"/>
                <a:cs typeface="Arial" panose="020B0604020202020204" pitchFamily="34" charset="0"/>
              </a:rPr>
              <a:t>ORI advanced warning:</a:t>
            </a:r>
          </a:p>
          <a:p>
            <a:pPr algn="ctr"/>
            <a:r>
              <a:rPr lang="en-US" sz="2800" b="1" dirty="0">
                <a:ea typeface="Futura Std Bold"/>
                <a:cs typeface="Arial" panose="020B0604020202020204" pitchFamily="34" charset="0"/>
              </a:rPr>
              <a:t>ORI alarm start to 94% saturation </a:t>
            </a:r>
          </a:p>
        </p:txBody>
      </p:sp>
      <p:graphicFrame>
        <p:nvGraphicFramePr>
          <p:cNvPr id="22" name="Table 21"/>
          <p:cNvGraphicFramePr>
            <a:graphicFrameLocks noGrp="1"/>
          </p:cNvGraphicFramePr>
          <p:nvPr>
            <p:extLst>
              <p:ext uri="{D42A27DB-BD31-4B8C-83A1-F6EECF244321}">
                <p14:modId xmlns:p14="http://schemas.microsoft.com/office/powerpoint/2010/main" val="4076083625"/>
              </p:ext>
            </p:extLst>
          </p:nvPr>
        </p:nvGraphicFramePr>
        <p:xfrm>
          <a:off x="19597362" y="4120970"/>
          <a:ext cx="7607369" cy="6578600"/>
        </p:xfrm>
        <a:graphic>
          <a:graphicData uri="http://schemas.openxmlformats.org/drawingml/2006/table">
            <a:tbl>
              <a:tblPr firstRow="1" bandRow="1">
                <a:tableStyleId>{69CF1AB2-1976-4502-BF36-3FF5EA218861}</a:tableStyleId>
              </a:tblPr>
              <a:tblGrid>
                <a:gridCol w="2368961"/>
                <a:gridCol w="2135988"/>
                <a:gridCol w="3102420"/>
              </a:tblGrid>
              <a:tr h="425988">
                <a:tc gridSpan="2">
                  <a:txBody>
                    <a:bodyPr/>
                    <a:lstStyle/>
                    <a:p>
                      <a:pPr algn="ctr"/>
                      <a:r>
                        <a:rPr lang="en-US" sz="2000" dirty="0" smtClean="0">
                          <a:latin typeface="Arial" panose="020B0604020202020204" pitchFamily="34" charset="0"/>
                          <a:cs typeface="Arial" panose="020B0604020202020204" pitchFamily="34" charset="0"/>
                        </a:rPr>
                        <a:t>Enrolled</a:t>
                      </a:r>
                      <a:r>
                        <a:rPr lang="en-US" sz="2000" baseline="0" dirty="0" smtClean="0">
                          <a:latin typeface="Arial" panose="020B0604020202020204" pitchFamily="34" charset="0"/>
                          <a:cs typeface="Arial" panose="020B0604020202020204" pitchFamily="34" charset="0"/>
                        </a:rPr>
                        <a:t> and Analyzed</a:t>
                      </a:r>
                      <a:endParaRPr lang="en-US" sz="2000" dirty="0">
                        <a:solidFill>
                          <a:schemeClr val="tx1"/>
                        </a:solidFill>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a:txBody>
                    <a:bodyPr/>
                    <a:lstStyle/>
                    <a:p>
                      <a:pPr algn="ctr"/>
                      <a:r>
                        <a:rPr lang="en-US" sz="2000" dirty="0" smtClean="0">
                          <a:latin typeface="Arial" panose="020B0604020202020204" pitchFamily="34" charset="0"/>
                          <a:cs typeface="Arial" panose="020B0604020202020204" pitchFamily="34" charset="0"/>
                        </a:rPr>
                        <a:t>n = 36</a:t>
                      </a:r>
                      <a:endParaRPr lang="en-US" sz="2000"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5988">
                <a:tc rowSpan="2">
                  <a:txBody>
                    <a:bodyPr/>
                    <a:lstStyle/>
                    <a:p>
                      <a:pPr algn="ctr"/>
                      <a:r>
                        <a:rPr lang="en-US" sz="2000" dirty="0" smtClean="0">
                          <a:latin typeface="Arial" panose="020B0604020202020204" pitchFamily="34" charset="0"/>
                          <a:cs typeface="Arial" panose="020B0604020202020204" pitchFamily="34" charset="0"/>
                        </a:rPr>
                        <a:t>Gender</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kern="1200" dirty="0" smtClean="0">
                          <a:latin typeface="Arial" panose="020B0604020202020204" pitchFamily="34" charset="0"/>
                          <a:cs typeface="Arial" panose="020B0604020202020204" pitchFamily="34" charset="0"/>
                        </a:rPr>
                        <a:t>Female</a:t>
                      </a:r>
                      <a:endParaRPr lang="en-US" sz="2000" b="1" kern="1200" dirty="0">
                        <a:solidFill>
                          <a:schemeClr val="dk1"/>
                        </a:solidFill>
                        <a:latin typeface="Arial" panose="020B0604020202020204" pitchFamily="34" charset="0"/>
                        <a:ea typeface="+mn-ea"/>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19</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5988">
                <a:tc vMerge="1">
                  <a:txBody>
                    <a:bodyPr/>
                    <a:lstStyle/>
                    <a:p>
                      <a:endParaRPr lang="en-US" dirty="0"/>
                    </a:p>
                  </a:txBody>
                  <a:tcPr/>
                </a:tc>
                <a:tc>
                  <a:txBody>
                    <a:bodyPr/>
                    <a:lstStyle/>
                    <a:p>
                      <a:pPr algn="ctr"/>
                      <a:r>
                        <a:rPr lang="en-US" sz="2000" dirty="0" smtClean="0">
                          <a:latin typeface="Arial" panose="020B0604020202020204" pitchFamily="34" charset="0"/>
                          <a:cs typeface="Arial" panose="020B0604020202020204" pitchFamily="34" charset="0"/>
                        </a:rPr>
                        <a:t>Male</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17</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8095">
                <a:tc gridSpan="2">
                  <a:txBody>
                    <a:bodyPr/>
                    <a:lstStyle/>
                    <a:p>
                      <a:pPr algn="ctr"/>
                      <a:r>
                        <a:rPr lang="en-US" sz="2000" kern="1200" dirty="0" smtClean="0">
                          <a:effectLst/>
                          <a:latin typeface="Arial" panose="020B0604020202020204" pitchFamily="34" charset="0"/>
                          <a:cs typeface="Arial" panose="020B0604020202020204" pitchFamily="34" charset="0"/>
                        </a:rPr>
                        <a:t>Age (years) ± SD</a:t>
                      </a:r>
                      <a:r>
                        <a:rPr lang="en-US" sz="2000" dirty="0" smtClean="0">
                          <a:effectLst/>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a:txBody>
                    <a:bodyPr/>
                    <a:lstStyle/>
                    <a:p>
                      <a:pPr algn="ctr"/>
                      <a:r>
                        <a:rPr lang="en-US" sz="2000" kern="1200" dirty="0" smtClean="0">
                          <a:effectLst/>
                          <a:latin typeface="Arial" panose="020B0604020202020204" pitchFamily="34" charset="0"/>
                          <a:cs typeface="Arial" panose="020B0604020202020204" pitchFamily="34" charset="0"/>
                        </a:rPr>
                        <a:t>59 ± 13.9</a:t>
                      </a:r>
                    </a:p>
                    <a:p>
                      <a:pPr algn="ctr"/>
                      <a:r>
                        <a:rPr lang="en-US" sz="2000" kern="1200" dirty="0" smtClean="0">
                          <a:effectLst/>
                          <a:latin typeface="Arial" panose="020B0604020202020204" pitchFamily="34" charset="0"/>
                          <a:cs typeface="Arial" panose="020B0604020202020204" pitchFamily="34" charset="0"/>
                        </a:rPr>
                        <a:t>(min-25, max-82)</a:t>
                      </a:r>
                      <a:r>
                        <a:rPr lang="en-US" sz="2000" dirty="0" smtClean="0">
                          <a:effectLst/>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5988">
                <a:tc gridSpan="2">
                  <a:txBody>
                    <a:bodyPr/>
                    <a:lstStyle/>
                    <a:p>
                      <a:pPr algn="ctr"/>
                      <a:r>
                        <a:rPr lang="en-US" sz="2000" kern="1200" dirty="0" smtClean="0">
                          <a:effectLst/>
                          <a:latin typeface="Arial" panose="020B0604020202020204" pitchFamily="34" charset="0"/>
                          <a:cs typeface="Arial" panose="020B0604020202020204" pitchFamily="34" charset="0"/>
                        </a:rPr>
                        <a:t>BMI ± SD</a:t>
                      </a:r>
                      <a:r>
                        <a:rPr lang="en-US" sz="2000" dirty="0" smtClean="0">
                          <a:effectLst/>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a:txBody>
                    <a:bodyPr/>
                    <a:lstStyle/>
                    <a:p>
                      <a:pPr algn="ctr"/>
                      <a:r>
                        <a:rPr lang="en-US" sz="2000" kern="1200" dirty="0" smtClean="0">
                          <a:effectLst/>
                          <a:latin typeface="Arial" panose="020B0604020202020204" pitchFamily="34" charset="0"/>
                          <a:cs typeface="Arial" panose="020B0604020202020204" pitchFamily="34" charset="0"/>
                        </a:rPr>
                        <a:t>34 ± 2.5</a:t>
                      </a:r>
                      <a:r>
                        <a:rPr lang="en-US" sz="2000" dirty="0" smtClean="0">
                          <a:effectLst/>
                          <a:latin typeface="Arial" panose="020B0604020202020204" pitchFamily="34" charset="0"/>
                          <a:cs typeface="Arial" panose="020B0604020202020204" pitchFamily="34" charset="0"/>
                        </a:rPr>
                        <a:t> </a:t>
                      </a:r>
                      <a:r>
                        <a:rPr lang="en-US" sz="2000" kern="1200" dirty="0" smtClean="0">
                          <a:effectLst/>
                          <a:latin typeface="Arial" panose="020B0604020202020204" pitchFamily="34" charset="0"/>
                          <a:cs typeface="Arial" panose="020B0604020202020204" pitchFamily="34" charset="0"/>
                        </a:rPr>
                        <a:t>(min-30, max-39) </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5988">
                <a:tc gridSpan="2">
                  <a:txBody>
                    <a:bodyPr/>
                    <a:lstStyle/>
                    <a:p>
                      <a:pPr algn="ctr"/>
                      <a:r>
                        <a:rPr lang="en-US" sz="2000" dirty="0" smtClean="0">
                          <a:latin typeface="Arial" panose="020B0604020202020204" pitchFamily="34" charset="0"/>
                          <a:cs typeface="Arial" panose="020B0604020202020204" pitchFamily="34" charset="0"/>
                        </a:rPr>
                        <a:t>ASA Classification       n= (1/2/3/4)</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4000" b="1" dirty="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2/14/18/2</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8095">
                <a:tc rowSpan="4">
                  <a:txBody>
                    <a:bodyPr/>
                    <a:lstStyle/>
                    <a:p>
                      <a:pPr algn="ctr"/>
                      <a:r>
                        <a:rPr lang="en-US" sz="2000" dirty="0" smtClean="0">
                          <a:latin typeface="Arial" panose="020B0604020202020204" pitchFamily="34" charset="0"/>
                          <a:cs typeface="Arial" panose="020B0604020202020204" pitchFamily="34" charset="0"/>
                        </a:rPr>
                        <a:t>Times from start intubation</a:t>
                      </a:r>
                    </a:p>
                    <a:p>
                      <a:pPr algn="ctr"/>
                      <a:r>
                        <a:rPr lang="en-US" sz="2000" dirty="0" smtClean="0">
                          <a:latin typeface="Arial" panose="020B0604020202020204" pitchFamily="34" charset="0"/>
                          <a:cs typeface="Arial" panose="020B0604020202020204" pitchFamily="34" charset="0"/>
                        </a:rPr>
                        <a:t>(s</a:t>
                      </a:r>
                      <a:r>
                        <a:rPr lang="en-US" sz="2000" kern="1200" dirty="0" smtClean="0">
                          <a:effectLst/>
                          <a:latin typeface="Arial" panose="020B0604020202020204" pitchFamily="34" charset="0"/>
                          <a:cs typeface="Arial" panose="020B0604020202020204" pitchFamily="34" charset="0"/>
                        </a:rPr>
                        <a:t>) ± SD </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intubation complete</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kern="1200" dirty="0" smtClean="0">
                          <a:effectLst/>
                          <a:latin typeface="Arial" panose="020B0604020202020204" pitchFamily="34" charset="0"/>
                          <a:cs typeface="Arial" panose="020B0604020202020204" pitchFamily="34" charset="0"/>
                        </a:rPr>
                        <a:t>48 ± 26</a:t>
                      </a:r>
                      <a:r>
                        <a:rPr lang="en-US" sz="2000" kern="1200" baseline="0" dirty="0" smtClean="0">
                          <a:effectLst/>
                          <a:latin typeface="Arial" panose="020B0604020202020204" pitchFamily="34" charset="0"/>
                          <a:cs typeface="Arial" panose="020B0604020202020204" pitchFamily="34" charset="0"/>
                        </a:rPr>
                        <a:t> s</a:t>
                      </a:r>
                      <a:endParaRPr lang="en-US" sz="2000" kern="1200" dirty="0" smtClean="0">
                        <a:effectLst/>
                        <a:latin typeface="Arial" panose="020B0604020202020204" pitchFamily="34" charset="0"/>
                        <a:cs typeface="Arial" panose="020B0604020202020204" pitchFamily="34" charset="0"/>
                      </a:endParaRPr>
                    </a:p>
                    <a:p>
                      <a:pPr algn="ctr"/>
                      <a:r>
                        <a:rPr lang="en-US" sz="2000" kern="1200" dirty="0" smtClean="0">
                          <a:effectLst/>
                          <a:latin typeface="Arial" panose="020B0604020202020204" pitchFamily="34" charset="0"/>
                          <a:cs typeface="Arial" panose="020B0604020202020204" pitchFamily="34" charset="0"/>
                        </a:rPr>
                        <a:t> (min-13, max-112)</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8095">
                <a:tc vMerge="1">
                  <a:txBody>
                    <a:bodyPr/>
                    <a:lstStyle/>
                    <a:p>
                      <a:endParaRPr lang="en-US" dirty="0"/>
                    </a:p>
                  </a:txBody>
                  <a:tcPr/>
                </a:tc>
                <a:tc>
                  <a:txBody>
                    <a:bodyPr/>
                    <a:lstStyle/>
                    <a:p>
                      <a:pPr algn="ctr"/>
                      <a:r>
                        <a:rPr lang="en-US" sz="2000" dirty="0" smtClean="0">
                          <a:latin typeface="Arial" panose="020B0604020202020204" pitchFamily="34" charset="0"/>
                          <a:cs typeface="Arial" panose="020B0604020202020204" pitchFamily="34" charset="0"/>
                        </a:rPr>
                        <a:t>tolerable apnea </a:t>
                      </a:r>
                    </a:p>
                    <a:p>
                      <a:pPr algn="ctr"/>
                      <a:r>
                        <a:rPr lang="en-US" sz="2000" dirty="0" smtClean="0">
                          <a:latin typeface="Arial" panose="020B0604020202020204" pitchFamily="34" charset="0"/>
                          <a:cs typeface="Arial" panose="020B0604020202020204" pitchFamily="34" charset="0"/>
                        </a:rPr>
                        <a:t>(to SpO</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=94%)</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kern="1200" dirty="0" smtClean="0">
                          <a:effectLst/>
                          <a:latin typeface="Arial" panose="020B0604020202020204" pitchFamily="34" charset="0"/>
                          <a:cs typeface="Arial" panose="020B0604020202020204" pitchFamily="34" charset="0"/>
                        </a:rPr>
                        <a:t>262 ± 86.9 </a:t>
                      </a:r>
                    </a:p>
                    <a:p>
                      <a:pPr algn="ctr"/>
                      <a:r>
                        <a:rPr lang="en-US" sz="2000" kern="1200" dirty="0" smtClean="0">
                          <a:effectLst/>
                          <a:latin typeface="Arial" panose="020B0604020202020204" pitchFamily="34" charset="0"/>
                          <a:cs typeface="Arial" panose="020B0604020202020204" pitchFamily="34" charset="0"/>
                        </a:rPr>
                        <a:t>(min-104, max-439)</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201">
                <a:tc vMerge="1">
                  <a:txBody>
                    <a:bodyPr/>
                    <a:lstStyle/>
                    <a:p>
                      <a:endParaRPr lang="en-US" dirty="0"/>
                    </a:p>
                  </a:txBody>
                  <a:tcPr/>
                </a:tc>
                <a:tc>
                  <a:txBody>
                    <a:bodyPr/>
                    <a:lstStyle/>
                    <a:p>
                      <a:pPr algn="ctr"/>
                      <a:r>
                        <a:rPr lang="en-US" sz="2000" dirty="0" smtClean="0">
                          <a:latin typeface="Arial" panose="020B0604020202020204" pitchFamily="34" charset="0"/>
                          <a:cs typeface="Arial" panose="020B0604020202020204" pitchFamily="34" charset="0"/>
                        </a:rPr>
                        <a:t>ORI warning </a:t>
                      </a:r>
                    </a:p>
                    <a:p>
                      <a:pPr algn="ctr"/>
                      <a:r>
                        <a:rPr lang="en-US" sz="2000" kern="1200" dirty="0" smtClean="0">
                          <a:latin typeface="Arial" panose="020B0604020202020204" pitchFamily="34" charset="0"/>
                          <a:cs typeface="Arial" panose="020B0604020202020204" pitchFamily="34" charset="0"/>
                        </a:rPr>
                        <a:t>(start to SpO</a:t>
                      </a:r>
                      <a:r>
                        <a:rPr lang="en-US" sz="2000" kern="1200" baseline="-25000" dirty="0" smtClean="0">
                          <a:latin typeface="Arial" panose="020B0604020202020204" pitchFamily="34" charset="0"/>
                          <a:cs typeface="Arial" panose="020B0604020202020204" pitchFamily="34" charset="0"/>
                        </a:rPr>
                        <a:t>2</a:t>
                      </a:r>
                      <a:r>
                        <a:rPr lang="en-US" sz="2000" kern="1200" dirty="0" smtClean="0">
                          <a:latin typeface="Arial" panose="020B0604020202020204" pitchFamily="34" charset="0"/>
                          <a:cs typeface="Arial" panose="020B0604020202020204" pitchFamily="34" charset="0"/>
                        </a:rPr>
                        <a:t>=94%)</a:t>
                      </a:r>
                      <a:endParaRPr lang="en-US" sz="2000" b="1" dirty="0">
                        <a:latin typeface="Arial" panose="020B0604020202020204" pitchFamily="34" charset="0"/>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charset="0"/>
                          <a:ea typeface="Arial" charset="0"/>
                          <a:cs typeface="Arial" charset="0"/>
                        </a:rPr>
                        <a:t>92±46.2 s </a:t>
                      </a:r>
                    </a:p>
                    <a:p>
                      <a:pPr algn="ctr"/>
                      <a:r>
                        <a:rPr lang="en-US" sz="2000" dirty="0" smtClean="0">
                          <a:latin typeface="Arial" charset="0"/>
                          <a:ea typeface="Arial" charset="0"/>
                          <a:cs typeface="Arial" charset="0"/>
                        </a:rPr>
                        <a:t>(min-27, max-264)</a:t>
                      </a: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201">
                <a:tc vMerge="1">
                  <a:txBody>
                    <a:bodyPr/>
                    <a:lstStyle/>
                    <a:p>
                      <a:pPr algn="ctr"/>
                      <a:endParaRPr lang="en-US" sz="2900" b="1" dirty="0">
                        <a:latin typeface="+mj-lt"/>
                      </a:endParaRPr>
                    </a:p>
                  </a:txBody>
                  <a:tcPr marL="78718" marR="78718" marT="39359" marB="3935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2000" kern="1200" dirty="0" smtClean="0">
                          <a:latin typeface="Arial" panose="020B0604020202020204" pitchFamily="34" charset="0"/>
                          <a:cs typeface="Arial" panose="020B0604020202020204" pitchFamily="34" charset="0"/>
                        </a:rPr>
                        <a:t>SpO</a:t>
                      </a:r>
                      <a:r>
                        <a:rPr lang="en-US" sz="2000" kern="1200" baseline="-25000" dirty="0" smtClean="0">
                          <a:latin typeface="Arial" panose="020B0604020202020204" pitchFamily="34" charset="0"/>
                          <a:cs typeface="Arial" panose="020B0604020202020204" pitchFamily="34" charset="0"/>
                        </a:rPr>
                        <a:t>2</a:t>
                      </a:r>
                      <a:r>
                        <a:rPr lang="en-US" sz="2000" kern="1200" dirty="0" smtClean="0">
                          <a:latin typeface="Arial" panose="020B0604020202020204" pitchFamily="34" charset="0"/>
                          <a:cs typeface="Arial" panose="020B0604020202020204" pitchFamily="34" charset="0"/>
                        </a:rPr>
                        <a:t> warning (</a:t>
                      </a:r>
                      <a:r>
                        <a:rPr lang="en-US" sz="2000" kern="1200" dirty="0" smtClean="0">
                          <a:latin typeface="Arial" panose="020B0604020202020204" pitchFamily="34" charset="0"/>
                          <a:cs typeface="Arial" panose="020B0604020202020204" pitchFamily="34" charset="0"/>
                        </a:rPr>
                        <a:t>SpO2=97%to </a:t>
                      </a:r>
                      <a:r>
                        <a:rPr lang="en-US" sz="2000" kern="1200" dirty="0" smtClean="0">
                          <a:latin typeface="Arial" panose="020B0604020202020204" pitchFamily="34" charset="0"/>
                          <a:cs typeface="Arial" panose="020B0604020202020204" pitchFamily="34" charset="0"/>
                        </a:rPr>
                        <a:t>94%)</a:t>
                      </a:r>
                      <a:endParaRPr lang="en-US" sz="2000" b="1" kern="1200" dirty="0" smtClean="0">
                        <a:solidFill>
                          <a:schemeClr val="dk1"/>
                        </a:solidFill>
                        <a:latin typeface="Arial" panose="020B0604020202020204" pitchFamily="34" charset="0"/>
                        <a:ea typeface="+mn-ea"/>
                        <a:cs typeface="Arial" panose="020B0604020202020204" pitchFamily="34"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charset="0"/>
                          <a:ea typeface="Arial" charset="0"/>
                          <a:cs typeface="Arial" charset="0"/>
                        </a:rPr>
                        <a:t>38±19.3 </a:t>
                      </a:r>
                      <a:r>
                        <a:rPr lang="en-US" sz="2000" dirty="0" smtClean="0">
                          <a:latin typeface="Arial" charset="0"/>
                          <a:ea typeface="Arial" charset="0"/>
                          <a:cs typeface="Arial" charset="0"/>
                        </a:rPr>
                        <a:t>s </a:t>
                      </a:r>
                    </a:p>
                    <a:p>
                      <a:pPr algn="ctr"/>
                      <a:r>
                        <a:rPr lang="en-US" sz="2000" dirty="0" smtClean="0">
                          <a:latin typeface="Arial" charset="0"/>
                          <a:ea typeface="Arial" charset="0"/>
                          <a:cs typeface="Arial" charset="0"/>
                        </a:rPr>
                        <a:t>(</a:t>
                      </a:r>
                      <a:r>
                        <a:rPr lang="en-US" sz="2000" dirty="0" smtClean="0">
                          <a:latin typeface="Arial" charset="0"/>
                          <a:ea typeface="Arial" charset="0"/>
                          <a:cs typeface="Arial" charset="0"/>
                        </a:rPr>
                        <a:t>min-11, max-83)</a:t>
                      </a:r>
                      <a:endParaRPr lang="en-US" sz="2000" dirty="0" smtClean="0">
                        <a:latin typeface="Arial" charset="0"/>
                        <a:ea typeface="Arial" charset="0"/>
                        <a:cs typeface="Arial" charset="0"/>
                      </a:endParaRPr>
                    </a:p>
                  </a:txBody>
                  <a:tcPr marL="69850" marR="69850" marT="69850" marB="698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6" name="TextBox 25"/>
          <p:cNvSpPr txBox="1"/>
          <p:nvPr/>
        </p:nvSpPr>
        <p:spPr>
          <a:xfrm>
            <a:off x="31510289" y="1688750"/>
            <a:ext cx="26248493" cy="2105417"/>
          </a:xfrm>
          <a:prstGeom prst="rect">
            <a:avLst/>
          </a:prstGeom>
          <a:noFill/>
        </p:spPr>
        <p:txBody>
          <a:bodyPr wrap="square" rtlCol="0">
            <a:noAutofit/>
          </a:bodyPr>
          <a:lstStyle/>
          <a:p>
            <a:endParaRPr lang="en-US" sz="2000" dirty="0">
              <a:latin typeface="Arial" panose="020B0604020202020204" pitchFamily="34" charset="0"/>
              <a:cs typeface="Arial" panose="020B0604020202020204" pitchFamily="34" charset="0"/>
            </a:endParaRPr>
          </a:p>
        </p:txBody>
      </p:sp>
      <p:sp>
        <p:nvSpPr>
          <p:cNvPr id="28" name="TextBox 46"/>
          <p:cNvSpPr txBox="1">
            <a:spLocks noChangeArrowheads="1"/>
          </p:cNvSpPr>
          <p:nvPr/>
        </p:nvSpPr>
        <p:spPr bwMode="auto">
          <a:xfrm>
            <a:off x="13027726" y="15570853"/>
            <a:ext cx="14376849" cy="70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7749" tIns="133875" rIns="267749" bIns="133875">
            <a:spAutoFit/>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r>
              <a:rPr lang="en-US" sz="1400" dirty="0" smtClean="0"/>
              <a:t>1. </a:t>
            </a:r>
            <a:r>
              <a:rPr lang="en-US" sz="1400" dirty="0" err="1" smtClean="0"/>
              <a:t>Szmuk</a:t>
            </a:r>
            <a:r>
              <a:rPr lang="en-US" sz="1400" dirty="0" smtClean="0"/>
              <a:t> </a:t>
            </a:r>
            <a:r>
              <a:rPr lang="en-US" sz="1400" dirty="0"/>
              <a:t>P, Steiner JW, </a:t>
            </a:r>
            <a:r>
              <a:rPr lang="en-US" sz="1400" dirty="0" err="1"/>
              <a:t>Olomu</a:t>
            </a:r>
            <a:r>
              <a:rPr lang="en-US" sz="1400" dirty="0"/>
              <a:t> PN, et al</a:t>
            </a:r>
            <a:r>
              <a:rPr lang="en-US" sz="1400" dirty="0" smtClean="0"/>
              <a:t>. </a:t>
            </a:r>
            <a:r>
              <a:rPr lang="en-US" sz="1400" dirty="0"/>
              <a:t>Oxygen Reserve Index: A Novel Noninvasive Measure of Oxygen Reserve - A Pilot Study. Anesthesiology 2016;124(4):779-784.</a:t>
            </a:r>
          </a:p>
          <a:p>
            <a:r>
              <a:rPr lang="en-US" sz="1400" dirty="0" smtClean="0"/>
              <a:t>2. Applegate </a:t>
            </a:r>
            <a:r>
              <a:rPr lang="en-US" sz="1400" dirty="0"/>
              <a:t>RL, </a:t>
            </a:r>
            <a:r>
              <a:rPr lang="en-US" sz="1400" dirty="0" err="1"/>
              <a:t>Dorotta</a:t>
            </a:r>
            <a:r>
              <a:rPr lang="en-US" sz="1400" dirty="0"/>
              <a:t> IL, Wells B, et al. Relationship Between Oxygen Reserve Index and Arterial partial Pressure of Oxygen During Surgery. </a:t>
            </a:r>
            <a:r>
              <a:rPr lang="en-US" sz="1400" dirty="0" err="1"/>
              <a:t>Anesth</a:t>
            </a:r>
            <a:r>
              <a:rPr lang="en-US" sz="1400" dirty="0"/>
              <a:t> </a:t>
            </a:r>
            <a:r>
              <a:rPr lang="en-US" sz="1400" dirty="0" err="1"/>
              <a:t>Analg</a:t>
            </a:r>
            <a:r>
              <a:rPr lang="en-US" sz="1400" dirty="0"/>
              <a:t> </a:t>
            </a:r>
            <a:r>
              <a:rPr lang="en-US" sz="1400" dirty="0" smtClean="0"/>
              <a:t>2016;123:626–33</a:t>
            </a:r>
          </a:p>
        </p:txBody>
      </p:sp>
      <p:sp>
        <p:nvSpPr>
          <p:cNvPr id="58" name="Rectangle 57"/>
          <p:cNvSpPr/>
          <p:nvPr/>
        </p:nvSpPr>
        <p:spPr>
          <a:xfrm>
            <a:off x="185722" y="317392"/>
            <a:ext cx="26969133" cy="830997"/>
          </a:xfrm>
          <a:prstGeom prst="rect">
            <a:avLst/>
          </a:prstGeom>
          <a:ln w="38100">
            <a:solidFill>
              <a:schemeClr val="tx1"/>
            </a:solidFill>
          </a:ln>
        </p:spPr>
        <p:txBody>
          <a:bodyPr wrap="square">
            <a:spAutoFit/>
          </a:bodyPr>
          <a:lstStyle/>
          <a:p>
            <a:r>
              <a:rPr lang="en-US" sz="4800" b="1" dirty="0"/>
              <a:t>OXYGEN RESERVE INDEX: UTILITY AS EARLY WARNING FOR DESATURATION IN MORBIDLY OBESE </a:t>
            </a:r>
            <a:r>
              <a:rPr lang="en-US" sz="4800" b="1" dirty="0" smtClean="0"/>
              <a:t>PATIENTS</a:t>
            </a:r>
            <a:endParaRPr lang="en-US" sz="4800" dirty="0"/>
          </a:p>
        </p:txBody>
      </p:sp>
      <p:pic>
        <p:nvPicPr>
          <p:cNvPr id="63" name="Picture 62"/>
          <p:cNvPicPr>
            <a:picLocks noChangeAspect="1"/>
          </p:cNvPicPr>
          <p:nvPr/>
        </p:nvPicPr>
        <p:blipFill>
          <a:blip r:embed="rId8"/>
          <a:stretch>
            <a:fillRect/>
          </a:stretch>
        </p:blipFill>
        <p:spPr>
          <a:xfrm>
            <a:off x="24876076" y="1148389"/>
            <a:ext cx="1955800" cy="1981200"/>
          </a:xfrm>
          <a:prstGeom prst="rect">
            <a:avLst/>
          </a:prstGeom>
        </p:spPr>
      </p:pic>
      <p:sp>
        <p:nvSpPr>
          <p:cNvPr id="74" name="Text Box 191"/>
          <p:cNvSpPr txBox="1">
            <a:spLocks noChangeArrowheads="1"/>
          </p:cNvSpPr>
          <p:nvPr/>
        </p:nvSpPr>
        <p:spPr bwMode="auto">
          <a:xfrm>
            <a:off x="13306696" y="3140455"/>
            <a:ext cx="14097880" cy="777240"/>
          </a:xfrm>
          <a:prstGeom prst="rect">
            <a:avLst/>
          </a:prstGeom>
          <a:solidFill>
            <a:srgbClr val="002855"/>
          </a:solidFill>
          <a:ln w="9525">
            <a:noFill/>
            <a:miter lim="800000"/>
            <a:headEnd/>
            <a:tailEnd/>
          </a:ln>
          <a:effectLst/>
        </p:spPr>
        <p:txBody>
          <a:bodyPr wrap="square" lIns="267749" tIns="133875" rIns="267749" bIns="187425">
            <a:spAutoFit/>
          </a:bodyPr>
          <a:lstStyle/>
          <a:p>
            <a:pPr algn="ctr" eaLnBrk="0" hangingPunct="0">
              <a:spcBef>
                <a:spcPct val="50000"/>
              </a:spcBef>
              <a:tabLst>
                <a:tab pos="1338765" algn="l"/>
              </a:tabLst>
              <a:defRPr/>
            </a:pPr>
            <a:r>
              <a:rPr lang="en-US" sz="3600" b="1" spc="300" dirty="0" smtClean="0">
                <a:solidFill>
                  <a:schemeClr val="bg1"/>
                </a:solidFill>
                <a:latin typeface="Arial" panose="020B0604020202020204" pitchFamily="34" charset="0"/>
                <a:cs typeface="Arial" panose="020B0604020202020204" pitchFamily="34" charset="0"/>
              </a:rPr>
              <a:t>Results</a:t>
            </a:r>
            <a:endParaRPr lang="en-US" sz="3600" b="1" spc="300" dirty="0">
              <a:solidFill>
                <a:schemeClr val="bg1"/>
              </a:solidFill>
              <a:latin typeface="Arial" panose="020B0604020202020204" pitchFamily="34" charset="0"/>
              <a:cs typeface="Arial" panose="020B0604020202020204" pitchFamily="34" charset="0"/>
            </a:endParaRPr>
          </a:p>
        </p:txBody>
      </p:sp>
      <p:graphicFrame>
        <p:nvGraphicFramePr>
          <p:cNvPr id="78" name="Object 77"/>
          <p:cNvGraphicFramePr>
            <a:graphicFrameLocks noChangeAspect="1"/>
          </p:cNvGraphicFramePr>
          <p:nvPr>
            <p:extLst>
              <p:ext uri="{D42A27DB-BD31-4B8C-83A1-F6EECF244321}">
                <p14:modId xmlns:p14="http://schemas.microsoft.com/office/powerpoint/2010/main" val="69648605"/>
              </p:ext>
            </p:extLst>
          </p:nvPr>
        </p:nvGraphicFramePr>
        <p:xfrm>
          <a:off x="15028345" y="5041520"/>
          <a:ext cx="2838601" cy="1584398"/>
        </p:xfrm>
        <a:graphic>
          <a:graphicData uri="http://schemas.openxmlformats.org/presentationml/2006/ole">
            <mc:AlternateContent xmlns:mc="http://schemas.openxmlformats.org/markup-compatibility/2006">
              <mc:Choice xmlns:v="urn:schemas-microsoft-com:vml" Requires="v">
                <p:oleObj spid="_x0000_s1115" name="Prism 7" r:id="rId9" imgW="5261223" imgH="2936336" progId="Prism7.Document">
                  <p:embed/>
                </p:oleObj>
              </mc:Choice>
              <mc:Fallback>
                <p:oleObj name="Prism 7" r:id="rId9" imgW="5261223" imgH="2936336" progId="Prism7.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28345" y="5041520"/>
                        <a:ext cx="2838601" cy="1584398"/>
                      </a:xfrm>
                      <a:prstGeom prst="rect">
                        <a:avLst/>
                      </a:prstGeom>
                      <a:solidFill>
                        <a:schemeClr val="bg1"/>
                      </a:solidFill>
                      <a:ln w="38100">
                        <a:solidFill>
                          <a:schemeClr val="tx1"/>
                        </a:solidFill>
                        <a:miter lim="800000"/>
                        <a:headEnd/>
                        <a:tailEnd/>
                      </a:ln>
                    </p:spPr>
                  </p:pic>
                </p:oleObj>
              </mc:Fallback>
            </mc:AlternateContent>
          </a:graphicData>
        </a:graphic>
      </p:graphicFrame>
      <p:sp>
        <p:nvSpPr>
          <p:cNvPr id="90" name="Text Box 191"/>
          <p:cNvSpPr txBox="1">
            <a:spLocks noChangeArrowheads="1"/>
          </p:cNvSpPr>
          <p:nvPr/>
        </p:nvSpPr>
        <p:spPr bwMode="auto">
          <a:xfrm>
            <a:off x="13334120" y="10818961"/>
            <a:ext cx="14097880" cy="777240"/>
          </a:xfrm>
          <a:prstGeom prst="rect">
            <a:avLst/>
          </a:prstGeom>
          <a:solidFill>
            <a:srgbClr val="002855"/>
          </a:solidFill>
          <a:ln w="9525">
            <a:noFill/>
            <a:miter lim="800000"/>
            <a:headEnd/>
            <a:tailEnd/>
          </a:ln>
          <a:effectLst/>
        </p:spPr>
        <p:txBody>
          <a:bodyPr wrap="square" lIns="267749" tIns="133875" rIns="267749" bIns="187425">
            <a:spAutoFit/>
          </a:bodyPr>
          <a:lstStyle/>
          <a:p>
            <a:pPr algn="ctr" eaLnBrk="0" hangingPunct="0">
              <a:spcBef>
                <a:spcPct val="50000"/>
              </a:spcBef>
              <a:tabLst>
                <a:tab pos="1338765" algn="l"/>
              </a:tabLst>
              <a:defRPr/>
            </a:pPr>
            <a:r>
              <a:rPr lang="en-US" sz="3600" b="1" spc="300" dirty="0" smtClean="0">
                <a:solidFill>
                  <a:schemeClr val="bg1"/>
                </a:solidFill>
                <a:latin typeface="Arial" panose="020B0604020202020204" pitchFamily="34" charset="0"/>
                <a:cs typeface="Arial" panose="020B0604020202020204" pitchFamily="34" charset="0"/>
              </a:rPr>
              <a:t>Summary</a:t>
            </a:r>
            <a:endParaRPr lang="en-US" sz="3600" b="1" spc="300" dirty="0">
              <a:solidFill>
                <a:schemeClr val="bg1"/>
              </a:solidFill>
              <a:latin typeface="Arial" panose="020B0604020202020204" pitchFamily="34" charset="0"/>
              <a:cs typeface="Arial" panose="020B0604020202020204" pitchFamily="34" charset="0"/>
            </a:endParaRPr>
          </a:p>
        </p:txBody>
      </p:sp>
      <p:sp>
        <p:nvSpPr>
          <p:cNvPr id="91" name="Text Box 191"/>
          <p:cNvSpPr txBox="1">
            <a:spLocks noChangeArrowheads="1"/>
          </p:cNvSpPr>
          <p:nvPr/>
        </p:nvSpPr>
        <p:spPr bwMode="auto">
          <a:xfrm>
            <a:off x="13334120" y="14796911"/>
            <a:ext cx="14097880" cy="777240"/>
          </a:xfrm>
          <a:prstGeom prst="rect">
            <a:avLst/>
          </a:prstGeom>
          <a:solidFill>
            <a:srgbClr val="002855"/>
          </a:solidFill>
          <a:ln w="9525">
            <a:noFill/>
            <a:miter lim="800000"/>
            <a:headEnd/>
            <a:tailEnd/>
          </a:ln>
          <a:effectLst/>
        </p:spPr>
        <p:txBody>
          <a:bodyPr wrap="square" lIns="267749" tIns="133875" rIns="267749" bIns="187425">
            <a:spAutoFit/>
          </a:bodyPr>
          <a:lstStyle/>
          <a:p>
            <a:pPr algn="ctr" eaLnBrk="0" hangingPunct="0">
              <a:spcBef>
                <a:spcPct val="50000"/>
              </a:spcBef>
              <a:tabLst>
                <a:tab pos="1338765" algn="l"/>
              </a:tabLst>
              <a:defRPr/>
            </a:pPr>
            <a:r>
              <a:rPr lang="en-US" sz="3600" b="1" spc="300" dirty="0" smtClean="0">
                <a:solidFill>
                  <a:schemeClr val="bg1"/>
                </a:solidFill>
                <a:latin typeface="Arial" panose="020B0604020202020204" pitchFamily="34" charset="0"/>
                <a:cs typeface="Arial" panose="020B0604020202020204" pitchFamily="34" charset="0"/>
              </a:rPr>
              <a:t>References / Acknowledgements</a:t>
            </a:r>
            <a:endParaRPr lang="en-US" sz="3600" b="1" spc="300" dirty="0">
              <a:solidFill>
                <a:schemeClr val="bg1"/>
              </a:solidFill>
              <a:latin typeface="Arial" panose="020B0604020202020204" pitchFamily="34" charset="0"/>
              <a:cs typeface="Arial" panose="020B0604020202020204" pitchFamily="34" charset="0"/>
            </a:endParaRPr>
          </a:p>
        </p:txBody>
      </p:sp>
      <p:sp>
        <p:nvSpPr>
          <p:cNvPr id="92" name="Text Box 191"/>
          <p:cNvSpPr txBox="1">
            <a:spLocks noChangeArrowheads="1"/>
          </p:cNvSpPr>
          <p:nvPr/>
        </p:nvSpPr>
        <p:spPr bwMode="auto">
          <a:xfrm>
            <a:off x="0" y="11596201"/>
            <a:ext cx="12984480" cy="777240"/>
          </a:xfrm>
          <a:prstGeom prst="rect">
            <a:avLst/>
          </a:prstGeom>
          <a:solidFill>
            <a:srgbClr val="002855"/>
          </a:solidFill>
          <a:ln w="9525">
            <a:noFill/>
            <a:miter lim="800000"/>
            <a:headEnd/>
            <a:tailEnd/>
          </a:ln>
          <a:effectLst/>
        </p:spPr>
        <p:txBody>
          <a:bodyPr wrap="square" lIns="267749" tIns="133875" rIns="267749" bIns="187425">
            <a:spAutoFit/>
          </a:bodyPr>
          <a:lstStyle/>
          <a:p>
            <a:pPr algn="ctr" eaLnBrk="0" hangingPunct="0">
              <a:spcBef>
                <a:spcPct val="50000"/>
              </a:spcBef>
              <a:tabLst>
                <a:tab pos="1338765" algn="l"/>
              </a:tabLst>
              <a:defRPr/>
            </a:pPr>
            <a:r>
              <a:rPr lang="en-US" sz="3600" b="1" spc="300" smtClean="0">
                <a:solidFill>
                  <a:schemeClr val="bg1"/>
                </a:solidFill>
                <a:latin typeface="Arial" panose="020B0604020202020204" pitchFamily="34" charset="0"/>
                <a:cs typeface="Arial" panose="020B0604020202020204" pitchFamily="34" charset="0"/>
              </a:rPr>
              <a:t>Methods</a:t>
            </a:r>
            <a:endParaRPr lang="en-US" sz="3600" b="1" spc="300" dirty="0">
              <a:solidFill>
                <a:schemeClr val="bg1"/>
              </a:solidFill>
              <a:latin typeface="Arial" panose="020B0604020202020204" pitchFamily="34" charset="0"/>
              <a:cs typeface="Arial" panose="020B0604020202020204" pitchFamily="34" charset="0"/>
            </a:endParaRPr>
          </a:p>
        </p:txBody>
      </p:sp>
      <p:sp>
        <p:nvSpPr>
          <p:cNvPr id="94" name="TextBox 46"/>
          <p:cNvSpPr txBox="1">
            <a:spLocks noChangeArrowheads="1"/>
          </p:cNvSpPr>
          <p:nvPr/>
        </p:nvSpPr>
        <p:spPr bwMode="auto">
          <a:xfrm>
            <a:off x="142734" y="3825318"/>
            <a:ext cx="5237830" cy="162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7749" tIns="133875" rIns="267749" bIns="133875">
            <a:noAutofit/>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pPr algn="ctr"/>
            <a:r>
              <a:rPr lang="en-US" sz="2000" dirty="0"/>
              <a:t>Pulse oximeters emit light and detect changes in light according to Beer-Lambert’s </a:t>
            </a:r>
            <a:r>
              <a:rPr lang="en-US" sz="2000" dirty="0" smtClean="0"/>
              <a:t>law: the </a:t>
            </a:r>
            <a:r>
              <a:rPr lang="en-US" sz="2000" dirty="0"/>
              <a:t>amount of light absorbed is proportional to the concentration of hemoglobin(</a:t>
            </a:r>
            <a:r>
              <a:rPr lang="en-US" sz="2000" dirty="0" err="1"/>
              <a:t>Hb</a:t>
            </a:r>
            <a:r>
              <a:rPr lang="en-US" sz="2000" dirty="0"/>
              <a:t>) in the </a:t>
            </a:r>
            <a:r>
              <a:rPr lang="en-US" sz="2000" dirty="0" smtClean="0"/>
              <a:t>blood. </a:t>
            </a:r>
          </a:p>
        </p:txBody>
      </p:sp>
      <p:sp>
        <p:nvSpPr>
          <p:cNvPr id="96" name="Rectangle 95"/>
          <p:cNvSpPr/>
          <p:nvPr/>
        </p:nvSpPr>
        <p:spPr>
          <a:xfrm>
            <a:off x="13670288" y="13088690"/>
            <a:ext cx="13716000" cy="1692771"/>
          </a:xfrm>
          <a:prstGeom prst="rect">
            <a:avLst/>
          </a:prstGeom>
        </p:spPr>
        <p:txBody>
          <a:bodyPr wrap="square">
            <a:spAutoFit/>
          </a:bodyPr>
          <a:lstStyle/>
          <a:p>
            <a:pPr algn="ctr"/>
            <a:r>
              <a:rPr lang="en-US" sz="2600" dirty="0" smtClean="0">
                <a:latin typeface="Arial" panose="020B0604020202020204" pitchFamily="34" charset="0"/>
                <a:cs typeface="Arial" panose="020B0604020202020204" pitchFamily="34" charset="0"/>
              </a:rPr>
              <a:t>This additional warning time can </a:t>
            </a:r>
            <a:r>
              <a:rPr lang="en-US" sz="2600" i="1" dirty="0" smtClean="0">
                <a:latin typeface="Arial" panose="020B0604020202020204" pitchFamily="34" charset="0"/>
                <a:cs typeface="Arial" panose="020B0604020202020204" pitchFamily="34" charset="0"/>
              </a:rPr>
              <a:t>potentially translate to improved patient safety </a:t>
            </a:r>
            <a:r>
              <a:rPr lang="en-US" sz="2600" dirty="0" smtClean="0">
                <a:latin typeface="Arial" panose="020B0604020202020204" pitchFamily="34" charset="0"/>
                <a:cs typeface="Arial" panose="020B0604020202020204" pitchFamily="34" charset="0"/>
              </a:rPr>
              <a:t>by allowing:</a:t>
            </a:r>
          </a:p>
          <a:p>
            <a:pPr algn="ctr">
              <a:buClr>
                <a:srgbClr val="FF0000"/>
              </a:buClr>
            </a:pPr>
            <a:r>
              <a:rPr lang="en-US" sz="2600" dirty="0" smtClean="0">
                <a:latin typeface="Arial" panose="020B0604020202020204" pitchFamily="34" charset="0"/>
                <a:cs typeface="Arial" panose="020B0604020202020204" pitchFamily="34" charset="0"/>
              </a:rPr>
              <a:t>Earlier calls for help</a:t>
            </a:r>
          </a:p>
          <a:p>
            <a:pPr algn="ctr">
              <a:buClr>
                <a:srgbClr val="FF0000"/>
              </a:buClr>
            </a:pPr>
            <a:r>
              <a:rPr lang="en-US" sz="2600" dirty="0" smtClean="0">
                <a:latin typeface="Arial" panose="020B0604020202020204" pitchFamily="34" charset="0"/>
                <a:cs typeface="Arial" panose="020B0604020202020204" pitchFamily="34" charset="0"/>
              </a:rPr>
              <a:t>Assistance from more experienced person</a:t>
            </a:r>
          </a:p>
          <a:p>
            <a:pPr algn="ctr">
              <a:buClr>
                <a:srgbClr val="FF0000"/>
              </a:buClr>
            </a:pPr>
            <a:r>
              <a:rPr lang="en-US" sz="2600" dirty="0" smtClean="0">
                <a:latin typeface="Arial" panose="020B0604020202020204" pitchFamily="34" charset="0"/>
                <a:cs typeface="Arial" panose="020B0604020202020204" pitchFamily="34" charset="0"/>
              </a:rPr>
              <a:t>Modification of airway management. </a:t>
            </a:r>
            <a:endParaRPr lang="en-US" sz="2600" dirty="0">
              <a:latin typeface="Arial" panose="020B0604020202020204" pitchFamily="34" charset="0"/>
              <a:cs typeface="Arial" panose="020B0604020202020204" pitchFamily="34" charset="0"/>
            </a:endParaRPr>
          </a:p>
        </p:txBody>
      </p:sp>
      <p:pic>
        <p:nvPicPr>
          <p:cNvPr id="97" name="Picture 96"/>
          <p:cNvPicPr>
            <a:picLocks noChangeAspect="1"/>
          </p:cNvPicPr>
          <p:nvPr/>
        </p:nvPicPr>
        <p:blipFill>
          <a:blip r:embed="rId10"/>
          <a:stretch>
            <a:fillRect/>
          </a:stretch>
        </p:blipFill>
        <p:spPr>
          <a:xfrm>
            <a:off x="582743" y="1482839"/>
            <a:ext cx="3810000" cy="1193800"/>
          </a:xfrm>
          <a:prstGeom prst="rect">
            <a:avLst/>
          </a:prstGeom>
        </p:spPr>
      </p:pic>
      <p:graphicFrame>
        <p:nvGraphicFramePr>
          <p:cNvPr id="29" name="Object 28"/>
          <p:cNvGraphicFramePr>
            <a:graphicFrameLocks noChangeAspect="1"/>
          </p:cNvGraphicFramePr>
          <p:nvPr>
            <p:extLst>
              <p:ext uri="{D42A27DB-BD31-4B8C-83A1-F6EECF244321}">
                <p14:modId xmlns:p14="http://schemas.microsoft.com/office/powerpoint/2010/main" val="2469390656"/>
              </p:ext>
            </p:extLst>
          </p:nvPr>
        </p:nvGraphicFramePr>
        <p:xfrm>
          <a:off x="13548195" y="6802868"/>
          <a:ext cx="5833570" cy="3896702"/>
        </p:xfrm>
        <a:graphic>
          <a:graphicData uri="http://schemas.openxmlformats.org/presentationml/2006/ole">
            <mc:AlternateContent xmlns:mc="http://schemas.openxmlformats.org/markup-compatibility/2006">
              <mc:Choice xmlns:v="urn:schemas-microsoft-com:vml" Requires="v">
                <p:oleObj spid="_x0000_s1116" name="Prism 7" r:id="rId11" imgW="9714661" imgH="6488895" progId="Prism7.Document">
                  <p:embed/>
                </p:oleObj>
              </mc:Choice>
              <mc:Fallback>
                <p:oleObj name="Prism 7" r:id="rId11" imgW="9714661" imgH="6488895" progId="Prism7.Document">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48195" y="6802868"/>
                        <a:ext cx="5833570" cy="3896702"/>
                      </a:xfrm>
                      <a:prstGeom prst="rect">
                        <a:avLst/>
                      </a:prstGeom>
                      <a:noFill/>
                      <a:ln>
                        <a:noFill/>
                      </a:ln>
                      <a:extLst/>
                    </p:spPr>
                  </p:pic>
                </p:oleObj>
              </mc:Fallback>
            </mc:AlternateContent>
          </a:graphicData>
        </a:graphic>
      </p:graphicFrame>
      <p:cxnSp>
        <p:nvCxnSpPr>
          <p:cNvPr id="75" name="Straight Connector 74"/>
          <p:cNvCxnSpPr/>
          <p:nvPr/>
        </p:nvCxnSpPr>
        <p:spPr>
          <a:xfrm flipH="1">
            <a:off x="14578439" y="5503333"/>
            <a:ext cx="1642764" cy="152433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7130169" y="5503333"/>
            <a:ext cx="591774" cy="152433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5636240" y="11740432"/>
            <a:ext cx="10442448" cy="1152608"/>
          </a:xfrm>
          <a:prstGeom prst="rect">
            <a:avLst/>
          </a:prstGeom>
          <a:noFill/>
          <a:ln w="28575">
            <a:solidFill>
              <a:schemeClr val="tx1"/>
            </a:solidFill>
          </a:ln>
        </p:spPr>
        <p:txBody>
          <a:bodyPr wrap="square" rtlCol="0">
            <a:noAutofit/>
          </a:bodyPr>
          <a:lstStyle/>
          <a:p>
            <a:pPr algn="ctr"/>
            <a:r>
              <a:rPr lang="en-US" sz="2800" b="1" dirty="0" smtClean="0">
                <a:latin typeface="Arial" panose="020B0604020202020204" pitchFamily="34" charset="0"/>
                <a:cs typeface="Arial" panose="020B0604020202020204" pitchFamily="34" charset="0"/>
              </a:rPr>
              <a:t>Average </a:t>
            </a:r>
            <a:r>
              <a:rPr lang="en-US" sz="2800" b="1" dirty="0">
                <a:latin typeface="Arial" panose="020B0604020202020204" pitchFamily="34" charset="0"/>
                <a:cs typeface="Arial" panose="020B0604020202020204" pitchFamily="34" charset="0"/>
              </a:rPr>
              <a:t>increase in warning time ORI vs. </a:t>
            </a:r>
            <a:r>
              <a:rPr lang="en-US" sz="2800" b="1" dirty="0" smtClean="0">
                <a:latin typeface="Arial" panose="020B0604020202020204" pitchFamily="34" charset="0"/>
                <a:cs typeface="Arial" panose="020B0604020202020204" pitchFamily="34" charset="0"/>
              </a:rPr>
              <a:t>SpO</a:t>
            </a:r>
            <a:r>
              <a:rPr lang="en-US" sz="2800" b="1" baseline="-25000" dirty="0" smtClean="0">
                <a:latin typeface="Arial" panose="020B0604020202020204" pitchFamily="34" charset="0"/>
                <a:cs typeface="Arial" panose="020B0604020202020204" pitchFamily="34" charset="0"/>
              </a:rPr>
              <a:t>2</a:t>
            </a:r>
            <a:r>
              <a:rPr lang="en-US" sz="2800" b="1" dirty="0" smtClean="0">
                <a:latin typeface="Arial" panose="020B0604020202020204" pitchFamily="34" charset="0"/>
                <a:cs typeface="Arial" panose="020B0604020202020204" pitchFamily="34" charset="0"/>
              </a:rPr>
              <a:t> </a:t>
            </a:r>
          </a:p>
          <a:p>
            <a:pPr algn="ctr"/>
            <a:r>
              <a:rPr lang="en-US" sz="2800" b="1" dirty="0" smtClean="0">
                <a:latin typeface="Arial" panose="020B0604020202020204" pitchFamily="34" charset="0"/>
                <a:cs typeface="Arial" panose="020B0604020202020204" pitchFamily="34" charset="0"/>
              </a:rPr>
              <a:t>54±34.8 s </a:t>
            </a:r>
            <a:r>
              <a:rPr lang="en-US" sz="2800" b="1" dirty="0">
                <a:latin typeface="Arial" panose="020B0604020202020204" pitchFamily="34" charset="0"/>
                <a:cs typeface="Arial" panose="020B0604020202020204" pitchFamily="34" charset="0"/>
              </a:rPr>
              <a:t>(range </a:t>
            </a:r>
            <a:r>
              <a:rPr lang="en-US" sz="2800" b="1" dirty="0" smtClean="0">
                <a:latin typeface="Arial" panose="020B0604020202020204" pitchFamily="34" charset="0"/>
                <a:cs typeface="Arial" panose="020B0604020202020204" pitchFamily="34" charset="0"/>
              </a:rPr>
              <a:t>13 </a:t>
            </a:r>
            <a:r>
              <a:rPr lang="en-US" sz="2800" b="1" dirty="0">
                <a:latin typeface="Arial" panose="020B0604020202020204" pitchFamily="34" charset="0"/>
                <a:cs typeface="Arial" panose="020B0604020202020204" pitchFamily="34" charset="0"/>
              </a:rPr>
              <a:t>to </a:t>
            </a:r>
            <a:r>
              <a:rPr lang="en-US" sz="2800" b="1" dirty="0" smtClean="0">
                <a:latin typeface="Arial" panose="020B0604020202020204" pitchFamily="34" charset="0"/>
                <a:cs typeface="Arial" panose="020B0604020202020204" pitchFamily="34" charset="0"/>
              </a:rPr>
              <a:t>206).</a:t>
            </a:r>
          </a:p>
          <a:p>
            <a:pPr algn="ctr"/>
            <a:endParaRPr lang="en-US" sz="2000" dirty="0" smtClean="0">
              <a:latin typeface="Arial" panose="020B0604020202020204" pitchFamily="34" charset="0"/>
              <a:cs typeface="Arial" panose="020B0604020202020204" pitchFamily="34" charset="0"/>
            </a:endParaRPr>
          </a:p>
        </p:txBody>
      </p:sp>
      <p:pic>
        <p:nvPicPr>
          <p:cNvPr id="36"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862088" y="4926671"/>
            <a:ext cx="3056530" cy="2109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descr="Image result for multiple wavelength pulse oximetry carboxyhemoglobin"/>
          <p:cNvPicPr>
            <a:picLocks noChangeAspect="1" noChangeArrowheads="1"/>
          </p:cNvPicPr>
          <p:nvPr/>
        </p:nvPicPr>
        <p:blipFill rotWithShape="1">
          <a:blip r:embed="rId14">
            <a:extLst>
              <a:ext uri="{28A0092B-C50C-407E-A947-70E740481C1C}">
                <a14:useLocalDpi xmlns:a14="http://schemas.microsoft.com/office/drawing/2010/main" val="0"/>
              </a:ext>
            </a:extLst>
          </a:blip>
          <a:srcRect b="20541"/>
          <a:stretch/>
        </p:blipFill>
        <p:spPr bwMode="auto">
          <a:xfrm>
            <a:off x="6237590" y="4917804"/>
            <a:ext cx="3230784" cy="21098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606946" y="16151423"/>
            <a:ext cx="4494059" cy="615553"/>
          </a:xfrm>
          <a:prstGeom prst="rect">
            <a:avLst/>
          </a:prstGeom>
          <a:noFill/>
        </p:spPr>
        <p:txBody>
          <a:bodyPr wrap="square" rtlCol="0">
            <a:spAutoFit/>
          </a:bodyPr>
          <a:lstStyle/>
          <a:p>
            <a:r>
              <a:rPr lang="en-US" sz="1800" i="1" dirty="0"/>
              <a:t>This Project was funded by </a:t>
            </a:r>
            <a:r>
              <a:rPr lang="en-US" sz="1800" i="1" dirty="0" err="1"/>
              <a:t>Masimo</a:t>
            </a:r>
            <a:r>
              <a:rPr lang="en-US" sz="1800" i="1" dirty="0"/>
              <a:t>, Inc. </a:t>
            </a:r>
          </a:p>
          <a:p>
            <a:endParaRPr lang="en-US" sz="1600" dirty="0"/>
          </a:p>
        </p:txBody>
      </p:sp>
      <p:sp>
        <p:nvSpPr>
          <p:cNvPr id="30" name="TextBox 46"/>
          <p:cNvSpPr txBox="1">
            <a:spLocks noChangeArrowheads="1"/>
          </p:cNvSpPr>
          <p:nvPr/>
        </p:nvSpPr>
        <p:spPr bwMode="auto">
          <a:xfrm>
            <a:off x="86940" y="6673195"/>
            <a:ext cx="6007542" cy="122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7749" tIns="133875" rIns="267749" bIns="133875">
            <a:noAutofit/>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pPr algn="ctr"/>
            <a:r>
              <a:rPr lang="en-US" sz="2000" dirty="0" smtClean="0"/>
              <a:t>Oxyhemoglobin </a:t>
            </a:r>
            <a:r>
              <a:rPr lang="en-US" sz="2000" dirty="0"/>
              <a:t>absorbs more infrared light than red light, the opposite is true for deoxyhemoglobin. </a:t>
            </a:r>
            <a:endParaRPr lang="en-US" sz="2000" dirty="0" smtClean="0"/>
          </a:p>
        </p:txBody>
      </p:sp>
      <p:pic>
        <p:nvPicPr>
          <p:cNvPr id="31" name="Picture 9" descr="Image result for beer's la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338" y="5507067"/>
            <a:ext cx="1725358" cy="12958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Related imag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28934" y="5513060"/>
            <a:ext cx="1994494" cy="128980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46"/>
          <p:cNvSpPr txBox="1">
            <a:spLocks noChangeArrowheads="1"/>
          </p:cNvSpPr>
          <p:nvPr/>
        </p:nvSpPr>
        <p:spPr bwMode="auto">
          <a:xfrm>
            <a:off x="0" y="9741972"/>
            <a:ext cx="6276732" cy="18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7749" tIns="133875" rIns="267749" bIns="133875">
            <a:noAutofit/>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pPr algn="ctr"/>
            <a:r>
              <a:rPr lang="en-US" sz="2000" dirty="0" smtClean="0"/>
              <a:t>Pulse ox. detects </a:t>
            </a:r>
            <a:r>
              <a:rPr lang="en-US" sz="2000" dirty="0"/>
              <a:t>peak absorbance for both forms of </a:t>
            </a:r>
            <a:r>
              <a:rPr lang="en-US" sz="2000" dirty="0" err="1"/>
              <a:t>Hb</a:t>
            </a:r>
            <a:r>
              <a:rPr lang="en-US" sz="2000" dirty="0"/>
              <a:t>; 650nm (</a:t>
            </a:r>
            <a:r>
              <a:rPr lang="en-US" sz="2000" dirty="0" smtClean="0"/>
              <a:t>red) </a:t>
            </a:r>
            <a:r>
              <a:rPr lang="en-US" sz="2000" dirty="0"/>
              <a:t>and infrared light at 950nm. An algorithm </a:t>
            </a:r>
            <a:r>
              <a:rPr lang="en-US" sz="2000" dirty="0" smtClean="0"/>
              <a:t>utilizes the ratio of peak </a:t>
            </a:r>
            <a:r>
              <a:rPr lang="en-US" sz="2000" dirty="0" err="1"/>
              <a:t>absorbances</a:t>
            </a:r>
            <a:r>
              <a:rPr lang="en-US" sz="2000" dirty="0"/>
              <a:t> between red and infrared wavelengths and </a:t>
            </a:r>
            <a:r>
              <a:rPr lang="en-US" sz="2000" dirty="0" smtClean="0"/>
              <a:t>calibrates </a:t>
            </a:r>
            <a:r>
              <a:rPr lang="en-US" sz="2000" dirty="0"/>
              <a:t>using correction factors. </a:t>
            </a:r>
          </a:p>
        </p:txBody>
      </p:sp>
      <p:pic>
        <p:nvPicPr>
          <p:cNvPr id="34" name="Picture 3" descr="C:\Users\nfleming\Downloads\Screenshot-2018-1-18 Pulse Oximetry – Carboxyhemoglobi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0942" y="7778128"/>
            <a:ext cx="2585902" cy="1878954"/>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2.jpeg"/>
          <p:cNvPicPr>
            <a:picLocks noChangeAspect="1"/>
          </p:cNvPicPr>
          <p:nvPr/>
        </p:nvPicPr>
        <p:blipFill rotWithShape="1">
          <a:blip r:embed="rId18" cstate="print"/>
          <a:srcRect l="2073" t="14571"/>
          <a:stretch/>
        </p:blipFill>
        <p:spPr>
          <a:xfrm>
            <a:off x="2929952" y="7778128"/>
            <a:ext cx="2903087" cy="1878954"/>
          </a:xfrm>
          <a:prstGeom prst="rect">
            <a:avLst/>
          </a:prstGeom>
        </p:spPr>
      </p:pic>
      <p:sp>
        <p:nvSpPr>
          <p:cNvPr id="39" name="TextBox 46"/>
          <p:cNvSpPr txBox="1">
            <a:spLocks noChangeArrowheads="1"/>
          </p:cNvSpPr>
          <p:nvPr/>
        </p:nvSpPr>
        <p:spPr bwMode="auto">
          <a:xfrm>
            <a:off x="6094482" y="6942349"/>
            <a:ext cx="7259468" cy="303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7749" tIns="133875" rIns="267749" bIns="133875">
            <a:noAutofit/>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pPr algn="ctr"/>
            <a:r>
              <a:rPr lang="en-US" sz="2000" dirty="0" smtClean="0"/>
              <a:t>Current clinical applications:</a:t>
            </a:r>
            <a:endParaRPr lang="en-US" sz="2000" dirty="0"/>
          </a:p>
          <a:p>
            <a:pPr algn="ctr">
              <a:buClr>
                <a:schemeClr val="tx1"/>
              </a:buClr>
            </a:pPr>
            <a:r>
              <a:rPr lang="en-US" sz="2000" dirty="0"/>
              <a:t>Met- and </a:t>
            </a:r>
            <a:r>
              <a:rPr lang="en-US" sz="2000" dirty="0" err="1" smtClean="0"/>
              <a:t>Carboxy</a:t>
            </a:r>
            <a:r>
              <a:rPr lang="en-US" sz="2000" dirty="0" smtClean="0"/>
              <a:t>- </a:t>
            </a:r>
            <a:r>
              <a:rPr lang="en-US" sz="2000" dirty="0" err="1"/>
              <a:t>Hgb</a:t>
            </a:r>
            <a:endParaRPr lang="en-US" sz="2000" dirty="0"/>
          </a:p>
          <a:p>
            <a:pPr algn="ctr">
              <a:buClr>
                <a:schemeClr val="tx1"/>
              </a:buClr>
            </a:pPr>
            <a:r>
              <a:rPr lang="en-US" sz="2000" dirty="0" smtClean="0"/>
              <a:t>Continuous </a:t>
            </a:r>
            <a:r>
              <a:rPr lang="en-US" sz="2000" dirty="0" err="1" smtClean="0"/>
              <a:t>Hgb</a:t>
            </a:r>
            <a:endParaRPr lang="en-US" sz="2000" dirty="0" smtClean="0"/>
          </a:p>
          <a:p>
            <a:pPr algn="ctr">
              <a:buClr>
                <a:schemeClr val="tx1"/>
              </a:buClr>
            </a:pPr>
            <a:r>
              <a:rPr lang="en-US" sz="2000" b="1" i="1" u="sng" dirty="0" smtClean="0"/>
              <a:t>Oxygen Reserve Index</a:t>
            </a:r>
            <a:endParaRPr lang="en-US" sz="2000" b="1" i="1" u="sng" dirty="0"/>
          </a:p>
          <a:p>
            <a:pPr algn="ctr">
              <a:buClr>
                <a:schemeClr val="tx1"/>
              </a:buClr>
            </a:pPr>
            <a:r>
              <a:rPr lang="en-US" sz="2000" dirty="0" smtClean="0"/>
              <a:t>Most </a:t>
            </a:r>
            <a:r>
              <a:rPr lang="en-US" sz="2000" dirty="0"/>
              <a:t>recently developed parameter shown to correlate with arterial oxygen concentration (PaO</a:t>
            </a:r>
            <a:r>
              <a:rPr lang="en-US" sz="2000" baseline="-25000" dirty="0"/>
              <a:t>2</a:t>
            </a:r>
            <a:r>
              <a:rPr lang="en-US" sz="2000" dirty="0" smtClean="0"/>
              <a:t>). </a:t>
            </a:r>
            <a:endParaRPr lang="en-US" sz="2000" dirty="0"/>
          </a:p>
        </p:txBody>
      </p:sp>
      <p:sp>
        <p:nvSpPr>
          <p:cNvPr id="40" name="TextBox 46"/>
          <p:cNvSpPr txBox="1">
            <a:spLocks noChangeArrowheads="1"/>
          </p:cNvSpPr>
          <p:nvPr/>
        </p:nvSpPr>
        <p:spPr bwMode="auto">
          <a:xfrm>
            <a:off x="6094482" y="8801337"/>
            <a:ext cx="7259468" cy="117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7749" tIns="133875" rIns="267749" bIns="133875">
            <a:noAutofit/>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pPr algn="ctr">
              <a:buClr>
                <a:schemeClr val="tx1"/>
              </a:buClr>
            </a:pPr>
            <a:r>
              <a:rPr lang="en-US" sz="2000" dirty="0" smtClean="0"/>
              <a:t>ORI </a:t>
            </a:r>
            <a:r>
              <a:rPr lang="en-US" sz="2000" dirty="0"/>
              <a:t>is presented on a unit-less scale between 0 and </a:t>
            </a:r>
            <a:r>
              <a:rPr lang="en-US" sz="2000" dirty="0" smtClean="0"/>
              <a:t>1, which </a:t>
            </a:r>
            <a:r>
              <a:rPr lang="en-US" sz="2000" dirty="0"/>
              <a:t>correlates with PaO</a:t>
            </a:r>
            <a:r>
              <a:rPr lang="en-US" sz="2000" baseline="-25000" dirty="0"/>
              <a:t>2</a:t>
            </a:r>
            <a:r>
              <a:rPr lang="en-US" sz="2000" dirty="0"/>
              <a:t> values between 100 and 200 mmHg.</a:t>
            </a:r>
            <a:r>
              <a:rPr lang="en-US" sz="2000" baseline="30000" dirty="0"/>
              <a:t>1,2</a:t>
            </a:r>
          </a:p>
        </p:txBody>
      </p:sp>
      <p:pic>
        <p:nvPicPr>
          <p:cNvPr id="41" name="Picture 40" descr="G:\Clinical\Clinical Studies\3 Engineering Studies\SPONSORED RESEARCH SITES\UC DAVIS\FLEM0007_ORI Validation\4 CIP &amp; Protocol\1 Original\Draft\FT_539A Image, ORi Plot[3].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407207" y="9713108"/>
            <a:ext cx="2577272" cy="1819656"/>
          </a:xfrm>
          <a:prstGeom prst="rect">
            <a:avLst/>
          </a:prstGeom>
          <a:noFill/>
          <a:ln>
            <a:noFill/>
          </a:ln>
        </p:spPr>
      </p:pic>
    </p:spTree>
    <p:extLst>
      <p:ext uri="{BB962C8B-B14F-4D97-AF65-F5344CB8AC3E}">
        <p14:creationId xmlns:p14="http://schemas.microsoft.com/office/powerpoint/2010/main" val="11512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1000" fill="hold"/>
                                        <p:tgtEl>
                                          <p:spTgt spid="35"/>
                                        </p:tgtEl>
                                        <p:attrNameLst>
                                          <p:attrName>ppt_x</p:attrName>
                                        </p:attrNameLst>
                                      </p:cBhvr>
                                      <p:tavLst>
                                        <p:tav tm="0">
                                          <p:val>
                                            <p:strVal val="#ppt_x"/>
                                          </p:val>
                                        </p:tav>
                                        <p:tav tm="100000">
                                          <p:val>
                                            <p:strVal val="#ppt_x"/>
                                          </p:val>
                                        </p:tav>
                                      </p:tavLst>
                                    </p:anim>
                                    <p:anim calcmode="lin" valueType="num">
                                      <p:cBhvr additive="base">
                                        <p:cTn id="14"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ppt_x"/>
                                          </p:val>
                                        </p:tav>
                                        <p:tav tm="100000">
                                          <p:val>
                                            <p:strVal val="#ppt_x"/>
                                          </p:val>
                                        </p:tav>
                                      </p:tavLst>
                                    </p:anim>
                                    <p:anim calcmode="lin" valueType="num">
                                      <p:cBhvr additive="base">
                                        <p:cTn id="20"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1000" fill="hold"/>
                                        <p:tgtEl>
                                          <p:spTgt spid="34"/>
                                        </p:tgtEl>
                                        <p:attrNameLst>
                                          <p:attrName>ppt_x</p:attrName>
                                        </p:attrNameLst>
                                      </p:cBhvr>
                                      <p:tavLst>
                                        <p:tav tm="0">
                                          <p:val>
                                            <p:strVal val="1+#ppt_w/2"/>
                                          </p:val>
                                        </p:tav>
                                        <p:tav tm="100000">
                                          <p:val>
                                            <p:strVal val="#ppt_x"/>
                                          </p:val>
                                        </p:tav>
                                      </p:tavLst>
                                    </p:anim>
                                    <p:anim calcmode="lin" valueType="num">
                                      <p:cBhvr additive="base">
                                        <p:cTn id="26"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1000" fill="hold"/>
                                        <p:tgtEl>
                                          <p:spTgt spid="38"/>
                                        </p:tgtEl>
                                        <p:attrNameLst>
                                          <p:attrName>ppt_x</p:attrName>
                                        </p:attrNameLst>
                                      </p:cBhvr>
                                      <p:tavLst>
                                        <p:tav tm="0">
                                          <p:val>
                                            <p:strVal val="#ppt_x"/>
                                          </p:val>
                                        </p:tav>
                                        <p:tav tm="100000">
                                          <p:val>
                                            <p:strVal val="#ppt_x"/>
                                          </p:val>
                                        </p:tav>
                                      </p:tavLst>
                                    </p:anim>
                                    <p:anim calcmode="lin" valueType="num">
                                      <p:cBhvr additive="base">
                                        <p:cTn id="32"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TotalTime>
  <Words>568</Words>
  <Application>Microsoft Office PowerPoint</Application>
  <PresentationFormat>Custom</PresentationFormat>
  <Paragraphs>64</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Prism 7</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nfleming</cp:lastModifiedBy>
  <cp:revision>28</cp:revision>
  <dcterms:created xsi:type="dcterms:W3CDTF">2018-02-05T21:26:27Z</dcterms:created>
  <dcterms:modified xsi:type="dcterms:W3CDTF">2018-02-13T14:19:48Z</dcterms:modified>
</cp:coreProperties>
</file>