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51206400" cy="32918400"/>
  <p:notesSz cx="6858000" cy="9144000"/>
  <p:defaultTextStyle>
    <a:defPPr>
      <a:defRPr lang="en-US"/>
    </a:defPPr>
    <a:lvl1pPr marL="0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ardo Andres Bent Robinson" initials="EAB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21D5"/>
    <a:srgbClr val="0626FC"/>
    <a:srgbClr val="0322F8"/>
    <a:srgbClr val="152ED5"/>
    <a:srgbClr val="0822D5"/>
    <a:srgbClr val="425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476"/>
    <p:restoredTop sz="95975" autoAdjust="0"/>
  </p:normalViewPr>
  <p:slideViewPr>
    <p:cSldViewPr snapToGrid="0">
      <p:cViewPr>
        <p:scale>
          <a:sx n="72" d="100"/>
          <a:sy n="72" d="100"/>
        </p:scale>
        <p:origin x="152" y="144"/>
      </p:cViewPr>
      <p:guideLst>
        <p:guide orient="horz" pos="10368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/C:\Users\dcooke1\AppData\Local\Microsoft\Windows\Temporary%20Internet%20Files\Content.Outlook\TRL1XBVZ\POAF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bar_graph!$A$26</c:f>
              <c:strCache>
                <c:ptCount val="1"/>
                <c:pt idx="0">
                  <c:v>OPEN (20.1%)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20.9%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95-C94E-B1C4-F1D7B0E8D05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19.4%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95-C94E-B1C4-F1D7B0E8D05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16.7%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95-C94E-B1C4-F1D7B0E8D052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bar_graph!$B$25:$D$25</c:f>
              <c:strCache>
                <c:ptCount val="3"/>
                <c:pt idx="0">
                  <c:v>Lobectomy</c:v>
                </c:pt>
                <c:pt idx="1">
                  <c:v>Segmentectomy</c:v>
                </c:pt>
                <c:pt idx="2">
                  <c:v>Wedge</c:v>
                </c:pt>
              </c:strCache>
            </c:strRef>
          </c:cat>
          <c:val>
            <c:numRef>
              <c:f>bar_graph!$B$26:$D$26</c:f>
              <c:numCache>
                <c:formatCode>0.00%</c:formatCode>
                <c:ptCount val="3"/>
                <c:pt idx="0">
                  <c:v>0.20899999999999999</c:v>
                </c:pt>
                <c:pt idx="1">
                  <c:v>0.19400000000000001</c:v>
                </c:pt>
                <c:pt idx="2">
                  <c:v>0.16700000000000001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CF-C244-A4B2-579B44ED878A}"/>
            </c:ext>
          </c:extLst>
        </c:ser>
        <c:ser>
          <c:idx val="1"/>
          <c:order val="1"/>
          <c:tx>
            <c:strRef>
              <c:f>bar_graph!$A$27</c:f>
              <c:strCache>
                <c:ptCount val="1"/>
                <c:pt idx="0">
                  <c:v>MIS (16.2%)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18.5%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95-C94E-B1C4-F1D7B0E8D05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15.0%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95-C94E-B1C4-F1D7B0E8D05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13.3%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195-C94E-B1C4-F1D7B0E8D052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bar_graph!$B$25:$D$25</c:f>
              <c:strCache>
                <c:ptCount val="3"/>
                <c:pt idx="0">
                  <c:v>Lobectomy</c:v>
                </c:pt>
                <c:pt idx="1">
                  <c:v>Segmentectomy</c:v>
                </c:pt>
                <c:pt idx="2">
                  <c:v>Wedge</c:v>
                </c:pt>
              </c:strCache>
            </c:strRef>
          </c:cat>
          <c:val>
            <c:numRef>
              <c:f>bar_graph!$B$27:$D$27</c:f>
              <c:numCache>
                <c:formatCode>0.00%</c:formatCode>
                <c:ptCount val="3"/>
                <c:pt idx="0">
                  <c:v>0.185</c:v>
                </c:pt>
                <c:pt idx="1">
                  <c:v>0.15</c:v>
                </c:pt>
                <c:pt idx="2">
                  <c:v>0.13300000000000001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CF-C244-A4B2-579B44ED878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98830592"/>
        <c:axId val="155279360"/>
      </c:barChart>
      <c:catAx>
        <c:axId val="988305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55279360"/>
        <c:crosses val="autoZero"/>
        <c:auto val="1"/>
        <c:lblAlgn val="ctr"/>
        <c:lblOffset val="100"/>
        <c:noMultiLvlLbl val="0"/>
      </c:catAx>
      <c:valAx>
        <c:axId val="155279360"/>
        <c:scaling>
          <c:orientation val="minMax"/>
        </c:scaling>
        <c:delete val="0"/>
        <c:axPos val="b"/>
        <c:majorGridlines>
          <c:spPr>
            <a:ln>
              <a:prstDash val="lgDash"/>
            </a:ln>
          </c:spPr>
        </c:majorGridlines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POAF Rates (%)</a:t>
                </a:r>
              </a:p>
            </c:rich>
          </c:tx>
          <c:overlay val="0"/>
        </c:title>
        <c:numFmt formatCode="0.00%" sourceLinked="1"/>
        <c:majorTickMark val="out"/>
        <c:minorTickMark val="none"/>
        <c:tickLblPos val="nextTo"/>
        <c:crossAx val="9883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78357750824071"/>
          <c:y val="0.35872562469070846"/>
          <c:w val="0.16890323595100559"/>
          <c:h val="0.18950456968535256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2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0.54421</cdr:x>
      <cdr:y>0.08922</cdr:y>
    </cdr:from>
    <cdr:to>
      <cdr:x>0.65835</cdr:x>
      <cdr:y>0.1595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30587" y="917957"/>
          <a:ext cx="1684421" cy="722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P &lt; 0.01</a:t>
          </a:r>
        </a:p>
      </cdr:txBody>
    </cdr:sp>
  </cdr:relSizeAnchor>
  <cdr:relSizeAnchor xmlns:cdr="http://schemas.openxmlformats.org/drawingml/2006/chartDrawing">
    <cdr:from>
      <cdr:x>0.54602</cdr:x>
      <cdr:y>0.38075</cdr:y>
    </cdr:from>
    <cdr:to>
      <cdr:x>0.66017</cdr:x>
      <cdr:y>0.45102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057324" y="3917175"/>
          <a:ext cx="1684421" cy="722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P &lt; 0.01</a:t>
          </a:r>
        </a:p>
      </cdr:txBody>
    </cdr:sp>
  </cdr:relSizeAnchor>
  <cdr:relSizeAnchor xmlns:cdr="http://schemas.openxmlformats.org/drawingml/2006/chartDrawing">
    <cdr:from>
      <cdr:x>0.63407</cdr:x>
      <cdr:y>0.68357</cdr:y>
    </cdr:from>
    <cdr:to>
      <cdr:x>0.74822</cdr:x>
      <cdr:y>0.75384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9356734" y="7032673"/>
          <a:ext cx="1684421" cy="722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P &lt; 0.01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985E2-692B-0545-99AF-A4DA7794DDB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D744C-7DF3-7340-B716-4DD81EB5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4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D744C-7DF3-7340-B716-4DD81EB5F6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0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0226042"/>
            <a:ext cx="4352544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8653760"/>
            <a:ext cx="358444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2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1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318265"/>
            <a:ext cx="1152144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318265"/>
            <a:ext cx="3371088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5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6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1153122"/>
            <a:ext cx="43525440" cy="653796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3952225"/>
            <a:ext cx="43525440" cy="720089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3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7680963"/>
            <a:ext cx="22616160" cy="2172462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7680963"/>
            <a:ext cx="22616160" cy="2172462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0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368542"/>
            <a:ext cx="22625053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0439400"/>
            <a:ext cx="22625053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7368542"/>
            <a:ext cx="22633940" cy="307085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0439400"/>
            <a:ext cx="22633940" cy="1896618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3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8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6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310640"/>
            <a:ext cx="16846553" cy="55778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310643"/>
            <a:ext cx="28625800" cy="2809494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6888483"/>
            <a:ext cx="16846553" cy="2251710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3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3042880"/>
            <a:ext cx="30723840" cy="272034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2941320"/>
            <a:ext cx="30723840" cy="1975104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25763222"/>
            <a:ext cx="30723840" cy="386333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6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318262"/>
            <a:ext cx="46085760" cy="54864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680963"/>
            <a:ext cx="46085760" cy="2172462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0510482"/>
            <a:ext cx="119481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AE1B-23B2-4B86-AC5C-9317D974FFC1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0510482"/>
            <a:ext cx="162153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0510482"/>
            <a:ext cx="11948160" cy="17526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9400F-D52A-4123-99FA-65B0719AF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7092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4807092" rtl="0" eaLnBrk="1" latinLnBrk="0" hangingPunct="1">
        <a:spcBef>
          <a:spcPct val="20000"/>
        </a:spcBef>
        <a:buFont typeface="Arial" pitchFamily="34" charset="0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4807092" rtl="0" eaLnBrk="1" latinLnBrk="0" hangingPunct="1">
        <a:spcBef>
          <a:spcPct val="20000"/>
        </a:spcBef>
        <a:buFont typeface="Arial" pitchFamily="34" charset="0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4807092" rtl="0" eaLnBrk="1" latinLnBrk="0" hangingPunct="1">
        <a:spcBef>
          <a:spcPct val="20000"/>
        </a:spcBef>
        <a:buFont typeface="Arial" pitchFamily="34" charset="0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4807092" rtl="0" eaLnBrk="1" latinLnBrk="0" hangingPunct="1">
        <a:spcBef>
          <a:spcPct val="20000"/>
        </a:spcBef>
        <a:buFont typeface="Arial" pitchFamily="34" charset="0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.xlsx"/><Relationship Id="rId13" Type="http://schemas.openxmlformats.org/officeDocument/2006/relationships/image" Target="../media/image4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12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11" Type="http://schemas.openxmlformats.org/officeDocument/2006/relationships/image" Target="../media/image3.emf"/><Relationship Id="rId5" Type="http://schemas.openxmlformats.org/officeDocument/2006/relationships/image" Target="../media/image6.png"/><Relationship Id="rId10" Type="http://schemas.openxmlformats.org/officeDocument/2006/relationships/package" Target="../embeddings/Microsoft_Excel_Worksheet2.xlsx"/><Relationship Id="rId4" Type="http://schemas.openxmlformats.org/officeDocument/2006/relationships/image" Target="../media/image5.png"/><Relationship Id="rId9" Type="http://schemas.openxmlformats.org/officeDocument/2006/relationships/image" Target="../media/image2.emf"/><Relationship Id="rId1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-17556" y="770125"/>
            <a:ext cx="51192425" cy="3753854"/>
          </a:xfrm>
          <a:prstGeom prst="rect">
            <a:avLst/>
          </a:prstGeom>
          <a:solidFill>
            <a:srgbClr val="00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385011"/>
            <a:ext cx="51206400" cy="0"/>
          </a:xfrm>
          <a:prstGeom prst="line">
            <a:avLst/>
          </a:prstGeom>
          <a:solidFill>
            <a:srgbClr val="000066"/>
          </a:solidFill>
          <a:ln w="762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0" y="4447674"/>
            <a:ext cx="51206400" cy="0"/>
          </a:xfrm>
          <a:prstGeom prst="line">
            <a:avLst/>
          </a:prstGeom>
          <a:solidFill>
            <a:srgbClr val="000066"/>
          </a:solidFill>
          <a:ln w="762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8175" y="807165"/>
            <a:ext cx="3866089" cy="3679774"/>
          </a:xfrm>
          <a:prstGeom prst="ellipse">
            <a:avLst/>
          </a:prstGeom>
          <a:solidFill>
            <a:srgbClr val="000066"/>
          </a:solidFill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149490" y="4692197"/>
            <a:ext cx="16662377" cy="986586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5000" b="1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Introduction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34197926" y="25008833"/>
            <a:ext cx="16660171" cy="98755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50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References</a:t>
            </a: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17175069" y="4640793"/>
            <a:ext cx="16687800" cy="98755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5000" b="1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Results</a:t>
            </a: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34212736" y="17940281"/>
            <a:ext cx="16663734" cy="98755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50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Conclusions</a:t>
            </a:r>
          </a:p>
        </p:txBody>
      </p:sp>
      <p:sp>
        <p:nvSpPr>
          <p:cNvPr id="12" name="Rectangle 33"/>
          <p:cNvSpPr>
            <a:spLocks noChangeArrowheads="1"/>
          </p:cNvSpPr>
          <p:nvPr/>
        </p:nvSpPr>
        <p:spPr bwMode="auto">
          <a:xfrm>
            <a:off x="149488" y="12982206"/>
            <a:ext cx="16686441" cy="98755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5000" b="1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Objectives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34200867" y="30171621"/>
            <a:ext cx="16665727" cy="98755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Disclosures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40925" y="4784556"/>
            <a:ext cx="16687800" cy="275563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4188670" y="5030479"/>
            <a:ext cx="16687800" cy="275803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7191392" y="4784556"/>
            <a:ext cx="16687800" cy="275563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8908" y="19626792"/>
            <a:ext cx="16131978" cy="1003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The Healthcare and Utilization Project Nationwide Inpatient Sample was queried from 2009-2013. Weighted data were used for all statistical analysis.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ICD-9-CM codes were used to identify adult patients who underwent elective lobectomy and sub-lobar resection (segmentectomy or wedge), via thoracotomy (OPEN) or thorascopic (MIS) for primary diagnosis of NSCLC. MIS data included thorascopic and robotic surgical approaches.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We determined the rate of POAF and its effects on hospital mortality, length of stay (LOS) and discharge disposition (home or institutionalized care facility [ICF]).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Generalized estimating equations models that adjusted for age, sex, </a:t>
            </a:r>
            <a:r>
              <a:rPr lang="en-US" sz="3400" dirty="0" err="1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Elixhauser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 comorbidity index, OPEN versus MIS, and extent of lung resection were used to model the occurrence of POAF and hospital mortality. A p-value &lt;0.05 was considered significant.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4762813" y="6065079"/>
            <a:ext cx="156735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pitchFamily="34" charset="0"/>
              <a:buChar char="•"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762813" y="20712774"/>
            <a:ext cx="155291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pitchFamily="34" charset="0"/>
              <a:buChar char="•"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210317" y="26217102"/>
            <a:ext cx="158684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Garner M, Routledge T, King JE, et al. New-onset atrial fibrillation after anatomic lung resection: predictive factors, treatment and follow-up in a UK thoracic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centre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. Interact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Cardiovasc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Thorac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Surg. 2017 Feb 1;24(2):260-264.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>
                <a:latin typeface="Helvetica" panose="020B0604020202020204" pitchFamily="34" charset="0"/>
                <a:cs typeface="Helvetica" panose="020B0604020202020204" pitchFamily="34" charset="0"/>
              </a:rPr>
              <a:t>Park BJ, Zhang H, Rusch VW, Amar D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. Video-assisted thoracic surgery does not reduce the incidence of postoperative atrial fibrillation after pulmonary lobectomy. J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Thorac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Cardiovasc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Surg. 2007 Mar;133(3):775-9.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Roselli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EE, Murthy SC, Rice TW, et al. Atrial fibrillation complicating lung cancer resection. J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Thorac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Cardiovasc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Surg. 2005 Aug;130(2):438-44.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Onaitis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M, D'Amico T, Zhao Y, et al. Risk Factors for Atrial Fibrillation after Lung Cancer Surgery: Analysis of the Society of Thoracic Surgeons General Thoracic Surgery Database. Ann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Thorac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Surg. 2010 Aug;90(2):368-74.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595054" y="31426067"/>
            <a:ext cx="16135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The project was supported in part by the American Association for Thoracic Surgery Summer Intern Scholarship in Cardiothoracic  Surgery, and the UC Davis School Of Medicine Medical Student Research Fellowship.</a:t>
            </a:r>
          </a:p>
        </p:txBody>
      </p:sp>
      <p:sp>
        <p:nvSpPr>
          <p:cNvPr id="35" name="Text Box 47"/>
          <p:cNvSpPr txBox="1">
            <a:spLocks noChangeArrowheads="1"/>
          </p:cNvSpPr>
          <p:nvPr/>
        </p:nvSpPr>
        <p:spPr bwMode="auto">
          <a:xfrm>
            <a:off x="8579995" y="892228"/>
            <a:ext cx="33121600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3762375"/>
            <a:r>
              <a:rPr lang="en-US" sz="4500" b="1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Sublobar Resection And Video-Assisted Thoracic Surgery Are Associated With Decreased Postoperative Atrial Fibrillation/Flutter After Lung Cancer Surgery—A Nationwide Inpatient Sample Analysis</a:t>
            </a:r>
          </a:p>
          <a:p>
            <a:pPr algn="ctr" defTabSz="3762375"/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Eduardo A. Bent Robinson, BS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Miriam </a:t>
            </a:r>
            <a:r>
              <a:rPr lang="en-US" sz="3500" dirty="0" err="1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Nuño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PhD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2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Renee Leigh Bardini, BS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1,2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Kate </a:t>
            </a:r>
            <a:r>
              <a:rPr lang="en-US" sz="3500" dirty="0" err="1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Hanel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BS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1,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 Lisa M. Brown, MD, MAS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1,2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</a:t>
            </a:r>
            <a:r>
              <a:rPr lang="en-US" sz="3500" dirty="0" err="1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Habiba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 </a:t>
            </a:r>
            <a:r>
              <a:rPr lang="en-US" sz="3500" dirty="0" err="1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Hashimi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MD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</a:t>
            </a:r>
          </a:p>
          <a:p>
            <a:pPr algn="ctr" defTabSz="3762375"/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Elizabeth A. David, MD, MAS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1,2,3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J. Nilas Young, MD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</a:t>
            </a:r>
            <a:r>
              <a:rPr lang="en-US" sz="3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David T. Cooke, MD</a:t>
            </a:r>
            <a:r>
              <a:rPr lang="en-US" sz="3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1,2</a:t>
            </a:r>
            <a:endParaRPr lang="en-US" sz="3500" dirty="0">
              <a:solidFill>
                <a:schemeClr val="bg1"/>
              </a:solidFill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algn="ctr" defTabSz="3762375"/>
            <a:r>
              <a:rPr lang="en-US" sz="2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1</a:t>
            </a:r>
            <a:r>
              <a:rPr lang="en-US" sz="2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Division of Cardiothoracic Surgery, University of California, Davis Medical Center, Sacramento, CA, USA</a:t>
            </a:r>
          </a:p>
          <a:p>
            <a:pPr algn="ctr" defTabSz="3762375"/>
            <a:r>
              <a:rPr lang="en-US" sz="2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2</a:t>
            </a:r>
            <a:r>
              <a:rPr lang="en-US" sz="2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Department of Surgery Outcomes Research Group, University of California, Davis Medical Center, Sacramento, CA, USA</a:t>
            </a:r>
          </a:p>
          <a:p>
            <a:pPr algn="ctr" defTabSz="3762375"/>
            <a:r>
              <a:rPr lang="en-US" sz="2500" baseline="300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3</a:t>
            </a:r>
            <a:r>
              <a:rPr lang="en-US" sz="2500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Heart Lung Vascular Center, David Grant Medical Center, Travis AFB, CA, USA</a:t>
            </a: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34177978" y="4621530"/>
            <a:ext cx="16698491" cy="98755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50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Results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89314" y="5817177"/>
            <a:ext cx="1617886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The incidence of </a:t>
            </a:r>
            <a:r>
              <a:rPr lang="en-US" sz="3400" b="1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postoperative atrial fibrillation/flutter (POAF) 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after lung surgery in some reports is as high as 19%.</a:t>
            </a:r>
          </a:p>
          <a:p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POAF impacts the value of patient care after lung surgery by increasing postoperative mortality and length of stay.</a:t>
            </a:r>
          </a:p>
          <a:p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Small studies have suggested that the extent of lung resection is an important predictor of POAF.</a:t>
            </a:r>
          </a:p>
          <a:p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charset="2"/>
              <a:buChar char="§"/>
            </a:pPr>
            <a:r>
              <a:rPr lang="en-US" sz="3400" b="1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Although there are published reports showing non-significant trends for </a:t>
            </a:r>
            <a:r>
              <a:rPr lang="en-US" sz="3400" b="1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Video-Assisted and Robotic Thoracic Surgery (minimally invasive thoracic surgery [MIS]) </a:t>
            </a:r>
            <a:r>
              <a:rPr lang="en-US" sz="3400" b="1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decreasing the incidence, we currently do not understand the role of, if any, MIS has in preventing POAF after lung cancer surgery. </a:t>
            </a:r>
            <a:endParaRPr lang="en-US" sz="3400" b="1" i="1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Rectangle 33"/>
          <p:cNvSpPr>
            <a:spLocks noChangeArrowheads="1"/>
          </p:cNvSpPr>
          <p:nvPr/>
        </p:nvSpPr>
        <p:spPr bwMode="auto">
          <a:xfrm>
            <a:off x="149489" y="18529917"/>
            <a:ext cx="16686441" cy="98755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5000" b="1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Patients and Methods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6204" y="14072498"/>
            <a:ext cx="15752606" cy="4626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We sought to Identify the incidence of POAF after surgery for Non-Small Cell Lung Cancer (NSCLC), using a large US population data sample.</a:t>
            </a:r>
          </a:p>
          <a:p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We tested the following hypotheses:</a:t>
            </a:r>
          </a:p>
          <a:p>
            <a:pPr marL="1371600" lvl="1" indent="-514350">
              <a:buFont typeface="+mj-lt"/>
              <a:buAutoNum type="alphaLcParenR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Sublobar resection carries a decreased risk of POAF compared to lobectomy.</a:t>
            </a:r>
          </a:p>
          <a:p>
            <a:pPr marL="1371600" lvl="1" indent="-514350">
              <a:buFont typeface="+mj-lt"/>
              <a:buAutoNum type="alphaLcParenR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MIS carries a decreased risk of POAF compared to thoracotomy for the same type of pulmonary resection.</a:t>
            </a:r>
          </a:p>
          <a:p>
            <a:pPr marL="457200" indent="-457200">
              <a:buFont typeface="Arial" charset="0"/>
              <a:buChar char="•"/>
            </a:pPr>
            <a:endParaRPr lang="en-US" sz="3400" baseline="300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</p:txBody>
      </p:sp>
      <p:pic>
        <p:nvPicPr>
          <p:cNvPr id="50" name="Picture 49" descr="Image result for uc davis health system logo">
            <a:extLst>
              <a:ext uri="{FF2B5EF4-FFF2-40B4-BE49-F238E27FC236}">
                <a16:creationId xmlns:a16="http://schemas.microsoft.com/office/drawing/2014/main" id="{2E4CD0D2-E495-4F95-AA98-24867B41F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6471" y="1449774"/>
            <a:ext cx="6971544" cy="241509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34533436" y="19023693"/>
            <a:ext cx="1599826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The occurrence of POAF is associated with a higher risk of hospital mortality. </a:t>
            </a:r>
          </a:p>
          <a:p>
            <a:pPr marL="514350" indent="-514350">
              <a:buFont typeface="Wingdings" charset="2"/>
              <a:buChar char="§"/>
            </a:pPr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Resection more than wedge is associated with an increased risk of POAF after lung cancer surgery.</a:t>
            </a:r>
          </a:p>
          <a:p>
            <a:pPr marL="514350" indent="-514350">
              <a:buFont typeface="Wingdings" charset="2"/>
              <a:buChar char="§"/>
            </a:pPr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In addition, OPEN procedures are associated with an increased risk of POAF and hospital mortality.</a:t>
            </a:r>
          </a:p>
          <a:p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Wingdings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Our study suggests that for patients who have high risk for POAF, minimally invasive resection</a:t>
            </a:r>
            <a:r>
              <a:rPr lang="en-US" sz="340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if 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possible,  should be prioritized.</a:t>
            </a:r>
          </a:p>
          <a:p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955518"/>
              </p:ext>
            </p:extLst>
          </p:nvPr>
        </p:nvGraphicFramePr>
        <p:xfrm>
          <a:off x="17270419" y="26158412"/>
          <a:ext cx="16608774" cy="4283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" name="Worksheet" r:id="rId6" imgW="8305777" imgH="2143057" progId="Excel.Sheet.12">
                  <p:embed/>
                </p:oleObj>
              </mc:Choice>
              <mc:Fallback>
                <p:oleObj name="Worksheet" r:id="rId6" imgW="8305777" imgH="21430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270419" y="26158412"/>
                        <a:ext cx="16608774" cy="42838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775738"/>
              </p:ext>
            </p:extLst>
          </p:nvPr>
        </p:nvGraphicFramePr>
        <p:xfrm>
          <a:off x="39848589" y="6403975"/>
          <a:ext cx="10881561" cy="541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" name="Worksheet" r:id="rId8" imgW="5114967" imgH="2800485" progId="Excel.Sheet.12">
                  <p:embed/>
                </p:oleObj>
              </mc:Choice>
              <mc:Fallback>
                <p:oleObj name="Worksheet" r:id="rId8" imgW="5114967" imgH="28004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848589" y="6403975"/>
                        <a:ext cx="10881561" cy="5411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821212"/>
              </p:ext>
            </p:extLst>
          </p:nvPr>
        </p:nvGraphicFramePr>
        <p:xfrm>
          <a:off x="39796540" y="12411664"/>
          <a:ext cx="10907712" cy="5169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" name="Worksheet" r:id="rId10" imgW="5200599" imgH="2962343" progId="Excel.Sheet.12">
                  <p:embed/>
                </p:oleObj>
              </mc:Choice>
              <mc:Fallback>
                <p:oleObj name="Worksheet" r:id="rId10" imgW="5200599" imgH="29623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9796540" y="12411664"/>
                        <a:ext cx="10907712" cy="51698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22"/>
          <p:cNvSpPr>
            <a:spLocks noChangeArrowheads="1"/>
          </p:cNvSpPr>
          <p:nvPr/>
        </p:nvSpPr>
        <p:spPr bwMode="auto">
          <a:xfrm>
            <a:off x="157832" y="28003454"/>
            <a:ext cx="16687800" cy="987552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115500" tIns="57750" rIns="115500" bIns="57750" anchor="ctr"/>
          <a:lstStyle/>
          <a:p>
            <a:pPr algn="ctr" defTabSz="3762375"/>
            <a:r>
              <a:rPr lang="en-US" sz="5000" b="1" dirty="0">
                <a:solidFill>
                  <a:schemeClr val="bg1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Results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6204" y="29049570"/>
            <a:ext cx="1613197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We identified 178,190 patients.  Patient demographics including age, sex, race (Black, White, Hispanic and Other) and comorbidity index were comparable in all groups (</a:t>
            </a:r>
            <a:r>
              <a:rPr lang="en-US" sz="3400" b="1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Table 1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).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The overall POAF rate was 18.3%. MIS patients demonstrated less POAF than patients undergoing OPEN Resection (16.2% vs 20.1%, p &lt; 0.05; </a:t>
            </a:r>
            <a:r>
              <a:rPr lang="en-US" sz="3400" b="1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Figure 1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502399"/>
              </p:ext>
            </p:extLst>
          </p:nvPr>
        </p:nvGraphicFramePr>
        <p:xfrm>
          <a:off x="17500797" y="6484062"/>
          <a:ext cx="16028736" cy="761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" name="Worksheet" r:id="rId12" imgW="9286900" imgH="4410143" progId="Excel.Sheet.12">
                  <p:embed/>
                </p:oleObj>
              </mc:Choice>
              <mc:Fallback>
                <p:oleObj name="Worksheet" r:id="rId12" imgW="9286900" imgH="4410143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00797" y="6484062"/>
                        <a:ext cx="16028736" cy="76118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7362931" y="5865024"/>
            <a:ext cx="14548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ea typeface="Arial" charset="0"/>
                <a:cs typeface="Helvetica" panose="020B0604020202020204" pitchFamily="34" charset="0"/>
              </a:rPr>
              <a:t>Table 1. Demographics of patients undergoing lung cancer resection.</a:t>
            </a: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933134"/>
              </p:ext>
            </p:extLst>
          </p:nvPr>
        </p:nvGraphicFramePr>
        <p:xfrm>
          <a:off x="18294507" y="15106518"/>
          <a:ext cx="14756524" cy="1028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17362930" y="14499272"/>
            <a:ext cx="12150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ea typeface="Arial" charset="0"/>
                <a:cs typeface="Helvetica" panose="020B0604020202020204" pitchFamily="34" charset="0"/>
              </a:rPr>
              <a:t>Figure 1. Percentage of patients experiencing POAF by Procedure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7452980" y="30619231"/>
            <a:ext cx="1613197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Patients undergoing MIS demonstrated shorter LOS and higher rate of discharge to home (P &lt; 0.01).  </a:t>
            </a:r>
            <a:r>
              <a:rPr lang="en-US" sz="3400" b="1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OPEN patients had higher rate of hospital mortality 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and discharge to an ICF (P &lt; 0.01; </a:t>
            </a:r>
            <a:r>
              <a:rPr lang="en-US" sz="3400" b="1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Table 2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).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515331" y="25654624"/>
            <a:ext cx="14548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ea typeface="Arial" charset="0"/>
                <a:cs typeface="Helvetica" panose="020B0604020202020204" pitchFamily="34" charset="0"/>
              </a:rPr>
              <a:t>Table 2. Patient outcomes</a:t>
            </a:r>
            <a:r>
              <a:rPr lang="en-US" sz="2800" dirty="0">
                <a:latin typeface="Helvetica" panose="020B0604020202020204" pitchFamily="34" charset="0"/>
                <a:ea typeface="Arial" charset="0"/>
                <a:cs typeface="Helvetica" panose="020B0604020202020204" pitchFamily="34" charset="0"/>
              </a:rPr>
              <a:t>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209533" y="5779851"/>
            <a:ext cx="9325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ea typeface="Arial" charset="0"/>
                <a:cs typeface="Helvetica" panose="020B0604020202020204" pitchFamily="34" charset="0"/>
              </a:rPr>
              <a:t>Table 3. Adjusted odds ratio (OR) of POAF.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09534" y="11915302"/>
            <a:ext cx="10322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ea typeface="Arial" charset="0"/>
                <a:cs typeface="Helvetica" panose="020B0604020202020204" pitchFamily="34" charset="0"/>
              </a:rPr>
              <a:t>Table 4. Adjusted odds ratio (OR) of hospital mortality.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4129853" y="7605077"/>
            <a:ext cx="5550294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Factors that significantly influenced POAF risk included, </a:t>
            </a:r>
            <a:r>
              <a:rPr lang="en-US" sz="3400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increasing age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</a:t>
            </a:r>
            <a:r>
              <a:rPr lang="en-US" sz="3400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male sex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</a:t>
            </a:r>
            <a:r>
              <a:rPr lang="en-US" sz="3400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white race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</a:t>
            </a:r>
            <a:r>
              <a:rPr lang="en-US" sz="3400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OPEN procedure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</a:t>
            </a:r>
            <a:r>
              <a:rPr lang="en-US" sz="3400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 resection more than wedge 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and </a:t>
            </a:r>
            <a:r>
              <a:rPr lang="en-US" sz="3400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increasing comorbidity score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 (</a:t>
            </a:r>
            <a:r>
              <a:rPr lang="en-US" sz="3400" b="1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Table 3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).</a:t>
            </a:r>
          </a:p>
          <a:p>
            <a:endParaRPr lang="en-US" sz="3400" dirty="0"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400" u="sng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POAF and OPEN procedure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 were independently associated with an increased risk of mortality (</a:t>
            </a:r>
            <a:r>
              <a:rPr lang="en-US" sz="3400" b="1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Table 4</a:t>
            </a:r>
            <a:r>
              <a:rPr lang="en-US" sz="3400" dirty="0"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).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9680147" y="15379677"/>
            <a:ext cx="11133261" cy="713318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9680147" y="9595121"/>
            <a:ext cx="11191068" cy="1676393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388A9E-8F78-9142-BA6E-2635B6BC58AF}"/>
              </a:ext>
            </a:extLst>
          </p:cNvPr>
          <p:cNvSpPr/>
          <p:nvPr/>
        </p:nvSpPr>
        <p:spPr>
          <a:xfrm>
            <a:off x="18247360" y="29260800"/>
            <a:ext cx="284480" cy="2913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84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10765</TotalTime>
  <Words>954</Words>
  <Application>Microsoft Macintosh PowerPoint</Application>
  <PresentationFormat>Custom</PresentationFormat>
  <Paragraphs>70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Tahoma</vt:lpstr>
      <vt:lpstr>Wingdings</vt:lpstr>
      <vt:lpstr>Office Theme</vt:lpstr>
      <vt:lpstr>Worksheet</vt:lpstr>
      <vt:lpstr>PowerPoint Presentation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Connie Champagne</dc:creator>
  <cp:lastModifiedBy>Eduardo Andres Bent Robinson</cp:lastModifiedBy>
  <cp:revision>224</cp:revision>
  <dcterms:created xsi:type="dcterms:W3CDTF">2011-08-12T18:21:57Z</dcterms:created>
  <dcterms:modified xsi:type="dcterms:W3CDTF">2018-01-25T19:31:14Z</dcterms:modified>
</cp:coreProperties>
</file>