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60" r:id="rId4"/>
  </p:sldIdLst>
  <p:sldSz cx="274320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02855"/>
    <a:srgbClr val="C99700"/>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9595" autoAdjust="0"/>
    <p:restoredTop sz="94706" autoAdjust="0"/>
  </p:normalViewPr>
  <p:slideViewPr>
    <p:cSldViewPr snapToGrid="0" snapToObjects="1" showGuides="1">
      <p:cViewPr>
        <p:scale>
          <a:sx n="75" d="100"/>
          <a:sy n="75" d="100"/>
        </p:scale>
        <p:origin x="4464" y="1864"/>
      </p:cViewPr>
      <p:guideLst>
        <p:guide orient="horz" pos="1659"/>
        <p:guide orient="horz" pos="144"/>
        <p:guide orient="horz" pos="10080"/>
        <p:guide orient="horz"/>
        <p:guide pos="363"/>
        <p:guide pos="16918"/>
      </p:guideLst>
    </p:cSldViewPr>
  </p:slideViewPr>
  <p:outlineViewPr>
    <p:cViewPr>
      <p:scale>
        <a:sx n="33" d="100"/>
        <a:sy n="33" d="100"/>
      </p:scale>
      <p:origin x="0" y="0"/>
    </p:cViewPr>
  </p:outlineViewPr>
  <p:notesTextViewPr>
    <p:cViewPr>
      <p:scale>
        <a:sx n="100" d="100"/>
        <a:sy n="100" d="100"/>
      </p:scale>
      <p:origin x="0" y="64"/>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printerSettings" Target="printerSettings/printerSettings1.bin"/><Relationship Id="rId7" Type="http://schemas.openxmlformats.org/officeDocument/2006/relationships/commentAuthors" Target="commentAuthors.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thomascranmer:Desktop:Med%20School:Year%204:SPO:Data%20Set%20:SBIRT%20Dataset%20Master%20clean%20Feb%2014%202018.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thomascranmer:Desktop:Med%20School:Year%204:SPO:Data%20Set%20:SBIRT%20Dataset%20Master%20clean%20Feb%2014%202018.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thomascranmer:Desktop:Med%20School:Year%204:SPO:Data%20Set%20:SBIRT%20Dataset%20Master%20clean%20Feb%2014%202018.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Macintosh%20HD:Users:thomascranmer:Desktop:Med%20School:Year%204:SPO:Data%20Set%20:SBIRT%20Dataset%20Master%20clean%20Feb%2014%202018.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5"/>
    </mc:Choice>
    <mc:Fallback>
      <c:style val="15"/>
    </mc:Fallback>
  </mc:AlternateContent>
  <c:chart>
    <c:autoTitleDeleted val="0"/>
    <c:plotArea>
      <c:layout/>
      <c:barChart>
        <c:barDir val="col"/>
        <c:grouping val="stacked"/>
        <c:varyColors val="0"/>
        <c:ser>
          <c:idx val="0"/>
          <c:order val="0"/>
          <c:invertIfNegative val="0"/>
          <c:cat>
            <c:strRef>
              <c:f>Graphs!$P$28:$P$32</c:f>
              <c:strCache>
                <c:ptCount val="5"/>
                <c:pt idx="0">
                  <c:v>Alcohol</c:v>
                </c:pt>
                <c:pt idx="1">
                  <c:v>Meth</c:v>
                </c:pt>
                <c:pt idx="2">
                  <c:v>Other/unknown</c:v>
                </c:pt>
                <c:pt idx="3">
                  <c:v>Opiates</c:v>
                </c:pt>
                <c:pt idx="4">
                  <c:v>Other stimulants</c:v>
                </c:pt>
              </c:strCache>
            </c:strRef>
          </c:cat>
          <c:val>
            <c:numRef>
              <c:f>Graphs!$Q$28:$Q$32</c:f>
              <c:numCache>
                <c:formatCode>General</c:formatCode>
                <c:ptCount val="5"/>
                <c:pt idx="0">
                  <c:v>40.0</c:v>
                </c:pt>
                <c:pt idx="1">
                  <c:v>27.0</c:v>
                </c:pt>
                <c:pt idx="2">
                  <c:v>16.0</c:v>
                </c:pt>
                <c:pt idx="3">
                  <c:v>5.0</c:v>
                </c:pt>
                <c:pt idx="4">
                  <c:v>2.0</c:v>
                </c:pt>
              </c:numCache>
            </c:numRef>
          </c:val>
        </c:ser>
        <c:dLbls>
          <c:showLegendKey val="0"/>
          <c:showVal val="0"/>
          <c:showCatName val="0"/>
          <c:showSerName val="0"/>
          <c:showPercent val="0"/>
          <c:showBubbleSize val="0"/>
        </c:dLbls>
        <c:gapWidth val="150"/>
        <c:overlap val="100"/>
        <c:axId val="2133285128"/>
        <c:axId val="2133288104"/>
      </c:barChart>
      <c:catAx>
        <c:axId val="2133285128"/>
        <c:scaling>
          <c:orientation val="minMax"/>
        </c:scaling>
        <c:delete val="0"/>
        <c:axPos val="b"/>
        <c:majorTickMark val="out"/>
        <c:minorTickMark val="none"/>
        <c:tickLblPos val="nextTo"/>
        <c:txPr>
          <a:bodyPr/>
          <a:lstStyle/>
          <a:p>
            <a:pPr>
              <a:defRPr sz="1200" b="1"/>
            </a:pPr>
            <a:endParaRPr lang="en-US"/>
          </a:p>
        </c:txPr>
        <c:crossAx val="2133288104"/>
        <c:crosses val="autoZero"/>
        <c:auto val="1"/>
        <c:lblAlgn val="ctr"/>
        <c:lblOffset val="100"/>
        <c:noMultiLvlLbl val="0"/>
      </c:catAx>
      <c:valAx>
        <c:axId val="2133288104"/>
        <c:scaling>
          <c:orientation val="minMax"/>
        </c:scaling>
        <c:delete val="0"/>
        <c:axPos val="l"/>
        <c:majorGridlines/>
        <c:numFmt formatCode="General" sourceLinked="1"/>
        <c:majorTickMark val="out"/>
        <c:minorTickMark val="none"/>
        <c:tickLblPos val="nextTo"/>
        <c:crossAx val="213328512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27612031500189"/>
          <c:y val="0.0971393188854489"/>
          <c:w val="0.34944334789176"/>
          <c:h val="0.672430924123617"/>
        </c:manualLayout>
      </c:layout>
      <c:pieChart>
        <c:varyColors val="1"/>
        <c:ser>
          <c:idx val="0"/>
          <c:order val="0"/>
          <c:cat>
            <c:strRef>
              <c:f>Graphs!$V$6:$V$8</c:f>
              <c:strCache>
                <c:ptCount val="3"/>
                <c:pt idx="0">
                  <c:v>Substance use/abuse (34%)</c:v>
                </c:pt>
                <c:pt idx="1">
                  <c:v>Medical Concern (27%)</c:v>
                </c:pt>
                <c:pt idx="2">
                  <c:v>Psychiatric concern (39%)</c:v>
                </c:pt>
              </c:strCache>
            </c:strRef>
          </c:cat>
          <c:val>
            <c:numRef>
              <c:f>Graphs!$X$6:$X$8</c:f>
              <c:numCache>
                <c:formatCode>General</c:formatCode>
                <c:ptCount val="3"/>
                <c:pt idx="0">
                  <c:v>34.0</c:v>
                </c:pt>
                <c:pt idx="1">
                  <c:v>27.0</c:v>
                </c:pt>
                <c:pt idx="2">
                  <c:v>39.0</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588615175628707"/>
          <c:y val="0.158717067333086"/>
          <c:w val="0.294920464710965"/>
          <c:h val="0.592090456562827"/>
        </c:manualLayout>
      </c:layout>
      <c:overlay val="0"/>
      <c:txPr>
        <a:bodyPr/>
        <a:lstStyle/>
        <a:p>
          <a:pPr>
            <a:defRPr sz="1600" b="1"/>
          </a:pPr>
          <a:endParaRPr lang="en-US"/>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0829769526411445"/>
          <c:y val="0.208215365612155"/>
          <c:w val="0.330501321574211"/>
          <c:h val="0.566647032908645"/>
        </c:manualLayout>
      </c:layout>
      <c:pieChart>
        <c:varyColors val="1"/>
        <c:ser>
          <c:idx val="0"/>
          <c:order val="0"/>
          <c:cat>
            <c:strRef>
              <c:f>Graphs!$W$28:$W$29</c:f>
              <c:strCache>
                <c:ptCount val="2"/>
                <c:pt idx="0">
                  <c:v>Yes (55%)</c:v>
                </c:pt>
                <c:pt idx="1">
                  <c:v>No (45%)</c:v>
                </c:pt>
              </c:strCache>
            </c:strRef>
          </c:cat>
          <c:val>
            <c:numRef>
              <c:f>Graphs!$X$28:$X$29</c:f>
              <c:numCache>
                <c:formatCode>General</c:formatCode>
                <c:ptCount val="2"/>
                <c:pt idx="0">
                  <c:v>55.0</c:v>
                </c:pt>
                <c:pt idx="1">
                  <c:v>45.0</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497967339912855"/>
          <c:y val="0.31547458041173"/>
          <c:w val="0.182458115172201"/>
          <c:h val="0.381471318294645"/>
        </c:manualLayout>
      </c:layout>
      <c:overlay val="0"/>
      <c:txPr>
        <a:bodyPr/>
        <a:lstStyle/>
        <a:p>
          <a:pPr>
            <a:defRPr sz="1600" b="1"/>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0674247594050744"/>
          <c:y val="0.0601851851851852"/>
          <c:w val="0.538888888888889"/>
          <c:h val="0.898148148148148"/>
        </c:manualLayout>
      </c:layout>
      <c:pieChart>
        <c:varyColors val="1"/>
        <c:ser>
          <c:idx val="0"/>
          <c:order val="0"/>
          <c:cat>
            <c:strRef>
              <c:f>Graphs!$AA$12:$AA$16</c:f>
              <c:strCache>
                <c:ptCount val="5"/>
                <c:pt idx="0">
                  <c:v>Schizophrenia (5%)</c:v>
                </c:pt>
                <c:pt idx="1">
                  <c:v>Bipolar Disorder (1%)</c:v>
                </c:pt>
                <c:pt idx="2">
                  <c:v>Depression 12%)</c:v>
                </c:pt>
                <c:pt idx="3">
                  <c:v>Other (15%)</c:v>
                </c:pt>
                <c:pt idx="4">
                  <c:v>None (66%)</c:v>
                </c:pt>
              </c:strCache>
            </c:strRef>
          </c:cat>
          <c:val>
            <c:numRef>
              <c:f>Graphs!$AB$12:$AB$16</c:f>
              <c:numCache>
                <c:formatCode>General</c:formatCode>
                <c:ptCount val="5"/>
                <c:pt idx="0">
                  <c:v>5.1</c:v>
                </c:pt>
                <c:pt idx="1">
                  <c:v>1.36</c:v>
                </c:pt>
                <c:pt idx="2">
                  <c:v>12.0</c:v>
                </c:pt>
                <c:pt idx="3">
                  <c:v>15.3</c:v>
                </c:pt>
                <c:pt idx="4">
                  <c:v>66.3</c:v>
                </c:pt>
              </c:numCache>
            </c:numRef>
          </c:val>
        </c:ser>
        <c:dLbls>
          <c:showLegendKey val="0"/>
          <c:showVal val="0"/>
          <c:showCatName val="0"/>
          <c:showSerName val="0"/>
          <c:showPercent val="0"/>
          <c:showBubbleSize val="0"/>
          <c:showLeaderLines val="1"/>
        </c:dLbls>
        <c:firstSliceAng val="0"/>
      </c:pieChart>
    </c:plotArea>
    <c:legend>
      <c:legendPos val="r"/>
      <c:layout/>
      <c:overlay val="0"/>
      <c:txPr>
        <a:bodyPr/>
        <a:lstStyle/>
        <a:p>
          <a:pPr>
            <a:defRPr sz="1400" b="1"/>
          </a:pPr>
          <a:endParaRPr lang="en-US"/>
        </a:p>
      </c:txPr>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2/19/18</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Take none out</a:t>
            </a:r>
          </a:p>
          <a:p>
            <a:r>
              <a:rPr lang="en-US" smtClean="0"/>
              <a:t>References </a:t>
            </a:r>
          </a:p>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76461" y="3341566"/>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6" name="Text Placeholder 5"/>
          <p:cNvSpPr>
            <a:spLocks noGrp="1"/>
          </p:cNvSpPr>
          <p:nvPr>
            <p:ph type="body" sz="quarter" idx="11" hasCustomPrompt="1"/>
          </p:nvPr>
        </p:nvSpPr>
        <p:spPr>
          <a:xfrm>
            <a:off x="576461"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defRPr>
            </a:lvl1pPr>
          </a:lstStyle>
          <a:p>
            <a:pPr lvl="0"/>
            <a:r>
              <a:rPr lang="en-US" dirty="0" smtClean="0"/>
              <a:t>(click to edit) INTRODUCTION or ABSTRACT</a:t>
            </a:r>
            <a:endParaRPr lang="en-US" dirty="0"/>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LOO</a:t>
            </a:r>
            <a:endParaRPr lang="en-US" dirty="0"/>
          </a:p>
        </p:txBody>
      </p:sp>
      <p:sp>
        <p:nvSpPr>
          <p:cNvPr id="20" name="Text Placeholder 5"/>
          <p:cNvSpPr>
            <a:spLocks noGrp="1"/>
          </p:cNvSpPr>
          <p:nvPr>
            <p:ph type="body" sz="quarter" idx="20" hasCustomPrompt="1"/>
          </p:nvPr>
        </p:nvSpPr>
        <p:spPr>
          <a:xfrm>
            <a:off x="576461" y="7674416"/>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7241978" y="3341566"/>
            <a:ext cx="628054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Tx/>
              <a:buNone/>
              <a:tabLst/>
              <a:defRPr sz="1400" baseline="0">
                <a:latin typeface="+mn-lt"/>
              </a:defRPr>
            </a:lvl1pPr>
            <a:lvl2pPr marL="1304925"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3906500" y="3341566"/>
            <a:ext cx="628650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563293" marR="0" indent="-342900" algn="l" defTabSz="2507943" rtl="0" eaLnBrk="1" fontAlgn="auto" latinLnBrk="0" hangingPunct="1">
              <a:lnSpc>
                <a:spcPct val="100000"/>
              </a:lnSpc>
              <a:spcBef>
                <a:spcPct val="20000"/>
              </a:spcBef>
              <a:spcAft>
                <a:spcPts val="0"/>
              </a:spcAft>
              <a:buClrTx/>
              <a:buSzTx/>
              <a:buFont typeface="+mj-lt"/>
              <a:buAutoNum type="romanUcPeriod"/>
              <a:tabLst/>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4" name="Text Placeholder 5"/>
          <p:cNvSpPr>
            <a:spLocks noGrp="1"/>
          </p:cNvSpPr>
          <p:nvPr>
            <p:ph type="body" sz="quarter" idx="24" hasCustomPrompt="1"/>
          </p:nvPr>
        </p:nvSpPr>
        <p:spPr>
          <a:xfrm>
            <a:off x="13906500" y="2948667"/>
            <a:ext cx="6286500"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20575984" y="2948667"/>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20572839" y="7709372"/>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7" name="Text Placeholder 5"/>
          <p:cNvSpPr>
            <a:spLocks noGrp="1"/>
          </p:cNvSpPr>
          <p:nvPr>
            <p:ph type="body" sz="quarter" idx="27" hasCustomPrompt="1"/>
          </p:nvPr>
        </p:nvSpPr>
        <p:spPr>
          <a:xfrm>
            <a:off x="20572839" y="7322011"/>
            <a:ext cx="628766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REFERENCES</a:t>
            </a:r>
            <a:endParaRPr lang="en-US" dirty="0"/>
          </a:p>
        </p:txBody>
      </p:sp>
      <p:sp>
        <p:nvSpPr>
          <p:cNvPr id="29" name="Text Placeholder 5"/>
          <p:cNvSpPr>
            <a:spLocks noGrp="1"/>
          </p:cNvSpPr>
          <p:nvPr>
            <p:ph type="body" sz="quarter" idx="29" hasCustomPrompt="1"/>
          </p:nvPr>
        </p:nvSpPr>
        <p:spPr>
          <a:xfrm>
            <a:off x="20575984" y="12921433"/>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ACKNOWLEDGEMENTS  or  CONTACT</a:t>
            </a:r>
            <a:endParaRPr lang="en-US" dirty="0"/>
          </a:p>
        </p:txBody>
      </p:sp>
      <p:sp>
        <p:nvSpPr>
          <p:cNvPr id="60" name="Text Placeholder 3"/>
          <p:cNvSpPr>
            <a:spLocks noGrp="1"/>
          </p:cNvSpPr>
          <p:nvPr>
            <p:ph type="body" sz="quarter" idx="96" hasCustomPrompt="1"/>
          </p:nvPr>
        </p:nvSpPr>
        <p:spPr>
          <a:xfrm>
            <a:off x="576460" y="8094153"/>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1373188"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103"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1"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2"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3"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4"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5"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6"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7"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8"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9"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1"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62" name="Text Placeholder 5"/>
          <p:cNvSpPr>
            <a:spLocks noGrp="1"/>
          </p:cNvSpPr>
          <p:nvPr>
            <p:ph type="body" sz="quarter" idx="13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3" name="Text Placeholder 5"/>
          <p:cNvSpPr>
            <a:spLocks noGrp="1"/>
          </p:cNvSpPr>
          <p:nvPr>
            <p:ph type="body" sz="quarter" idx="13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4" name="Text Placeholder 5"/>
          <p:cNvSpPr>
            <a:spLocks noGrp="1"/>
          </p:cNvSpPr>
          <p:nvPr>
            <p:ph type="body" sz="quarter" idx="13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5" name="Text Placeholder 5"/>
          <p:cNvSpPr>
            <a:spLocks noGrp="1"/>
          </p:cNvSpPr>
          <p:nvPr>
            <p:ph type="body" sz="quarter" idx="13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6" name="Text Placeholder 5"/>
          <p:cNvSpPr>
            <a:spLocks noGrp="1"/>
          </p:cNvSpPr>
          <p:nvPr>
            <p:ph type="body" sz="quarter" idx="140"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7" name="Text Placeholder 5"/>
          <p:cNvSpPr>
            <a:spLocks noGrp="1"/>
          </p:cNvSpPr>
          <p:nvPr>
            <p:ph type="body" sz="quarter" idx="141"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8" name="Text Placeholder 5"/>
          <p:cNvSpPr>
            <a:spLocks noGrp="1"/>
          </p:cNvSpPr>
          <p:nvPr>
            <p:ph type="body" sz="quarter" idx="142"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9" name="Text Placeholder 5"/>
          <p:cNvSpPr>
            <a:spLocks noGrp="1"/>
          </p:cNvSpPr>
          <p:nvPr>
            <p:ph type="body" sz="quarter" idx="143"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0" name="Text Placeholder 5"/>
          <p:cNvSpPr>
            <a:spLocks noGrp="1"/>
          </p:cNvSpPr>
          <p:nvPr>
            <p:ph type="body" sz="quarter" idx="144"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1" name="Text Placeholder 5"/>
          <p:cNvSpPr>
            <a:spLocks noGrp="1"/>
          </p:cNvSpPr>
          <p:nvPr>
            <p:ph type="body" sz="quarter" idx="145"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2" name="Text Placeholder 5"/>
          <p:cNvSpPr>
            <a:spLocks noGrp="1"/>
          </p:cNvSpPr>
          <p:nvPr>
            <p:ph type="body" sz="quarter" idx="14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3" name="Text Placeholder 5"/>
          <p:cNvSpPr>
            <a:spLocks noGrp="1"/>
          </p:cNvSpPr>
          <p:nvPr>
            <p:ph type="body" sz="quarter" idx="14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4" name="Text Placeholder 5"/>
          <p:cNvSpPr>
            <a:spLocks noGrp="1"/>
          </p:cNvSpPr>
          <p:nvPr>
            <p:ph type="body" sz="quarter" idx="14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5" name="Text Placeholder 5"/>
          <p:cNvSpPr>
            <a:spLocks noGrp="1"/>
          </p:cNvSpPr>
          <p:nvPr>
            <p:ph type="body" sz="quarter" idx="14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bg1"/>
                </a:solidFill>
              </a:defRPr>
            </a:lvl1pPr>
          </a:lstStyle>
          <a:p>
            <a:pPr lvl="0"/>
            <a:r>
              <a:rPr lang="en-US" dirty="0" smtClean="0"/>
              <a:t>SECTION HEADER PLACEHOLDER</a:t>
            </a:r>
            <a:endParaRPr lang="en-US" dirty="0"/>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9" name="Text Placeholder 3"/>
          <p:cNvSpPr>
            <a:spLocks noGrp="1"/>
          </p:cNvSpPr>
          <p:nvPr>
            <p:ph type="body" sz="quarter" idx="186" hasCustomPrompt="1"/>
          </p:nvPr>
        </p:nvSpPr>
        <p:spPr>
          <a:xfrm>
            <a:off x="20572840" y="3341566"/>
            <a:ext cx="628253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0" name="Text Placeholder 3"/>
          <p:cNvSpPr>
            <a:spLocks noGrp="1"/>
          </p:cNvSpPr>
          <p:nvPr>
            <p:ph type="body" sz="quarter" idx="187" hasCustomPrompt="1"/>
          </p:nvPr>
        </p:nvSpPr>
        <p:spPr>
          <a:xfrm>
            <a:off x="20572839" y="13303950"/>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1"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354109"/>
            <a:ext cx="849454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6461" y="2946900"/>
            <a:ext cx="8483204"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76461" y="9035724"/>
            <a:ext cx="849554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88799" y="8644569"/>
            <a:ext cx="8483203"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9471422" y="10733346"/>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9471422" y="10309786"/>
            <a:ext cx="848220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9476384" y="3378398"/>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9471422" y="2946900"/>
            <a:ext cx="8487172"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18372337" y="2946900"/>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18372337" y="3354109"/>
            <a:ext cx="848501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18372337" y="8628515"/>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18369192" y="9056044"/>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18372337" y="12862783"/>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18372337" y="13290312"/>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0"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61"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72"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5" name="Text Placeholder 76"/>
          <p:cNvSpPr>
            <a:spLocks noGrp="1"/>
          </p:cNvSpPr>
          <p:nvPr>
            <p:ph type="body" sz="quarter" idx="184" hasCustomPrompt="1"/>
          </p:nvPr>
        </p:nvSpPr>
        <p:spPr>
          <a:xfrm>
            <a:off x="3662362" y="1676399"/>
            <a:ext cx="20107276" cy="634555"/>
          </a:xfrm>
          <a:prstGeom prst="rect">
            <a:avLst/>
          </a:prstGeom>
        </p:spPr>
        <p:txBody>
          <a:bodyPr>
            <a:noAutofit/>
          </a:bodyPr>
          <a:lstStyle>
            <a:lvl1pPr algn="ctr">
              <a:buFontTx/>
              <a:buNone/>
              <a:defRPr sz="2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7"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63"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66"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9"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8"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9"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0"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1"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4"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5"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8"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0"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1"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3"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4"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6"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7"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99"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0"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1"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2"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3"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4"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2"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3"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8308" y="3416455"/>
            <a:ext cx="628550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0789" y="3009246"/>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67812" y="7540814"/>
            <a:ext cx="628650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70293" y="7129339"/>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7241977" y="3432806"/>
            <a:ext cx="1295003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3009246"/>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7241977" y="10987984"/>
            <a:ext cx="129500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7241977" y="10560455"/>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0600583" y="3009246"/>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0600583" y="3436775"/>
            <a:ext cx="6279386"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0600583" y="7159451"/>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0599011" y="7586980"/>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0600583" y="12862784"/>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0599011" y="13290312"/>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59"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83"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84"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85"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0"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81"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8"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9"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90"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2"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3"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4"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5"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6"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7"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8"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9"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0"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1"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3"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4"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5"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6"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7"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8"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9"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6"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7"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8"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9"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0"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1"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www.facebook.com/pages/PosterPresentationscom/217914411419?v=app_4949752878&amp;ref=ts" TargetMode="External"/><Relationship Id="rId6" Type="http://schemas.openxmlformats.org/officeDocument/2006/relationships/image" Target="../media/image3.jpeg"/><Relationship Id="rId7"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facebook.com/pages/PosterPresentationscom/217914411419?v=app_4949752878&amp;ref=ts" TargetMode="External"/><Relationship Id="rId5" Type="http://schemas.openxmlformats.org/officeDocument/2006/relationships/image" Target="../media/image3.jpeg"/><Relationship Id="rId6" Type="http://schemas.openxmlformats.org/officeDocument/2006/relationships/image" Target="../media/image1.png"/><Relationship Id="rId7"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facebook.com/pages/PosterPresentationscom/217914411419?v=app_4949752878&amp;ref=ts" TargetMode="External"/><Relationship Id="rId5" Type="http://schemas.openxmlformats.org/officeDocument/2006/relationships/image" Target="../media/image3.jpeg"/><Relationship Id="rId6" Type="http://schemas.openxmlformats.org/officeDocument/2006/relationships/image" Target="../media/image1.png"/><Relationship Id="rId7" Type="http://schemas.openxmlformats.org/officeDocument/2006/relationships/image" Target="../media/image4.png"/><Relationship Id="rId1" Type="http://schemas.openxmlformats.org/officeDocument/2006/relationships/slideLayout" Target="../slideLayouts/slideLayout3.xml"/><Relationship Id="rId2"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9" name="Rectangle 28"/>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7"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sp>
        <p:nvSpPr>
          <p:cNvPr id="10" name="Text Box 14"/>
          <p:cNvSpPr txBox="1">
            <a:spLocks noChangeArrowheads="1"/>
          </p:cNvSpPr>
          <p:nvPr/>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5" name="Rectangle 33"/>
          <p:cNvSpPr>
            <a:spLocks noChangeArrowheads="1"/>
          </p:cNvSpPr>
          <p:nvPr/>
        </p:nvSpPr>
        <p:spPr bwMode="auto">
          <a:xfrm>
            <a:off x="576461"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20" name="Rectangle 19"/>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sp>
        <p:nvSpPr>
          <p:cNvPr id="34" name="Rectangle 33"/>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36" name="Picture 2"/>
          <p:cNvPicPr>
            <a:picLocks noChangeAspect="1" noChangeArrowheads="1"/>
          </p:cNvPicPr>
          <p:nvPr/>
        </p:nvPicPr>
        <p:blipFill>
          <a:blip r:embed="rId3" cstate="print"/>
          <a:srcRect/>
          <a:stretch>
            <a:fillRect/>
          </a:stretch>
        </p:blipFill>
        <p:spPr bwMode="auto">
          <a:xfrm>
            <a:off x="31307318" y="6276070"/>
            <a:ext cx="2438880" cy="1258463"/>
          </a:xfrm>
          <a:prstGeom prst="rect">
            <a:avLst/>
          </a:prstGeom>
          <a:noFill/>
          <a:ln w="9525">
            <a:noFill/>
            <a:miter lim="800000"/>
            <a:headEnd/>
            <a:tailEnd/>
          </a:ln>
          <a:effectLst/>
        </p:spPr>
      </p:pic>
      <p:pic>
        <p:nvPicPr>
          <p:cNvPr id="42" name="Picture 2"/>
          <p:cNvPicPr>
            <a:picLocks noChangeAspect="1" noChangeArrowheads="1"/>
          </p:cNvPicPr>
          <p:nvPr/>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sp>
        <p:nvSpPr>
          <p:cNvPr id="44" name="TextBox 43"/>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grpSp>
        <p:nvGrpSpPr>
          <p:cNvPr id="27" name="Group 26"/>
          <p:cNvGrpSpPr/>
          <p:nvPr/>
        </p:nvGrpSpPr>
        <p:grpSpPr>
          <a:xfrm>
            <a:off x="-6223790" y="15575235"/>
            <a:ext cx="5771525" cy="644181"/>
            <a:chOff x="44242388" y="28054064"/>
            <a:chExt cx="9771400" cy="1090621"/>
          </a:xfrm>
        </p:grpSpPr>
        <p:sp>
          <p:nvSpPr>
            <p:cNvPr id="28" name="Rounded Rectangle 27"/>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3" name="Picture 32"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35"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1" name="Straight Connector 40"/>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6491524" y="10199648"/>
            <a:ext cx="6261600" cy="388620"/>
          </a:xfrm>
          <a:prstGeom prst="rect">
            <a:avLst/>
          </a:prstGeom>
          <a:solidFill>
            <a:srgbClr val="002855"/>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solidFill>
                <a:schemeClr val="bg1"/>
              </a:solidFill>
            </a:endParaRPr>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65079" y="615971"/>
            <a:ext cx="2761491" cy="1261874"/>
          </a:xfrm>
          <a:prstGeom prst="rect">
            <a:avLst/>
          </a:prstGeom>
        </p:spPr>
      </p:pic>
      <p:sp>
        <p:nvSpPr>
          <p:cNvPr id="37" name="Rectangle 33"/>
          <p:cNvSpPr>
            <a:spLocks noChangeArrowheads="1"/>
          </p:cNvSpPr>
          <p:nvPr userDrawn="1"/>
        </p:nvSpPr>
        <p:spPr bwMode="auto">
          <a:xfrm>
            <a:off x="7241249"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8" name="Rectangle 33"/>
          <p:cNvSpPr>
            <a:spLocks noChangeArrowheads="1"/>
          </p:cNvSpPr>
          <p:nvPr userDrawn="1"/>
        </p:nvSpPr>
        <p:spPr bwMode="auto">
          <a:xfrm>
            <a:off x="13906037"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9" name="Rectangle 33"/>
          <p:cNvSpPr>
            <a:spLocks noChangeArrowheads="1"/>
          </p:cNvSpPr>
          <p:nvPr userDrawn="1"/>
        </p:nvSpPr>
        <p:spPr bwMode="auto">
          <a:xfrm>
            <a:off x="20570825"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52" r:id="rId1"/>
  </p:sldLayoutIdLst>
  <p:timing>
    <p:tnLst>
      <p:par>
        <p:cTn xmlns:p14="http://schemas.microsoft.com/office/powerpoint/2010/mai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0" name="Text Box 14"/>
          <p:cNvSpPr txBox="1">
            <a:spLocks noChangeArrowheads="1"/>
          </p:cNvSpPr>
          <p:nvPr/>
        </p:nvSpPr>
        <p:spPr bwMode="auto">
          <a:xfrm>
            <a:off x="93869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2" name="Group 1"/>
          <p:cNvGrpSpPr/>
          <p:nvPr/>
        </p:nvGrpSpPr>
        <p:grpSpPr>
          <a:xfrm>
            <a:off x="572988" y="2628900"/>
            <a:ext cx="26286024" cy="13373100"/>
            <a:chOff x="571500" y="2628900"/>
            <a:chExt cx="26286024" cy="13373100"/>
          </a:xfrm>
        </p:grpSpPr>
        <p:sp>
          <p:nvSpPr>
            <p:cNvPr id="8" name="Rectangle 33"/>
            <p:cNvSpPr>
              <a:spLocks noChangeArrowheads="1"/>
            </p:cNvSpPr>
            <p:nvPr/>
          </p:nvSpPr>
          <p:spPr bwMode="auto">
            <a:xfrm>
              <a:off x="571500"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1" name="Rectangle 33"/>
            <p:cNvSpPr>
              <a:spLocks noChangeArrowheads="1"/>
            </p:cNvSpPr>
            <p:nvPr userDrawn="1"/>
          </p:nvSpPr>
          <p:spPr bwMode="auto">
            <a:xfrm>
              <a:off x="9469084"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18366667"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grpSp>
      <p:sp>
        <p:nvSpPr>
          <p:cNvPr id="23" name="Rectangle 22"/>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38" name="Group 37"/>
          <p:cNvGrpSpPr/>
          <p:nvPr/>
        </p:nvGrpSpPr>
        <p:grpSpPr>
          <a:xfrm>
            <a:off x="-6223790" y="15575235"/>
            <a:ext cx="5771525" cy="644181"/>
            <a:chOff x="44242388" y="28054064"/>
            <a:chExt cx="9771400" cy="1090621"/>
          </a:xfrm>
        </p:grpSpPr>
        <p:sp>
          <p:nvSpPr>
            <p:cNvPr id="40" name="Rounded Rectangle 39"/>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41" name="Picture 40"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42"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4"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3" name="Picture 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8641" y="615971"/>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Lst>
  <p:timing>
    <p:tnLst>
      <p:par>
        <p:cTn xmlns:p14="http://schemas.microsoft.com/office/powerpoint/2010/mai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8" name="Rectangle 33"/>
          <p:cNvSpPr>
            <a:spLocks noChangeArrowheads="1"/>
          </p:cNvSpPr>
          <p:nvPr/>
        </p:nvSpPr>
        <p:spPr bwMode="auto">
          <a:xfrm>
            <a:off x="571500" y="2628900"/>
            <a:ext cx="6286500" cy="13373100"/>
          </a:xfrm>
          <a:prstGeom prst="roundRect">
            <a:avLst>
              <a:gd name="adj" fmla="val 4310"/>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1" name="Rectangle 33"/>
          <p:cNvSpPr>
            <a:spLocks noChangeArrowheads="1"/>
          </p:cNvSpPr>
          <p:nvPr/>
        </p:nvSpPr>
        <p:spPr bwMode="auto">
          <a:xfrm>
            <a:off x="7209790" y="2628900"/>
            <a:ext cx="13012420" cy="13373100"/>
          </a:xfrm>
          <a:prstGeom prst="roundRect">
            <a:avLst>
              <a:gd name="adj" fmla="val 227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p:nvSpPr>
        <p:spPr bwMode="auto">
          <a:xfrm>
            <a:off x="20574000" y="2628900"/>
            <a:ext cx="6286500" cy="13373100"/>
          </a:xfrm>
          <a:prstGeom prst="roundRect">
            <a:avLst>
              <a:gd name="adj" fmla="val 464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4" name="Rectangle 23"/>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29" name="Group 28"/>
          <p:cNvGrpSpPr/>
          <p:nvPr/>
        </p:nvGrpSpPr>
        <p:grpSpPr>
          <a:xfrm>
            <a:off x="-6223790" y="15575235"/>
            <a:ext cx="5771525" cy="644181"/>
            <a:chOff x="44242388" y="28054064"/>
            <a:chExt cx="9771400" cy="1090621"/>
          </a:xfrm>
        </p:grpSpPr>
        <p:sp>
          <p:nvSpPr>
            <p:cNvPr id="31" name="Rounded Rectangle 30"/>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2" name="Picture 31"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33"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3"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8641" y="612648"/>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iming>
    <p:tnLst>
      <p:par>
        <p:cTn xmlns:p14="http://schemas.microsoft.com/office/powerpoint/2010/mai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chart" Target="../charts/chart1.xml"/><Relationship Id="rId5" Type="http://schemas.openxmlformats.org/officeDocument/2006/relationships/chart" Target="../charts/chart2.xml"/><Relationship Id="rId6" Type="http://schemas.openxmlformats.org/officeDocument/2006/relationships/chart" Target="../charts/chart3.xml"/><Relationship Id="rId7" Type="http://schemas.openxmlformats.org/officeDocument/2006/relationships/chart" Target="../charts/chart4.xml"/><Relationship Id="rId8" Type="http://schemas.openxmlformats.org/officeDocument/2006/relationships/image" Target="../media/image6.png"/><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68308" y="3388235"/>
            <a:ext cx="6285508" cy="4055602"/>
          </a:xfrm>
        </p:spPr>
        <p:txBody>
          <a:bodyPr/>
          <a:lstStyle/>
          <a:p>
            <a:r>
              <a:rPr lang="en-US" dirty="0" smtClean="0"/>
              <a:t>Substance use disorders are highly prevalent in Emergency Department (ED) populations. Yet historically, substance use disorders are poorly recognized in ED’s and treatment is not widespread. Screening, Brief Intervention, and Referral to Treatment (SBIRT) is an evidence-based practice used to identify, reduce, and prevent problematic use, abuse, and dependence on alcohol and illicit drugs. Most institutions rely on hospital staff that is either poorly trained in delivering the SBIRT or have time constraints that preclude them from providing an effective intervention. To address this, the Department of Emergency Medicine at UC Davis hired a Certified Drug and Alcohol Counselor (CDAC) to provide the SBIRT. In this study, we evaluate the efficacy of the intervention and describe the target population in order to better understand the needs of the patients that present to the ED with substance use disorders.</a:t>
            </a:r>
          </a:p>
          <a:p>
            <a:r>
              <a:rPr lang="en-US" dirty="0" smtClean="0"/>
              <a:t>Aims: </a:t>
            </a:r>
          </a:p>
          <a:p>
            <a:pPr marL="342900" indent="-342900">
              <a:buAutoNum type="arabicParenR"/>
            </a:pPr>
            <a:r>
              <a:rPr lang="en-US" dirty="0" smtClean="0"/>
              <a:t>To </a:t>
            </a:r>
            <a:r>
              <a:rPr lang="en-US" dirty="0"/>
              <a:t>evaluate the impact of a SBIRT for Emergency Department (ED) patients with a substance use disorder on ED recidivism. </a:t>
            </a:r>
            <a:endParaRPr lang="en-US" dirty="0" smtClean="0"/>
          </a:p>
          <a:p>
            <a:pPr marL="342900" indent="-342900">
              <a:buAutoNum type="arabicParenR"/>
            </a:pPr>
            <a:r>
              <a:rPr lang="en-US" dirty="0"/>
              <a:t>To describe patient characteristics </a:t>
            </a:r>
            <a:r>
              <a:rPr lang="en-US" dirty="0" smtClean="0"/>
              <a:t>of those referred for a SBIRT.</a:t>
            </a:r>
          </a:p>
        </p:txBody>
      </p:sp>
      <p:sp>
        <p:nvSpPr>
          <p:cNvPr id="9" name="Text Placeholder 8"/>
          <p:cNvSpPr>
            <a:spLocks noGrp="1"/>
          </p:cNvSpPr>
          <p:nvPr>
            <p:ph type="body" sz="quarter" idx="11"/>
          </p:nvPr>
        </p:nvSpPr>
        <p:spPr/>
        <p:txBody>
          <a:bodyPr/>
          <a:lstStyle/>
          <a:p>
            <a:r>
              <a:rPr lang="en-US" dirty="0" smtClean="0"/>
              <a:t>INTRODUCTION</a:t>
            </a:r>
          </a:p>
        </p:txBody>
      </p:sp>
      <p:sp>
        <p:nvSpPr>
          <p:cNvPr id="223" name="Text Placeholder 222"/>
          <p:cNvSpPr>
            <a:spLocks noGrp="1"/>
          </p:cNvSpPr>
          <p:nvPr>
            <p:ph type="body" sz="quarter" idx="19"/>
          </p:nvPr>
        </p:nvSpPr>
        <p:spPr>
          <a:xfrm>
            <a:off x="567812" y="7512594"/>
            <a:ext cx="6286500" cy="4529578"/>
          </a:xfrm>
        </p:spPr>
        <p:txBody>
          <a:bodyPr/>
          <a:lstStyle/>
          <a:p>
            <a:endParaRPr lang="en-US" b="1" dirty="0" smtClean="0"/>
          </a:p>
          <a:p>
            <a:r>
              <a:rPr lang="en-US" b="1" dirty="0" smtClean="0"/>
              <a:t>Study Design: </a:t>
            </a:r>
            <a:r>
              <a:rPr lang="en-US" dirty="0"/>
              <a:t>B</a:t>
            </a:r>
            <a:r>
              <a:rPr lang="en-US" dirty="0" smtClean="0"/>
              <a:t>etween </a:t>
            </a:r>
            <a:r>
              <a:rPr lang="en-US" dirty="0"/>
              <a:t>June 1, 2016 and May 31, 2017, </a:t>
            </a:r>
            <a:r>
              <a:rPr lang="en-US" dirty="0" smtClean="0"/>
              <a:t>a Certified Drug and Alcohol Counselor (CDAC) </a:t>
            </a:r>
            <a:r>
              <a:rPr lang="en-US" dirty="0"/>
              <a:t>provided a SBIRT </a:t>
            </a:r>
            <a:r>
              <a:rPr lang="en-US" dirty="0" smtClean="0"/>
              <a:t>in the UC Davis Emergency Department to </a:t>
            </a:r>
            <a:r>
              <a:rPr lang="en-US" dirty="0"/>
              <a:t>those </a:t>
            </a:r>
            <a:r>
              <a:rPr lang="en-US" dirty="0" smtClean="0"/>
              <a:t>identified as needing substance use counseling (</a:t>
            </a:r>
            <a:r>
              <a:rPr lang="en-US" dirty="0"/>
              <a:t>n=294). </a:t>
            </a:r>
            <a:r>
              <a:rPr lang="en-US" dirty="0" smtClean="0"/>
              <a:t>Patients were identified by hospital staff, including physicians, nurses, and social workers. The intervention varied in length depending on the willingness of the patient to participate and the severity of the disorder. The intervention included motivational interviewing and/or a referral to treatment. Patient charts were then evaluated for demographic data, encounter details, as well as number of visits 3 and 6 months pre- and post-intervention. </a:t>
            </a:r>
          </a:p>
          <a:p>
            <a:endParaRPr lang="en-US" dirty="0" smtClean="0"/>
          </a:p>
          <a:p>
            <a:r>
              <a:rPr lang="en-US" dirty="0" smtClean="0"/>
              <a:t>Statistical methods included Pearson’s Chi Squared (</a:t>
            </a:r>
            <a:r>
              <a:rPr lang="en-US" i="1" dirty="0" smtClean="0"/>
              <a:t>χ</a:t>
            </a:r>
            <a:r>
              <a:rPr lang="en-US" i="1" baseline="30000" dirty="0" smtClean="0"/>
              <a:t>2</a:t>
            </a:r>
            <a:r>
              <a:rPr lang="en-US" i="1" dirty="0" smtClean="0"/>
              <a:t>) </a:t>
            </a:r>
            <a:r>
              <a:rPr lang="en-US" dirty="0" smtClean="0"/>
              <a:t>test for comparing categorical variables. The standard cut-off of 0.05 was considered significant. Paired </a:t>
            </a:r>
            <a:r>
              <a:rPr lang="en-US" dirty="0"/>
              <a:t>T-tests and two-way analysis of variance </a:t>
            </a:r>
            <a:r>
              <a:rPr lang="en-US" dirty="0" smtClean="0"/>
              <a:t>were </a:t>
            </a:r>
            <a:r>
              <a:rPr lang="en-US" dirty="0"/>
              <a:t>used to compare the number of patient visits before and after the intervention. Wilcox rank sum test was also used to account for possible </a:t>
            </a:r>
            <a:r>
              <a:rPr lang="en-US" dirty="0" smtClean="0"/>
              <a:t>non-normality </a:t>
            </a:r>
            <a:r>
              <a:rPr lang="en-US" dirty="0"/>
              <a:t>of the data and results were comparable. </a:t>
            </a:r>
          </a:p>
          <a:p>
            <a:endParaRPr lang="en-US" dirty="0"/>
          </a:p>
        </p:txBody>
      </p:sp>
      <p:sp>
        <p:nvSpPr>
          <p:cNvPr id="224" name="Text Placeholder 223"/>
          <p:cNvSpPr>
            <a:spLocks noGrp="1"/>
          </p:cNvSpPr>
          <p:nvPr>
            <p:ph type="body" sz="quarter" idx="20"/>
          </p:nvPr>
        </p:nvSpPr>
        <p:spPr>
          <a:xfrm>
            <a:off x="570293" y="7383339"/>
            <a:ext cx="6281539" cy="382517"/>
          </a:xfrm>
        </p:spPr>
        <p:txBody>
          <a:bodyPr/>
          <a:lstStyle/>
          <a:p>
            <a:r>
              <a:rPr lang="en-US" dirty="0" smtClean="0"/>
              <a:t>METHODS</a:t>
            </a:r>
            <a:endParaRPr lang="en-US" dirty="0"/>
          </a:p>
        </p:txBody>
      </p:sp>
      <p:sp>
        <p:nvSpPr>
          <p:cNvPr id="226" name="Text Placeholder 225"/>
          <p:cNvSpPr>
            <a:spLocks noGrp="1"/>
          </p:cNvSpPr>
          <p:nvPr>
            <p:ph type="body" sz="quarter" idx="22"/>
          </p:nvPr>
        </p:nvSpPr>
        <p:spPr/>
        <p:txBody>
          <a:bodyPr/>
          <a:lstStyle/>
          <a:p>
            <a:r>
              <a:rPr lang="en-US" dirty="0" smtClean="0"/>
              <a:t>RESULTS</a:t>
            </a:r>
            <a:endParaRPr lang="en-US" dirty="0"/>
          </a:p>
        </p:txBody>
      </p:sp>
      <p:sp>
        <p:nvSpPr>
          <p:cNvPr id="230" name="Text Placeholder 229"/>
          <p:cNvSpPr>
            <a:spLocks noGrp="1"/>
          </p:cNvSpPr>
          <p:nvPr>
            <p:ph type="body" sz="quarter" idx="26"/>
          </p:nvPr>
        </p:nvSpPr>
        <p:spPr>
          <a:xfrm>
            <a:off x="20600583" y="3327985"/>
            <a:ext cx="6279386" cy="7114898"/>
          </a:xfrm>
        </p:spPr>
        <p:txBody>
          <a:bodyPr/>
          <a:lstStyle/>
          <a:p>
            <a:pPr marL="285750" indent="-285750">
              <a:buFont typeface="Arial"/>
              <a:buChar char="•"/>
            </a:pPr>
            <a:r>
              <a:rPr lang="en-US" dirty="0" smtClean="0"/>
              <a:t>11 patients presented with a substance related complaint and did not get a discharge diagnosis that included substance use disorder.</a:t>
            </a:r>
          </a:p>
          <a:p>
            <a:pPr marL="285750" indent="-285750">
              <a:buFont typeface="Arial"/>
              <a:buChar char="•"/>
            </a:pPr>
            <a:endParaRPr lang="en-US" dirty="0" smtClean="0"/>
          </a:p>
          <a:p>
            <a:pPr marL="285750" indent="-285750">
              <a:buFont typeface="Arial"/>
              <a:buChar char="•"/>
            </a:pPr>
            <a:r>
              <a:rPr lang="en-US" dirty="0" smtClean="0"/>
              <a:t>Patients were more likely to be diagnosed with a substance use disorder if their substance of choice was alcohol.</a:t>
            </a:r>
          </a:p>
          <a:p>
            <a:pPr marL="285750" indent="-285750">
              <a:buFont typeface="Arial"/>
              <a:buChar char="•"/>
            </a:pPr>
            <a:endParaRPr lang="en-US" dirty="0" smtClean="0"/>
          </a:p>
          <a:p>
            <a:pPr marL="285750" indent="-285750">
              <a:buFont typeface="Arial"/>
              <a:buChar char="•"/>
            </a:pPr>
            <a:r>
              <a:rPr lang="en-US" dirty="0" smtClean="0"/>
              <a:t>55 (19%) of patients who presented with a medical or psychiatric complaint and were seen by the CDAC did not receive a substance use related discharge diagnosis.</a:t>
            </a:r>
          </a:p>
          <a:p>
            <a:pPr marL="285750" indent="-285750">
              <a:buFont typeface="Arial"/>
              <a:buChar char="•"/>
            </a:pPr>
            <a:endParaRPr lang="en-US" dirty="0" smtClean="0"/>
          </a:p>
          <a:p>
            <a:pPr marL="0" indent="0"/>
            <a:r>
              <a:rPr lang="en-US" b="1" dirty="0" smtClean="0"/>
              <a:t>Homelessness</a:t>
            </a:r>
          </a:p>
          <a:p>
            <a:pPr marL="285750" indent="-285750">
              <a:buFont typeface="Arial"/>
              <a:buChar char="•"/>
            </a:pPr>
            <a:r>
              <a:rPr lang="en-US" dirty="0" smtClean="0"/>
              <a:t> Homelessness was found to be statistically significantly correlated with no having insurance, </a:t>
            </a:r>
            <a:r>
              <a:rPr lang="en-US" i="1" dirty="0" smtClean="0"/>
              <a:t>p</a:t>
            </a:r>
            <a:r>
              <a:rPr lang="en-US" dirty="0" smtClean="0"/>
              <a:t>=0.002.  </a:t>
            </a:r>
          </a:p>
          <a:p>
            <a:pPr marL="285750" indent="-285750">
              <a:buFont typeface="Arial"/>
              <a:buChar char="•"/>
            </a:pPr>
            <a:endParaRPr lang="en-US" dirty="0" smtClean="0"/>
          </a:p>
          <a:p>
            <a:pPr marL="285750" indent="-285750">
              <a:buFont typeface="Arial"/>
              <a:buChar char="•"/>
            </a:pPr>
            <a:r>
              <a:rPr lang="en-US" dirty="0" smtClean="0"/>
              <a:t>There is a statistically significant difference between being diagnosed with a psychiatric disorder and homeless status, with 37% homeless people being given such a diagnosis compared with 30.8% of non-homeless people, </a:t>
            </a:r>
            <a:r>
              <a:rPr lang="en-US" i="1" dirty="0" smtClean="0"/>
              <a:t>p</a:t>
            </a:r>
            <a:r>
              <a:rPr lang="en-US" dirty="0" smtClean="0"/>
              <a:t>=0.005, </a:t>
            </a:r>
            <a:r>
              <a:rPr lang="en-US" i="1" dirty="0" smtClean="0"/>
              <a:t>χ</a:t>
            </a:r>
            <a:r>
              <a:rPr lang="en-US" i="1" baseline="30000" dirty="0" smtClean="0"/>
              <a:t>2</a:t>
            </a:r>
            <a:r>
              <a:rPr lang="en-US" i="1" dirty="0" smtClean="0"/>
              <a:t> =</a:t>
            </a:r>
            <a:r>
              <a:rPr lang="en-US" dirty="0" smtClean="0"/>
              <a:t>14.72. </a:t>
            </a:r>
          </a:p>
          <a:p>
            <a:pPr marL="285750" indent="-285750">
              <a:buFont typeface="Arial"/>
              <a:buChar char="•"/>
            </a:pPr>
            <a:endParaRPr lang="en-US" dirty="0" smtClean="0"/>
          </a:p>
          <a:p>
            <a:pPr marL="285750" indent="-285750">
              <a:buFont typeface="Arial"/>
              <a:buChar char="•"/>
            </a:pPr>
            <a:r>
              <a:rPr lang="en-US" dirty="0" smtClean="0"/>
              <a:t>There is a statistically significant difference between homeless status and substance of choice, with most methamphetamine users being homeless, </a:t>
            </a:r>
            <a:r>
              <a:rPr lang="en-US" i="1" dirty="0" smtClean="0"/>
              <a:t>p</a:t>
            </a:r>
            <a:r>
              <a:rPr lang="en-US" dirty="0" smtClean="0"/>
              <a:t>&lt;0.001, </a:t>
            </a:r>
            <a:r>
              <a:rPr lang="en-US" i="1" dirty="0" smtClean="0"/>
              <a:t>χ</a:t>
            </a:r>
            <a:r>
              <a:rPr lang="en-US" i="1" baseline="30000" dirty="0" smtClean="0"/>
              <a:t>2</a:t>
            </a:r>
            <a:r>
              <a:rPr lang="en-US" i="1" dirty="0" smtClean="0"/>
              <a:t> =</a:t>
            </a:r>
            <a:r>
              <a:rPr lang="en-US" dirty="0" smtClean="0"/>
              <a:t>26.63. </a:t>
            </a:r>
          </a:p>
          <a:p>
            <a:pPr marL="285750" indent="-285750">
              <a:buFont typeface="Arial"/>
              <a:buChar char="•"/>
            </a:pPr>
            <a:endParaRPr lang="en-US" dirty="0" smtClean="0"/>
          </a:p>
          <a:p>
            <a:pPr marL="0" indent="0"/>
            <a:r>
              <a:rPr lang="en-US" b="1" dirty="0" smtClean="0"/>
              <a:t>Recidivism</a:t>
            </a:r>
          </a:p>
          <a:p>
            <a:pPr marL="285750" indent="-285750">
              <a:buFont typeface="Arial"/>
              <a:buChar char="•"/>
            </a:pPr>
            <a:r>
              <a:rPr lang="en-US" dirty="0" smtClean="0"/>
              <a:t>For patients placed in a program (</a:t>
            </a:r>
            <a:r>
              <a:rPr lang="en-US" i="1" dirty="0" smtClean="0"/>
              <a:t>n</a:t>
            </a:r>
            <a:r>
              <a:rPr lang="en-US" dirty="0" smtClean="0"/>
              <a:t>=44) the number of visits 6 months prior to the intervention compared to the number of visits 6 months after the intervention decreased from an average of 1.4 prior to 1.1 after. However, this did not represent a significant statistical difference.</a:t>
            </a:r>
            <a:endParaRPr lang="en-US" dirty="0"/>
          </a:p>
        </p:txBody>
      </p:sp>
      <p:sp>
        <p:nvSpPr>
          <p:cNvPr id="233" name="Text Placeholder 232"/>
          <p:cNvSpPr>
            <a:spLocks noGrp="1"/>
          </p:cNvSpPr>
          <p:nvPr>
            <p:ph type="body" sz="quarter" idx="29"/>
          </p:nvPr>
        </p:nvSpPr>
        <p:spPr>
          <a:xfrm>
            <a:off x="20600583" y="10310486"/>
            <a:ext cx="6279386" cy="382517"/>
          </a:xfrm>
        </p:spPr>
        <p:txBody>
          <a:bodyPr/>
          <a:lstStyle/>
          <a:p>
            <a:r>
              <a:rPr lang="en-US" dirty="0" smtClean="0"/>
              <a:t>DISCUSSION</a:t>
            </a:r>
            <a:endParaRPr lang="en-US" dirty="0"/>
          </a:p>
        </p:txBody>
      </p:sp>
      <p:sp>
        <p:nvSpPr>
          <p:cNvPr id="234" name="Text Placeholder 233"/>
          <p:cNvSpPr>
            <a:spLocks noGrp="1"/>
          </p:cNvSpPr>
          <p:nvPr>
            <p:ph type="body" sz="quarter" idx="30"/>
          </p:nvPr>
        </p:nvSpPr>
        <p:spPr>
          <a:xfrm>
            <a:off x="20599011" y="10640739"/>
            <a:ext cx="6282531" cy="4529578"/>
          </a:xfrm>
        </p:spPr>
        <p:txBody>
          <a:bodyPr/>
          <a:lstStyle/>
          <a:p>
            <a:r>
              <a:rPr lang="en-US" dirty="0"/>
              <a:t>Patients with substance use disorders at the UC Davis ED are a particularly challenging patient population to treat given that the high rates of homelessness (45%), </a:t>
            </a:r>
            <a:r>
              <a:rPr lang="en-US" dirty="0" smtClean="0"/>
              <a:t>and comorbid </a:t>
            </a:r>
            <a:r>
              <a:rPr lang="en-US" dirty="0"/>
              <a:t>psychiatric diagnosis (34%</a:t>
            </a:r>
            <a:r>
              <a:rPr lang="en-US" dirty="0" smtClean="0"/>
              <a:t>).  These </a:t>
            </a:r>
            <a:r>
              <a:rPr lang="en-US" dirty="0"/>
              <a:t>factors, in addition to a small sample size for those placed into a program, were likely reasons no statistical difference was seen with regard to recidivism. However, a dedicated CDAC remains a promising model to address substance use disorders in the ED. </a:t>
            </a:r>
          </a:p>
          <a:p>
            <a:endParaRPr lang="en-US" dirty="0"/>
          </a:p>
          <a:p>
            <a:r>
              <a:rPr lang="en-US" dirty="0" smtClean="0"/>
              <a:t>Surprisingly, a high number of patient’s (45%) did not receive a discharge diagnosis that included a substance use disorder, </a:t>
            </a:r>
            <a:r>
              <a:rPr lang="en-US" i="1" dirty="0" smtClean="0"/>
              <a:t>despite being seen by a substance abuse counselor. </a:t>
            </a:r>
            <a:r>
              <a:rPr lang="en-US" dirty="0" smtClean="0"/>
              <a:t>These data are </a:t>
            </a:r>
            <a:r>
              <a:rPr lang="en-US" dirty="0"/>
              <a:t>used by public health policy makers, health services researchers, medical schools, epidemiologists to describe and understand substance use and abuse in the United </a:t>
            </a:r>
            <a:r>
              <a:rPr lang="en-US" dirty="0" smtClean="0"/>
              <a:t>States. This, in turn, is used for resource allocation for public and private programs aimed at addressing substance use and abuse. This massive </a:t>
            </a:r>
            <a:r>
              <a:rPr lang="en-US" dirty="0"/>
              <a:t>underreporting of substance use has widespread implications if this represents a greater trend in ED’s across the nation. </a:t>
            </a:r>
            <a:endParaRPr lang="en-US" dirty="0" smtClean="0"/>
          </a:p>
          <a:p>
            <a:endParaRPr lang="en-US" dirty="0"/>
          </a:p>
          <a:p>
            <a:endParaRPr lang="en-US" dirty="0"/>
          </a:p>
        </p:txBody>
      </p:sp>
      <p:sp>
        <p:nvSpPr>
          <p:cNvPr id="272" name="Text Placeholder 271"/>
          <p:cNvSpPr>
            <a:spLocks noGrp="1"/>
          </p:cNvSpPr>
          <p:nvPr>
            <p:ph type="body" sz="quarter" idx="150"/>
          </p:nvPr>
        </p:nvSpPr>
        <p:spPr>
          <a:xfrm>
            <a:off x="3662362" y="1348380"/>
            <a:ext cx="20107276" cy="598230"/>
          </a:xfrm>
        </p:spPr>
        <p:txBody>
          <a:bodyPr/>
          <a:lstStyle/>
          <a:p>
            <a:r>
              <a:rPr lang="en-US" sz="2800" dirty="0" smtClean="0"/>
              <a:t>Thomas Cranmer, Aimee Moulin MD, Evan Wu MD, Tommie Trevino CADC-CAS</a:t>
            </a:r>
            <a:endParaRPr lang="en-US" sz="2800" dirty="0"/>
          </a:p>
        </p:txBody>
      </p:sp>
      <p:sp>
        <p:nvSpPr>
          <p:cNvPr id="273" name="Text Placeholder 272"/>
          <p:cNvSpPr>
            <a:spLocks noGrp="1"/>
          </p:cNvSpPr>
          <p:nvPr>
            <p:ph type="body" sz="quarter" idx="184"/>
          </p:nvPr>
        </p:nvSpPr>
        <p:spPr>
          <a:xfrm>
            <a:off x="3662362" y="1838525"/>
            <a:ext cx="20107276" cy="634555"/>
          </a:xfrm>
        </p:spPr>
        <p:txBody>
          <a:bodyPr/>
          <a:lstStyle/>
          <a:p>
            <a:r>
              <a:rPr lang="en-US" dirty="0"/>
              <a:t>University of California at </a:t>
            </a:r>
            <a:r>
              <a:rPr lang="en-US" dirty="0" smtClean="0"/>
              <a:t>Davis - Department of Emergency Medicine</a:t>
            </a:r>
            <a:endParaRPr lang="en-US" dirty="0"/>
          </a:p>
        </p:txBody>
      </p:sp>
      <p:sp>
        <p:nvSpPr>
          <p:cNvPr id="274" name="Text Placeholder 273"/>
          <p:cNvSpPr>
            <a:spLocks noGrp="1"/>
          </p:cNvSpPr>
          <p:nvPr>
            <p:ph type="body" sz="quarter" idx="185"/>
          </p:nvPr>
        </p:nvSpPr>
        <p:spPr>
          <a:xfrm>
            <a:off x="2918154" y="124302"/>
            <a:ext cx="20851484" cy="1334836"/>
          </a:xfrm>
        </p:spPr>
        <p:txBody>
          <a:bodyPr>
            <a:normAutofit fontScale="92500" lnSpcReduction="10000"/>
          </a:bodyPr>
          <a:lstStyle/>
          <a:p>
            <a:r>
              <a:rPr lang="en-US" b="1" dirty="0" smtClean="0"/>
              <a:t>Screening, Brief Intervention, and Referral to Treatment (SBIRT) in the UC Davis Emergency Department</a:t>
            </a:r>
            <a:endParaRPr lang="en-US" b="1" dirty="0"/>
          </a:p>
        </p:txBody>
      </p:sp>
      <p:sp>
        <p:nvSpPr>
          <p:cNvPr id="235" name="Text Placeholder 234"/>
          <p:cNvSpPr>
            <a:spLocks noGrp="1"/>
          </p:cNvSpPr>
          <p:nvPr>
            <p:ph type="body" sz="quarter" idx="95"/>
          </p:nvPr>
        </p:nvSpPr>
        <p:spPr/>
        <p:txBody>
          <a:bodyPr/>
          <a:lstStyle/>
          <a:p>
            <a:endParaRPr lang="en-US"/>
          </a:p>
        </p:txBody>
      </p:sp>
      <p:sp>
        <p:nvSpPr>
          <p:cNvPr id="236" name="Text Placeholder 235"/>
          <p:cNvSpPr>
            <a:spLocks noGrp="1"/>
          </p:cNvSpPr>
          <p:nvPr>
            <p:ph type="body" sz="quarter" idx="107"/>
          </p:nvPr>
        </p:nvSpPr>
        <p:spPr/>
        <p:txBody>
          <a:bodyPr/>
          <a:lstStyle/>
          <a:p>
            <a:endParaRPr lang="en-US"/>
          </a:p>
        </p:txBody>
      </p:sp>
      <p:sp>
        <p:nvSpPr>
          <p:cNvPr id="238" name="Text Placeholder 237"/>
          <p:cNvSpPr>
            <a:spLocks noGrp="1"/>
          </p:cNvSpPr>
          <p:nvPr>
            <p:ph type="body" sz="quarter" idx="116"/>
          </p:nvPr>
        </p:nvSpPr>
        <p:spPr/>
        <p:txBody>
          <a:bodyPr/>
          <a:lstStyle/>
          <a:p>
            <a:endParaRPr lang="en-US"/>
          </a:p>
        </p:txBody>
      </p:sp>
      <p:sp>
        <p:nvSpPr>
          <p:cNvPr id="239" name="Text Placeholder 238"/>
          <p:cNvSpPr>
            <a:spLocks noGrp="1"/>
          </p:cNvSpPr>
          <p:nvPr>
            <p:ph type="body" sz="quarter" idx="117"/>
          </p:nvPr>
        </p:nvSpPr>
        <p:spPr/>
        <p:txBody>
          <a:bodyPr/>
          <a:lstStyle/>
          <a:p>
            <a:endParaRPr lang="en-US"/>
          </a:p>
        </p:txBody>
      </p:sp>
      <p:sp>
        <p:nvSpPr>
          <p:cNvPr id="240" name="Text Placeholder 239"/>
          <p:cNvSpPr>
            <a:spLocks noGrp="1"/>
          </p:cNvSpPr>
          <p:nvPr>
            <p:ph type="body" sz="quarter" idx="118"/>
          </p:nvPr>
        </p:nvSpPr>
        <p:spPr/>
        <p:txBody>
          <a:bodyPr/>
          <a:lstStyle/>
          <a:p>
            <a:endParaRPr lang="en-US"/>
          </a:p>
        </p:txBody>
      </p:sp>
      <p:sp>
        <p:nvSpPr>
          <p:cNvPr id="241" name="Text Placeholder 240"/>
          <p:cNvSpPr>
            <a:spLocks noGrp="1"/>
          </p:cNvSpPr>
          <p:nvPr>
            <p:ph type="body" sz="quarter" idx="119"/>
          </p:nvPr>
        </p:nvSpPr>
        <p:spPr/>
        <p:txBody>
          <a:bodyPr/>
          <a:lstStyle/>
          <a:p>
            <a:endParaRPr lang="en-US"/>
          </a:p>
        </p:txBody>
      </p:sp>
      <p:sp>
        <p:nvSpPr>
          <p:cNvPr id="242" name="Text Placeholder 241"/>
          <p:cNvSpPr>
            <a:spLocks noGrp="1"/>
          </p:cNvSpPr>
          <p:nvPr>
            <p:ph type="body" sz="quarter" idx="120"/>
          </p:nvPr>
        </p:nvSpPr>
        <p:spPr/>
        <p:txBody>
          <a:bodyPr/>
          <a:lstStyle/>
          <a:p>
            <a:endParaRPr lang="en-US"/>
          </a:p>
        </p:txBody>
      </p:sp>
      <p:sp>
        <p:nvSpPr>
          <p:cNvPr id="243" name="Text Placeholder 242"/>
          <p:cNvSpPr>
            <a:spLocks noGrp="1"/>
          </p:cNvSpPr>
          <p:nvPr>
            <p:ph type="body" sz="quarter" idx="121"/>
          </p:nvPr>
        </p:nvSpPr>
        <p:spPr/>
        <p:txBody>
          <a:bodyPr/>
          <a:lstStyle/>
          <a:p>
            <a:endParaRPr lang="en-US"/>
          </a:p>
        </p:txBody>
      </p:sp>
      <p:sp>
        <p:nvSpPr>
          <p:cNvPr id="244" name="Text Placeholder 243"/>
          <p:cNvSpPr>
            <a:spLocks noGrp="1"/>
          </p:cNvSpPr>
          <p:nvPr>
            <p:ph type="body" sz="quarter" idx="122"/>
          </p:nvPr>
        </p:nvSpPr>
        <p:spPr/>
        <p:txBody>
          <a:bodyPr/>
          <a:lstStyle/>
          <a:p>
            <a:endParaRPr lang="en-US"/>
          </a:p>
        </p:txBody>
      </p:sp>
      <p:sp>
        <p:nvSpPr>
          <p:cNvPr id="245" name="Text Placeholder 244"/>
          <p:cNvSpPr>
            <a:spLocks noGrp="1"/>
          </p:cNvSpPr>
          <p:nvPr>
            <p:ph type="body" sz="quarter" idx="123"/>
          </p:nvPr>
        </p:nvSpPr>
        <p:spPr/>
        <p:txBody>
          <a:bodyPr/>
          <a:lstStyle/>
          <a:p>
            <a:endParaRPr lang="en-US"/>
          </a:p>
        </p:txBody>
      </p:sp>
      <p:sp>
        <p:nvSpPr>
          <p:cNvPr id="246" name="Text Placeholder 245"/>
          <p:cNvSpPr>
            <a:spLocks noGrp="1"/>
          </p:cNvSpPr>
          <p:nvPr>
            <p:ph type="body" sz="quarter" idx="124"/>
          </p:nvPr>
        </p:nvSpPr>
        <p:spPr/>
        <p:txBody>
          <a:bodyPr/>
          <a:lstStyle/>
          <a:p>
            <a:endParaRPr lang="en-US"/>
          </a:p>
        </p:txBody>
      </p:sp>
      <p:sp>
        <p:nvSpPr>
          <p:cNvPr id="247" name="Text Placeholder 246"/>
          <p:cNvSpPr>
            <a:spLocks noGrp="1"/>
          </p:cNvSpPr>
          <p:nvPr>
            <p:ph type="body" sz="quarter" idx="125"/>
          </p:nvPr>
        </p:nvSpPr>
        <p:spPr/>
        <p:txBody>
          <a:bodyPr/>
          <a:lstStyle/>
          <a:p>
            <a:endParaRPr lang="en-US"/>
          </a:p>
        </p:txBody>
      </p:sp>
      <p:sp>
        <p:nvSpPr>
          <p:cNvPr id="237" name="Picture Placeholder 236"/>
          <p:cNvSpPr>
            <a:spLocks noGrp="1"/>
          </p:cNvSpPr>
          <p:nvPr>
            <p:ph type="pic" sz="quarter" idx="115"/>
          </p:nvPr>
        </p:nvSpPr>
        <p:spPr/>
      </p:sp>
      <p:sp>
        <p:nvSpPr>
          <p:cNvPr id="248" name="Picture Placeholder 247"/>
          <p:cNvSpPr>
            <a:spLocks noGrp="1"/>
          </p:cNvSpPr>
          <p:nvPr>
            <p:ph type="pic" sz="quarter" idx="126"/>
          </p:nvPr>
        </p:nvSpPr>
        <p:spPr/>
      </p:sp>
      <p:sp>
        <p:nvSpPr>
          <p:cNvPr id="249" name="Picture Placeholder 248"/>
          <p:cNvSpPr>
            <a:spLocks noGrp="1"/>
          </p:cNvSpPr>
          <p:nvPr>
            <p:ph type="pic" sz="quarter" idx="127"/>
          </p:nvPr>
        </p:nvSpPr>
        <p:spPr/>
      </p:sp>
      <p:sp>
        <p:nvSpPr>
          <p:cNvPr id="250" name="Picture Placeholder 249"/>
          <p:cNvSpPr>
            <a:spLocks noGrp="1"/>
          </p:cNvSpPr>
          <p:nvPr>
            <p:ph type="pic" sz="quarter" idx="128"/>
          </p:nvPr>
        </p:nvSpPr>
        <p:spPr/>
      </p:sp>
      <p:sp>
        <p:nvSpPr>
          <p:cNvPr id="251" name="Picture Placeholder 250"/>
          <p:cNvSpPr>
            <a:spLocks noGrp="1"/>
          </p:cNvSpPr>
          <p:nvPr>
            <p:ph type="pic" sz="quarter" idx="129"/>
          </p:nvPr>
        </p:nvSpPr>
        <p:spPr/>
      </p:sp>
      <p:sp>
        <p:nvSpPr>
          <p:cNvPr id="252" name="Picture Placeholder 251"/>
          <p:cNvSpPr>
            <a:spLocks noGrp="1"/>
          </p:cNvSpPr>
          <p:nvPr>
            <p:ph type="pic" sz="quarter" idx="130"/>
          </p:nvPr>
        </p:nvSpPr>
        <p:spPr/>
      </p:sp>
      <p:sp>
        <p:nvSpPr>
          <p:cNvPr id="253" name="Picture Placeholder 252"/>
          <p:cNvSpPr>
            <a:spLocks noGrp="1"/>
          </p:cNvSpPr>
          <p:nvPr>
            <p:ph type="pic" sz="quarter" idx="131"/>
          </p:nvPr>
        </p:nvSpPr>
        <p:spPr/>
      </p:sp>
      <p:sp>
        <p:nvSpPr>
          <p:cNvPr id="254" name="Picture Placeholder 253"/>
          <p:cNvSpPr>
            <a:spLocks noGrp="1"/>
          </p:cNvSpPr>
          <p:nvPr>
            <p:ph type="pic" sz="quarter" idx="132"/>
          </p:nvPr>
        </p:nvSpPr>
        <p:spPr/>
      </p:sp>
      <p:sp>
        <p:nvSpPr>
          <p:cNvPr id="255" name="Picture Placeholder 254"/>
          <p:cNvSpPr>
            <a:spLocks noGrp="1"/>
          </p:cNvSpPr>
          <p:nvPr>
            <p:ph type="pic" sz="quarter" idx="133"/>
          </p:nvPr>
        </p:nvSpPr>
        <p:spPr/>
      </p:sp>
      <p:sp>
        <p:nvSpPr>
          <p:cNvPr id="256" name="Picture Placeholder 255"/>
          <p:cNvSpPr>
            <a:spLocks noGrp="1"/>
          </p:cNvSpPr>
          <p:nvPr>
            <p:ph type="pic" sz="quarter" idx="134"/>
          </p:nvPr>
        </p:nvSpPr>
        <p:spPr/>
      </p:sp>
      <p:sp>
        <p:nvSpPr>
          <p:cNvPr id="257" name="Picture Placeholder 256"/>
          <p:cNvSpPr>
            <a:spLocks noGrp="1"/>
          </p:cNvSpPr>
          <p:nvPr>
            <p:ph type="pic" sz="quarter" idx="135"/>
          </p:nvPr>
        </p:nvSpPr>
        <p:spPr/>
      </p:sp>
      <p:sp>
        <p:nvSpPr>
          <p:cNvPr id="258" name="Text Placeholder 257"/>
          <p:cNvSpPr>
            <a:spLocks noGrp="1"/>
          </p:cNvSpPr>
          <p:nvPr>
            <p:ph type="body" sz="quarter" idx="136"/>
          </p:nvPr>
        </p:nvSpPr>
        <p:spPr/>
        <p:txBody>
          <a:bodyPr/>
          <a:lstStyle/>
          <a:p>
            <a:endParaRPr lang="en-US"/>
          </a:p>
        </p:txBody>
      </p:sp>
      <p:sp>
        <p:nvSpPr>
          <p:cNvPr id="259" name="Text Placeholder 258"/>
          <p:cNvSpPr>
            <a:spLocks noGrp="1"/>
          </p:cNvSpPr>
          <p:nvPr>
            <p:ph type="body" sz="quarter" idx="137"/>
          </p:nvPr>
        </p:nvSpPr>
        <p:spPr/>
        <p:txBody>
          <a:bodyPr/>
          <a:lstStyle/>
          <a:p>
            <a:endParaRPr lang="en-US"/>
          </a:p>
        </p:txBody>
      </p:sp>
      <p:sp>
        <p:nvSpPr>
          <p:cNvPr id="260" name="Text Placeholder 259"/>
          <p:cNvSpPr>
            <a:spLocks noGrp="1"/>
          </p:cNvSpPr>
          <p:nvPr>
            <p:ph type="body" sz="quarter" idx="138"/>
          </p:nvPr>
        </p:nvSpPr>
        <p:spPr/>
        <p:txBody>
          <a:bodyPr/>
          <a:lstStyle/>
          <a:p>
            <a:endParaRPr lang="en-US"/>
          </a:p>
        </p:txBody>
      </p:sp>
      <p:sp>
        <p:nvSpPr>
          <p:cNvPr id="261" name="Text Placeholder 260"/>
          <p:cNvSpPr>
            <a:spLocks noGrp="1"/>
          </p:cNvSpPr>
          <p:nvPr>
            <p:ph type="body" sz="quarter" idx="139"/>
          </p:nvPr>
        </p:nvSpPr>
        <p:spPr/>
        <p:txBody>
          <a:bodyPr/>
          <a:lstStyle/>
          <a:p>
            <a:endParaRPr lang="en-US"/>
          </a:p>
        </p:txBody>
      </p:sp>
      <p:sp>
        <p:nvSpPr>
          <p:cNvPr id="262" name="Text Placeholder 261"/>
          <p:cNvSpPr>
            <a:spLocks noGrp="1"/>
          </p:cNvSpPr>
          <p:nvPr>
            <p:ph type="body" sz="quarter" idx="140"/>
          </p:nvPr>
        </p:nvSpPr>
        <p:spPr/>
        <p:txBody>
          <a:bodyPr/>
          <a:lstStyle/>
          <a:p>
            <a:endParaRPr lang="en-US"/>
          </a:p>
        </p:txBody>
      </p:sp>
      <p:sp>
        <p:nvSpPr>
          <p:cNvPr id="263" name="Text Placeholder 262"/>
          <p:cNvSpPr>
            <a:spLocks noGrp="1"/>
          </p:cNvSpPr>
          <p:nvPr>
            <p:ph type="body" sz="quarter" idx="141"/>
          </p:nvPr>
        </p:nvSpPr>
        <p:spPr/>
        <p:txBody>
          <a:bodyPr/>
          <a:lstStyle/>
          <a:p>
            <a:endParaRPr lang="en-US"/>
          </a:p>
        </p:txBody>
      </p:sp>
      <p:sp>
        <p:nvSpPr>
          <p:cNvPr id="264" name="Text Placeholder 263"/>
          <p:cNvSpPr>
            <a:spLocks noGrp="1"/>
          </p:cNvSpPr>
          <p:nvPr>
            <p:ph type="body" sz="quarter" idx="142"/>
          </p:nvPr>
        </p:nvSpPr>
        <p:spPr/>
        <p:txBody>
          <a:bodyPr/>
          <a:lstStyle/>
          <a:p>
            <a:endParaRPr lang="en-US"/>
          </a:p>
        </p:txBody>
      </p:sp>
      <p:sp>
        <p:nvSpPr>
          <p:cNvPr id="265" name="Text Placeholder 264"/>
          <p:cNvSpPr>
            <a:spLocks noGrp="1"/>
          </p:cNvSpPr>
          <p:nvPr>
            <p:ph type="body" sz="quarter" idx="143"/>
          </p:nvPr>
        </p:nvSpPr>
        <p:spPr/>
        <p:txBody>
          <a:bodyPr/>
          <a:lstStyle/>
          <a:p>
            <a:endParaRPr lang="en-US"/>
          </a:p>
        </p:txBody>
      </p:sp>
      <p:sp>
        <p:nvSpPr>
          <p:cNvPr id="266" name="Text Placeholder 265"/>
          <p:cNvSpPr>
            <a:spLocks noGrp="1"/>
          </p:cNvSpPr>
          <p:nvPr>
            <p:ph type="body" sz="quarter" idx="144"/>
          </p:nvPr>
        </p:nvSpPr>
        <p:spPr/>
        <p:txBody>
          <a:bodyPr/>
          <a:lstStyle/>
          <a:p>
            <a:endParaRPr lang="en-US"/>
          </a:p>
        </p:txBody>
      </p:sp>
      <p:sp>
        <p:nvSpPr>
          <p:cNvPr id="267" name="Text Placeholder 266"/>
          <p:cNvSpPr>
            <a:spLocks noGrp="1"/>
          </p:cNvSpPr>
          <p:nvPr>
            <p:ph type="body" sz="quarter" idx="145"/>
          </p:nvPr>
        </p:nvSpPr>
        <p:spPr/>
        <p:txBody>
          <a:bodyPr/>
          <a:lstStyle/>
          <a:p>
            <a:endParaRPr lang="en-US"/>
          </a:p>
        </p:txBody>
      </p:sp>
      <p:sp>
        <p:nvSpPr>
          <p:cNvPr id="268" name="Text Placeholder 267"/>
          <p:cNvSpPr>
            <a:spLocks noGrp="1"/>
          </p:cNvSpPr>
          <p:nvPr>
            <p:ph type="body" sz="quarter" idx="146"/>
          </p:nvPr>
        </p:nvSpPr>
        <p:spPr/>
        <p:txBody>
          <a:bodyPr/>
          <a:lstStyle/>
          <a:p>
            <a:endParaRPr lang="en-US"/>
          </a:p>
        </p:txBody>
      </p:sp>
      <p:sp>
        <p:nvSpPr>
          <p:cNvPr id="269" name="Text Placeholder 268"/>
          <p:cNvSpPr>
            <a:spLocks noGrp="1"/>
          </p:cNvSpPr>
          <p:nvPr>
            <p:ph type="body" sz="quarter" idx="147"/>
          </p:nvPr>
        </p:nvSpPr>
        <p:spPr/>
        <p:txBody>
          <a:bodyPr/>
          <a:lstStyle/>
          <a:p>
            <a:endParaRPr lang="en-US"/>
          </a:p>
        </p:txBody>
      </p:sp>
      <p:sp>
        <p:nvSpPr>
          <p:cNvPr id="270" name="Text Placeholder 269"/>
          <p:cNvSpPr>
            <a:spLocks noGrp="1"/>
          </p:cNvSpPr>
          <p:nvPr>
            <p:ph type="body" sz="quarter" idx="148"/>
          </p:nvPr>
        </p:nvSpPr>
        <p:spPr/>
        <p:txBody>
          <a:bodyPr/>
          <a:lstStyle/>
          <a:p>
            <a:endParaRPr lang="en-US"/>
          </a:p>
        </p:txBody>
      </p:sp>
      <p:sp>
        <p:nvSpPr>
          <p:cNvPr id="271" name="Text Placeholder 270"/>
          <p:cNvSpPr>
            <a:spLocks noGrp="1"/>
          </p:cNvSpPr>
          <p:nvPr>
            <p:ph type="body" sz="quarter" idx="149"/>
          </p:nvPr>
        </p:nvSpPr>
        <p:spPr/>
        <p:txBody>
          <a:bodyPr/>
          <a:lstStyle/>
          <a:p>
            <a:endParaRPr lang="en-US"/>
          </a:p>
        </p:txBody>
      </p:sp>
      <p:pic>
        <p:nvPicPr>
          <p:cNvPr id="275" name="Picture 274" descr="bsd_sp_AdvocacyCenter_SBIRT_av5.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02050" y="11797099"/>
            <a:ext cx="2720624" cy="3944903"/>
          </a:xfrm>
          <a:prstGeom prst="rect">
            <a:avLst/>
          </a:prstGeom>
        </p:spPr>
      </p:pic>
      <p:graphicFrame>
        <p:nvGraphicFramePr>
          <p:cNvPr id="282" name="Chart 281"/>
          <p:cNvGraphicFramePr>
            <a:graphicFrameLocks/>
          </p:cNvGraphicFramePr>
          <p:nvPr>
            <p:extLst>
              <p:ext uri="{D42A27DB-BD31-4B8C-83A1-F6EECF244321}">
                <p14:modId xmlns:p14="http://schemas.microsoft.com/office/powerpoint/2010/main" val="2972913706"/>
              </p:ext>
            </p:extLst>
          </p:nvPr>
        </p:nvGraphicFramePr>
        <p:xfrm>
          <a:off x="13450808" y="3966813"/>
          <a:ext cx="6741199" cy="4174211"/>
        </p:xfrm>
        <a:graphic>
          <a:graphicData uri="http://schemas.openxmlformats.org/drawingml/2006/chart">
            <c:chart xmlns:c="http://schemas.openxmlformats.org/drawingml/2006/chart" xmlns:r="http://schemas.openxmlformats.org/officeDocument/2006/relationships" r:id="rId4"/>
          </a:graphicData>
        </a:graphic>
      </p:graphicFrame>
      <p:sp>
        <p:nvSpPr>
          <p:cNvPr id="289" name="Text Placeholder 228"/>
          <p:cNvSpPr>
            <a:spLocks noGrp="1"/>
          </p:cNvSpPr>
          <p:nvPr>
            <p:ph type="body" sz="quarter" idx="25"/>
          </p:nvPr>
        </p:nvSpPr>
        <p:spPr/>
        <p:txBody>
          <a:bodyPr/>
          <a:lstStyle/>
          <a:p>
            <a:r>
              <a:rPr lang="en-US" dirty="0" smtClean="0"/>
              <a:t>RESULTS</a:t>
            </a:r>
            <a:endParaRPr lang="en-US" dirty="0"/>
          </a:p>
        </p:txBody>
      </p:sp>
      <p:graphicFrame>
        <p:nvGraphicFramePr>
          <p:cNvPr id="295" name="Chart 294"/>
          <p:cNvGraphicFramePr>
            <a:graphicFrameLocks/>
          </p:cNvGraphicFramePr>
          <p:nvPr>
            <p:extLst>
              <p:ext uri="{D42A27DB-BD31-4B8C-83A1-F6EECF244321}">
                <p14:modId xmlns:p14="http://schemas.microsoft.com/office/powerpoint/2010/main" val="3309489077"/>
              </p:ext>
            </p:extLst>
          </p:nvPr>
        </p:nvGraphicFramePr>
        <p:xfrm>
          <a:off x="13547165" y="9005297"/>
          <a:ext cx="7053418" cy="366546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02" name="Chart 301"/>
          <p:cNvGraphicFramePr>
            <a:graphicFrameLocks/>
          </p:cNvGraphicFramePr>
          <p:nvPr>
            <p:extLst>
              <p:ext uri="{D42A27DB-BD31-4B8C-83A1-F6EECF244321}">
                <p14:modId xmlns:p14="http://schemas.microsoft.com/office/powerpoint/2010/main" val="1674407688"/>
              </p:ext>
            </p:extLst>
          </p:nvPr>
        </p:nvGraphicFramePr>
        <p:xfrm>
          <a:off x="13854904" y="12372923"/>
          <a:ext cx="7460421" cy="4351349"/>
        </p:xfrm>
        <a:graphic>
          <a:graphicData uri="http://schemas.openxmlformats.org/drawingml/2006/chart">
            <c:chart xmlns:c="http://schemas.openxmlformats.org/drawingml/2006/chart" xmlns:r="http://schemas.openxmlformats.org/officeDocument/2006/relationships" r:id="rId6"/>
          </a:graphicData>
        </a:graphic>
      </p:graphicFrame>
      <p:sp>
        <p:nvSpPr>
          <p:cNvPr id="303" name="TextBox 302"/>
          <p:cNvSpPr txBox="1"/>
          <p:nvPr/>
        </p:nvSpPr>
        <p:spPr>
          <a:xfrm>
            <a:off x="15644549" y="14267117"/>
            <a:ext cx="184666" cy="846386"/>
          </a:xfrm>
          <a:prstGeom prst="rect">
            <a:avLst/>
          </a:prstGeom>
          <a:noFill/>
        </p:spPr>
        <p:txBody>
          <a:bodyPr wrap="none" rtlCol="0">
            <a:spAutoFit/>
          </a:bodyPr>
          <a:lstStyle/>
          <a:p>
            <a:endParaRPr lang="en-US" dirty="0"/>
          </a:p>
        </p:txBody>
      </p:sp>
      <p:sp>
        <p:nvSpPr>
          <p:cNvPr id="310" name="TextBox 309"/>
          <p:cNvSpPr txBox="1"/>
          <p:nvPr/>
        </p:nvSpPr>
        <p:spPr>
          <a:xfrm>
            <a:off x="7213113" y="12670760"/>
            <a:ext cx="5925476" cy="384048"/>
          </a:xfrm>
          <a:prstGeom prst="rect">
            <a:avLst/>
          </a:prstGeom>
          <a:solidFill>
            <a:srgbClr val="C7D0E9"/>
          </a:solidFill>
          <a:ln w="12700" cmpd="sng">
            <a:solidFill>
              <a:srgbClr val="000000"/>
            </a:solidFill>
          </a:ln>
        </p:spPr>
        <p:txBody>
          <a:bodyPr wrap="none" rtlCol="0">
            <a:normAutofit fontScale="47500" lnSpcReduction="20000"/>
          </a:bodyPr>
          <a:lstStyle/>
          <a:p>
            <a:pPr algn="ctr"/>
            <a:r>
              <a:rPr lang="en-US" b="1" dirty="0" smtClean="0"/>
              <a:t>Mental Illness</a:t>
            </a:r>
            <a:endParaRPr lang="en-US" b="1" dirty="0"/>
          </a:p>
        </p:txBody>
      </p:sp>
      <p:sp>
        <p:nvSpPr>
          <p:cNvPr id="312" name="TextBox 311"/>
          <p:cNvSpPr txBox="1"/>
          <p:nvPr/>
        </p:nvSpPr>
        <p:spPr>
          <a:xfrm>
            <a:off x="13854904" y="8399477"/>
            <a:ext cx="5925476" cy="384048"/>
          </a:xfrm>
          <a:prstGeom prst="rect">
            <a:avLst/>
          </a:prstGeom>
          <a:solidFill>
            <a:srgbClr val="C7D0E9"/>
          </a:solidFill>
          <a:ln w="12700" cmpd="sng">
            <a:solidFill>
              <a:srgbClr val="000000"/>
            </a:solidFill>
          </a:ln>
        </p:spPr>
        <p:txBody>
          <a:bodyPr wrap="none" rtlCol="0">
            <a:normAutofit fontScale="47500" lnSpcReduction="20000"/>
          </a:bodyPr>
          <a:lstStyle/>
          <a:p>
            <a:pPr algn="ctr"/>
            <a:r>
              <a:rPr lang="en-US" b="1" dirty="0" smtClean="0"/>
              <a:t>Chief Concern or Reason for Hospital Visit</a:t>
            </a:r>
            <a:endParaRPr lang="en-US" b="1" dirty="0"/>
          </a:p>
        </p:txBody>
      </p:sp>
      <p:sp>
        <p:nvSpPr>
          <p:cNvPr id="313" name="TextBox 312"/>
          <p:cNvSpPr txBox="1"/>
          <p:nvPr/>
        </p:nvSpPr>
        <p:spPr>
          <a:xfrm>
            <a:off x="13854904" y="3553902"/>
            <a:ext cx="5925476" cy="384048"/>
          </a:xfrm>
          <a:prstGeom prst="rect">
            <a:avLst/>
          </a:prstGeom>
          <a:solidFill>
            <a:srgbClr val="C7D0E9"/>
          </a:solidFill>
          <a:ln w="12700" cmpd="sng">
            <a:solidFill>
              <a:srgbClr val="000000"/>
            </a:solidFill>
          </a:ln>
        </p:spPr>
        <p:txBody>
          <a:bodyPr wrap="none" rtlCol="0">
            <a:normAutofit fontScale="47500" lnSpcReduction="20000"/>
          </a:bodyPr>
          <a:lstStyle/>
          <a:p>
            <a:pPr algn="ctr"/>
            <a:r>
              <a:rPr lang="en-US" b="1" dirty="0" smtClean="0"/>
              <a:t>Substance of Choice (%)</a:t>
            </a:r>
            <a:endParaRPr lang="en-US" b="1" dirty="0"/>
          </a:p>
        </p:txBody>
      </p:sp>
      <p:sp>
        <p:nvSpPr>
          <p:cNvPr id="314" name="TextBox 313"/>
          <p:cNvSpPr txBox="1"/>
          <p:nvPr/>
        </p:nvSpPr>
        <p:spPr>
          <a:xfrm>
            <a:off x="13854904" y="12670759"/>
            <a:ext cx="5925476" cy="384048"/>
          </a:xfrm>
          <a:prstGeom prst="rect">
            <a:avLst/>
          </a:prstGeom>
          <a:solidFill>
            <a:srgbClr val="C7D0E9"/>
          </a:solidFill>
          <a:ln w="12700" cmpd="sng">
            <a:solidFill>
              <a:srgbClr val="000000"/>
            </a:solidFill>
          </a:ln>
        </p:spPr>
        <p:txBody>
          <a:bodyPr wrap="none" rtlCol="0">
            <a:normAutofit fontScale="47500" lnSpcReduction="20000"/>
          </a:bodyPr>
          <a:lstStyle/>
          <a:p>
            <a:pPr algn="ctr"/>
            <a:r>
              <a:rPr lang="en-US" b="1" dirty="0" smtClean="0"/>
              <a:t>Diagnosed with substance use disorder</a:t>
            </a:r>
            <a:endParaRPr lang="en-US" b="1" dirty="0"/>
          </a:p>
        </p:txBody>
      </p:sp>
      <p:graphicFrame>
        <p:nvGraphicFramePr>
          <p:cNvPr id="315" name="Chart 314"/>
          <p:cNvGraphicFramePr>
            <a:graphicFrameLocks/>
          </p:cNvGraphicFramePr>
          <p:nvPr>
            <p:extLst>
              <p:ext uri="{D42A27DB-BD31-4B8C-83A1-F6EECF244321}">
                <p14:modId xmlns:p14="http://schemas.microsoft.com/office/powerpoint/2010/main" val="1484532757"/>
              </p:ext>
            </p:extLst>
          </p:nvPr>
        </p:nvGraphicFramePr>
        <p:xfrm>
          <a:off x="7357133" y="13129972"/>
          <a:ext cx="5715451" cy="2743200"/>
        </p:xfrm>
        <a:graphic>
          <a:graphicData uri="http://schemas.openxmlformats.org/drawingml/2006/chart">
            <c:chart xmlns:c="http://schemas.openxmlformats.org/drawingml/2006/chart" xmlns:r="http://schemas.openxmlformats.org/officeDocument/2006/relationships" r:id="rId7"/>
          </a:graphicData>
        </a:graphic>
      </p:graphicFrame>
      <p:sp>
        <p:nvSpPr>
          <p:cNvPr id="317" name="Text Placeholder 232"/>
          <p:cNvSpPr>
            <a:spLocks noGrp="1"/>
          </p:cNvSpPr>
          <p:nvPr>
            <p:ph type="body" sz="quarter" idx="29"/>
          </p:nvPr>
        </p:nvSpPr>
        <p:spPr>
          <a:xfrm>
            <a:off x="20581114" y="14586337"/>
            <a:ext cx="6279386" cy="382517"/>
          </a:xfrm>
        </p:spPr>
        <p:txBody>
          <a:bodyPr/>
          <a:lstStyle/>
          <a:p>
            <a:r>
              <a:rPr lang="en-US" dirty="0" smtClean="0"/>
              <a:t>ACKNOWLEDGEMENTS AND CONTACT</a:t>
            </a:r>
            <a:endParaRPr lang="en-US" dirty="0"/>
          </a:p>
        </p:txBody>
      </p:sp>
      <p:sp>
        <p:nvSpPr>
          <p:cNvPr id="318" name="Text Placeholder 233"/>
          <p:cNvSpPr>
            <a:spLocks noGrp="1"/>
          </p:cNvSpPr>
          <p:nvPr>
            <p:ph type="body" sz="quarter" idx="30"/>
          </p:nvPr>
        </p:nvSpPr>
        <p:spPr>
          <a:xfrm>
            <a:off x="20628372" y="14864194"/>
            <a:ext cx="6282531" cy="1168658"/>
          </a:xfrm>
        </p:spPr>
        <p:txBody>
          <a:bodyPr/>
          <a:lstStyle/>
          <a:p>
            <a:r>
              <a:rPr lang="en-US" dirty="0" smtClean="0"/>
              <a:t>Thank you Aimee Moulin MD for your input as project advisor, Tommie Travino for collecting the data over the years, and Fiona Scott for her assistance with the statistical analysis. </a:t>
            </a:r>
          </a:p>
          <a:p>
            <a:r>
              <a:rPr lang="en-US" dirty="0"/>
              <a:t>Q</a:t>
            </a:r>
            <a:r>
              <a:rPr lang="en-US" dirty="0" smtClean="0"/>
              <a:t>uestions or comments? Contact Tom Cranmer at tcranmer@ucdavis.edu</a:t>
            </a:r>
            <a:endParaRPr lang="en-US" dirty="0"/>
          </a:p>
        </p:txBody>
      </p:sp>
      <p:sp>
        <p:nvSpPr>
          <p:cNvPr id="321" name="Picture Placeholder 320"/>
          <p:cNvSpPr>
            <a:spLocks noGrp="1"/>
          </p:cNvSpPr>
          <p:nvPr>
            <p:ph type="pic" sz="quarter" idx="18"/>
          </p:nvPr>
        </p:nvSpPr>
        <p:spPr/>
      </p:sp>
      <p:pic>
        <p:nvPicPr>
          <p:cNvPr id="322" name="Picture 321" descr="Screen Shot 2018-02-16 at 5.21.51 PM.png"/>
          <p:cNvPicPr>
            <a:picLocks noChangeAspect="1"/>
          </p:cNvPicPr>
          <p:nvPr/>
        </p:nvPicPr>
        <p:blipFill rotWithShape="1">
          <a:blip r:embed="rId8">
            <a:extLst>
              <a:ext uri="{28A0092B-C50C-407E-A947-70E740481C1C}">
                <a14:useLocalDpi xmlns:a14="http://schemas.microsoft.com/office/drawing/2010/main" val="0"/>
              </a:ext>
            </a:extLst>
          </a:blip>
          <a:srcRect b="631"/>
          <a:stretch/>
        </p:blipFill>
        <p:spPr>
          <a:xfrm>
            <a:off x="7639354" y="3561068"/>
            <a:ext cx="5183912" cy="8946813"/>
          </a:xfrm>
          <a:prstGeom prst="rect">
            <a:avLst/>
          </a:prstGeom>
        </p:spPr>
      </p:pic>
    </p:spTree>
    <p:extLst>
      <p:ext uri="{BB962C8B-B14F-4D97-AF65-F5344CB8AC3E}">
        <p14:creationId xmlns:p14="http://schemas.microsoft.com/office/powerpoint/2010/main" val="91323945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osterPresentations.com-36x60-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PosterPresentations.com-36x60-Template-V3</Template>
  <TotalTime>6668</TotalTime>
  <Words>803</Words>
  <Application>Microsoft Macintosh PowerPoint</Application>
  <PresentationFormat>Custom</PresentationFormat>
  <Paragraphs>44</Paragraphs>
  <Slides>1</Slides>
  <Notes>1</Notes>
  <HiddenSlides>0</HiddenSlides>
  <MMClips>0</MMClips>
  <ScaleCrop>false</ScaleCrop>
  <HeadingPairs>
    <vt:vector size="4" baseType="variant">
      <vt:variant>
        <vt:lpstr>Theme</vt:lpstr>
      </vt:variant>
      <vt:variant>
        <vt:i4>3</vt:i4>
      </vt:variant>
      <vt:variant>
        <vt:lpstr>Slide Titles</vt:lpstr>
      </vt:variant>
      <vt:variant>
        <vt:i4>1</vt:i4>
      </vt:variant>
    </vt:vector>
  </HeadingPairs>
  <TitlesOfParts>
    <vt:vector size="4" baseType="lpstr">
      <vt:lpstr>PosterPresentations.com-36x60-Template-V3</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Thomas Cranmer</cp:lastModifiedBy>
  <cp:revision>133</cp:revision>
  <cp:lastPrinted>2018-02-16T20:01:14Z</cp:lastPrinted>
  <dcterms:created xsi:type="dcterms:W3CDTF">2012-02-06T18:46:22Z</dcterms:created>
  <dcterms:modified xsi:type="dcterms:W3CDTF">2018-02-20T17:39:21Z</dcterms:modified>
</cp:coreProperties>
</file>