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60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5"/>
    <a:srgbClr val="C99700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264" autoAdjust="0"/>
    <p:restoredTop sz="94706" autoAdjust="0"/>
  </p:normalViewPr>
  <p:slideViewPr>
    <p:cSldViewPr snapToGrid="0" snapToObjects="1" showGuides="1">
      <p:cViewPr>
        <p:scale>
          <a:sx n="27" d="100"/>
          <a:sy n="27" d="100"/>
        </p:scale>
        <p:origin x="1363" y="65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Change</a:t>
            </a:r>
            <a:r>
              <a:rPr lang="en-US" sz="1800" b="1" baseline="0" dirty="0"/>
              <a:t> in Hemoglobin (</a:t>
            </a:r>
            <a:r>
              <a:rPr lang="en-US" sz="1800" b="1" i="1" baseline="0" dirty="0"/>
              <a:t>p value = 0.215</a:t>
            </a:r>
            <a:r>
              <a:rPr lang="en-US" sz="1800" b="1" i="0" baseline="0" dirty="0"/>
              <a:t>)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Pre-OP Hgb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Sheet2!$B$2:$B$21</c:f>
              <c:numCache>
                <c:formatCode>General</c:formatCode>
                <c:ptCount val="20"/>
                <c:pt idx="0">
                  <c:v>9.6999999999999993</c:v>
                </c:pt>
                <c:pt idx="1">
                  <c:v>14.8</c:v>
                </c:pt>
                <c:pt idx="2">
                  <c:v>12</c:v>
                </c:pt>
                <c:pt idx="3">
                  <c:v>10.3</c:v>
                </c:pt>
                <c:pt idx="4">
                  <c:v>10.7</c:v>
                </c:pt>
                <c:pt idx="5">
                  <c:v>13.5</c:v>
                </c:pt>
                <c:pt idx="6">
                  <c:v>10.3</c:v>
                </c:pt>
                <c:pt idx="7">
                  <c:v>11.5</c:v>
                </c:pt>
                <c:pt idx="8">
                  <c:v>11.4</c:v>
                </c:pt>
                <c:pt idx="9">
                  <c:v>11.1</c:v>
                </c:pt>
                <c:pt idx="10">
                  <c:v>9.3000000000000007</c:v>
                </c:pt>
                <c:pt idx="11">
                  <c:v>11.9</c:v>
                </c:pt>
                <c:pt idx="12">
                  <c:v>9.9</c:v>
                </c:pt>
                <c:pt idx="13">
                  <c:v>10.1</c:v>
                </c:pt>
                <c:pt idx="14">
                  <c:v>12.3</c:v>
                </c:pt>
                <c:pt idx="15">
                  <c:v>11.4</c:v>
                </c:pt>
                <c:pt idx="16">
                  <c:v>11.2</c:v>
                </c:pt>
                <c:pt idx="17">
                  <c:v>13.5</c:v>
                </c:pt>
                <c:pt idx="18">
                  <c:v>16.399999999999999</c:v>
                </c:pt>
                <c:pt idx="19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94-4F31-8015-8A0C82764146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Post-OP Hgb (1 month)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Sheet2!$C$2:$C$21</c:f>
              <c:numCache>
                <c:formatCode>General</c:formatCode>
                <c:ptCount val="20"/>
                <c:pt idx="0">
                  <c:v>11.8</c:v>
                </c:pt>
                <c:pt idx="1">
                  <c:v>14.7</c:v>
                </c:pt>
                <c:pt idx="2">
                  <c:v>11.7</c:v>
                </c:pt>
                <c:pt idx="3">
                  <c:v>10.199999999999999</c:v>
                </c:pt>
                <c:pt idx="7">
                  <c:v>12</c:v>
                </c:pt>
                <c:pt idx="8">
                  <c:v>12.6</c:v>
                </c:pt>
                <c:pt idx="14">
                  <c:v>12.1</c:v>
                </c:pt>
                <c:pt idx="15">
                  <c:v>11.3</c:v>
                </c:pt>
                <c:pt idx="16">
                  <c:v>9.5</c:v>
                </c:pt>
                <c:pt idx="18">
                  <c:v>13.8</c:v>
                </c:pt>
                <c:pt idx="19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94-4F31-8015-8A0C82764146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Post-OP Hgb (6 months)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Sheet2!$A$2:$A$21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Sheet2!$D$2:$D$21</c:f>
              <c:numCache>
                <c:formatCode>General</c:formatCode>
                <c:ptCount val="20"/>
                <c:pt idx="0">
                  <c:v>12.4</c:v>
                </c:pt>
                <c:pt idx="1">
                  <c:v>12.5</c:v>
                </c:pt>
                <c:pt idx="3">
                  <c:v>12</c:v>
                </c:pt>
                <c:pt idx="7">
                  <c:v>11.2</c:v>
                </c:pt>
                <c:pt idx="10">
                  <c:v>11.1</c:v>
                </c:pt>
                <c:pt idx="15">
                  <c:v>12.2</c:v>
                </c:pt>
                <c:pt idx="16">
                  <c:v>12</c:v>
                </c:pt>
                <c:pt idx="18">
                  <c:v>16.2</c:v>
                </c:pt>
                <c:pt idx="19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94-4F31-8015-8A0C82764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009792"/>
        <c:axId val="91011328"/>
      </c:barChart>
      <c:catAx>
        <c:axId val="9100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11328"/>
        <c:crosses val="autoZero"/>
        <c:auto val="1"/>
        <c:lblAlgn val="ctr"/>
        <c:lblOffset val="100"/>
        <c:noMultiLvlLbl val="0"/>
      </c:catAx>
      <c:valAx>
        <c:axId val="9101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0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Change</a:t>
            </a:r>
            <a:r>
              <a:rPr lang="en-US" sz="1800" b="1" baseline="0" dirty="0"/>
              <a:t> in Hematocrit (</a:t>
            </a:r>
            <a:r>
              <a:rPr lang="en-US" sz="1800" b="1" i="1" baseline="0" dirty="0"/>
              <a:t>p value = 0.242</a:t>
            </a:r>
            <a:r>
              <a:rPr lang="en-US" sz="1800" b="1" i="0" baseline="0" dirty="0"/>
              <a:t>)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Sheet2!$G$1</c:f>
              <c:strCache>
                <c:ptCount val="1"/>
                <c:pt idx="0">
                  <c:v>Pre-OP Hct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Sheet2!$F$2:$F$21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Sheet2!$G$2:$G$21</c:f>
              <c:numCache>
                <c:formatCode>General</c:formatCode>
                <c:ptCount val="20"/>
                <c:pt idx="0">
                  <c:v>29.5</c:v>
                </c:pt>
                <c:pt idx="1">
                  <c:v>44.6</c:v>
                </c:pt>
                <c:pt idx="2">
                  <c:v>37.299999999999997</c:v>
                </c:pt>
                <c:pt idx="3">
                  <c:v>32</c:v>
                </c:pt>
                <c:pt idx="4">
                  <c:v>32.299999999999997</c:v>
                </c:pt>
                <c:pt idx="5">
                  <c:v>39.9</c:v>
                </c:pt>
                <c:pt idx="6">
                  <c:v>30.5</c:v>
                </c:pt>
                <c:pt idx="7">
                  <c:v>34.9</c:v>
                </c:pt>
                <c:pt idx="8">
                  <c:v>35.700000000000003</c:v>
                </c:pt>
                <c:pt idx="9">
                  <c:v>34.200000000000003</c:v>
                </c:pt>
                <c:pt idx="10">
                  <c:v>26.9</c:v>
                </c:pt>
                <c:pt idx="11">
                  <c:v>34.6</c:v>
                </c:pt>
                <c:pt idx="12">
                  <c:v>29.5</c:v>
                </c:pt>
                <c:pt idx="13">
                  <c:v>30</c:v>
                </c:pt>
                <c:pt idx="14">
                  <c:v>36.299999999999997</c:v>
                </c:pt>
                <c:pt idx="15">
                  <c:v>34</c:v>
                </c:pt>
                <c:pt idx="16">
                  <c:v>33.9</c:v>
                </c:pt>
                <c:pt idx="17">
                  <c:v>39.9</c:v>
                </c:pt>
                <c:pt idx="18">
                  <c:v>52.8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7F-4164-9147-F7F331B411E9}"/>
            </c:ext>
          </c:extLst>
        </c:ser>
        <c:ser>
          <c:idx val="1"/>
          <c:order val="1"/>
          <c:tx>
            <c:strRef>
              <c:f>Sheet2!$H$1</c:f>
              <c:strCache>
                <c:ptCount val="1"/>
                <c:pt idx="0">
                  <c:v>Post-OP Hct (1 month)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Sheet2!$F$2:$F$21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Sheet2!$H$2:$H$21</c:f>
              <c:numCache>
                <c:formatCode>General</c:formatCode>
                <c:ptCount val="20"/>
                <c:pt idx="0">
                  <c:v>36.5</c:v>
                </c:pt>
                <c:pt idx="1">
                  <c:v>45.4</c:v>
                </c:pt>
                <c:pt idx="2">
                  <c:v>35.200000000000003</c:v>
                </c:pt>
                <c:pt idx="3">
                  <c:v>28.4</c:v>
                </c:pt>
                <c:pt idx="7">
                  <c:v>37.4</c:v>
                </c:pt>
                <c:pt idx="8">
                  <c:v>39.1</c:v>
                </c:pt>
                <c:pt idx="14">
                  <c:v>35.799999999999997</c:v>
                </c:pt>
                <c:pt idx="15">
                  <c:v>34.700000000000003</c:v>
                </c:pt>
                <c:pt idx="16">
                  <c:v>28.9</c:v>
                </c:pt>
                <c:pt idx="18">
                  <c:v>43.4</c:v>
                </c:pt>
                <c:pt idx="1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7F-4164-9147-F7F331B411E9}"/>
            </c:ext>
          </c:extLst>
        </c:ser>
        <c:ser>
          <c:idx val="2"/>
          <c:order val="2"/>
          <c:tx>
            <c:strRef>
              <c:f>Sheet2!$I$1</c:f>
              <c:strCache>
                <c:ptCount val="1"/>
                <c:pt idx="0">
                  <c:v>Post-OP Hct (6 months)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Sheet2!$F$2:$F$21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Sheet2!$I$2:$I$21</c:f>
              <c:numCache>
                <c:formatCode>General</c:formatCode>
                <c:ptCount val="20"/>
                <c:pt idx="0">
                  <c:v>38.700000000000003</c:v>
                </c:pt>
                <c:pt idx="1">
                  <c:v>38.299999999999997</c:v>
                </c:pt>
                <c:pt idx="3">
                  <c:v>36.9</c:v>
                </c:pt>
                <c:pt idx="7">
                  <c:v>34.799999999999997</c:v>
                </c:pt>
                <c:pt idx="10">
                  <c:v>33.4</c:v>
                </c:pt>
                <c:pt idx="15">
                  <c:v>35.6</c:v>
                </c:pt>
                <c:pt idx="16">
                  <c:v>37.6</c:v>
                </c:pt>
                <c:pt idx="18">
                  <c:v>48.5</c:v>
                </c:pt>
                <c:pt idx="19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7F-4164-9147-F7F331B41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087616"/>
        <c:axId val="91089152"/>
      </c:barChart>
      <c:catAx>
        <c:axId val="9108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89152"/>
        <c:crosses val="autoZero"/>
        <c:auto val="1"/>
        <c:lblAlgn val="ctr"/>
        <c:lblOffset val="100"/>
        <c:noMultiLvlLbl val="0"/>
      </c:catAx>
      <c:valAx>
        <c:axId val="9108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8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PTH</a:t>
            </a:r>
            <a:r>
              <a:rPr lang="en-US" sz="1800" b="1" baseline="0" dirty="0"/>
              <a:t> Values Before and After Operation (</a:t>
            </a:r>
            <a:r>
              <a:rPr lang="en-US" sz="1800" b="1" i="1" baseline="0" dirty="0"/>
              <a:t>p value = 0.008)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Graphs!$L$1</c:f>
              <c:strCache>
                <c:ptCount val="1"/>
                <c:pt idx="0">
                  <c:v>Pre-OP PTH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Graphs!$K$2:$K$21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Graphs!$L$2:$L$21</c:f>
              <c:numCache>
                <c:formatCode>General</c:formatCode>
                <c:ptCount val="20"/>
                <c:pt idx="0">
                  <c:v>1695</c:v>
                </c:pt>
                <c:pt idx="1">
                  <c:v>151</c:v>
                </c:pt>
                <c:pt idx="2">
                  <c:v>689</c:v>
                </c:pt>
                <c:pt idx="3">
                  <c:v>727</c:v>
                </c:pt>
                <c:pt idx="4">
                  <c:v>1383</c:v>
                </c:pt>
                <c:pt idx="5">
                  <c:v>1273</c:v>
                </c:pt>
                <c:pt idx="6">
                  <c:v>476</c:v>
                </c:pt>
                <c:pt idx="7">
                  <c:v>271</c:v>
                </c:pt>
                <c:pt idx="8">
                  <c:v>149</c:v>
                </c:pt>
                <c:pt idx="9">
                  <c:v>2902</c:v>
                </c:pt>
                <c:pt idx="10">
                  <c:v>1936</c:v>
                </c:pt>
                <c:pt idx="11">
                  <c:v>922</c:v>
                </c:pt>
                <c:pt idx="12">
                  <c:v>1246</c:v>
                </c:pt>
                <c:pt idx="13">
                  <c:v>750</c:v>
                </c:pt>
                <c:pt idx="14">
                  <c:v>1441</c:v>
                </c:pt>
                <c:pt idx="15">
                  <c:v>1656</c:v>
                </c:pt>
                <c:pt idx="16">
                  <c:v>1236</c:v>
                </c:pt>
                <c:pt idx="17">
                  <c:v>1273</c:v>
                </c:pt>
                <c:pt idx="18">
                  <c:v>711</c:v>
                </c:pt>
                <c:pt idx="19">
                  <c:v>1957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FB-4D69-AB4A-27CC19C5C1BD}"/>
            </c:ext>
          </c:extLst>
        </c:ser>
        <c:ser>
          <c:idx val="1"/>
          <c:order val="1"/>
          <c:tx>
            <c:strRef>
              <c:f>Graphs!$M$1</c:f>
              <c:strCache>
                <c:ptCount val="1"/>
                <c:pt idx="0">
                  <c:v>Post-OP PTH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Graphs!$K$2:$K$21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Graphs!$M$2:$M$21</c:f>
              <c:numCache>
                <c:formatCode>General</c:formatCode>
                <c:ptCount val="20"/>
                <c:pt idx="0">
                  <c:v>359</c:v>
                </c:pt>
                <c:pt idx="1">
                  <c:v>14</c:v>
                </c:pt>
                <c:pt idx="2">
                  <c:v>39</c:v>
                </c:pt>
                <c:pt idx="3">
                  <c:v>76</c:v>
                </c:pt>
                <c:pt idx="4">
                  <c:v>154</c:v>
                </c:pt>
                <c:pt idx="5">
                  <c:v>106</c:v>
                </c:pt>
                <c:pt idx="6">
                  <c:v>122</c:v>
                </c:pt>
                <c:pt idx="7">
                  <c:v>91</c:v>
                </c:pt>
                <c:pt idx="8">
                  <c:v>22</c:v>
                </c:pt>
                <c:pt idx="9">
                  <c:v>365</c:v>
                </c:pt>
                <c:pt idx="10">
                  <c:v>308</c:v>
                </c:pt>
                <c:pt idx="11">
                  <c:v>166</c:v>
                </c:pt>
                <c:pt idx="12">
                  <c:v>100</c:v>
                </c:pt>
                <c:pt idx="13">
                  <c:v>197</c:v>
                </c:pt>
                <c:pt idx="14">
                  <c:v>82</c:v>
                </c:pt>
                <c:pt idx="15">
                  <c:v>81</c:v>
                </c:pt>
                <c:pt idx="16">
                  <c:v>502</c:v>
                </c:pt>
                <c:pt idx="17">
                  <c:v>106</c:v>
                </c:pt>
                <c:pt idx="18">
                  <c:v>59</c:v>
                </c:pt>
                <c:pt idx="19">
                  <c:v>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FB-4D69-AB4A-27CC19C5C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172864"/>
        <c:axId val="91174400"/>
      </c:lineChart>
      <c:catAx>
        <c:axId val="9117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74400"/>
        <c:crosses val="autoZero"/>
        <c:auto val="1"/>
        <c:lblAlgn val="ctr"/>
        <c:lblOffset val="100"/>
        <c:noMultiLvlLbl val="0"/>
      </c:catAx>
      <c:valAx>
        <c:axId val="9117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7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76461" y="3341566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674416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341566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aseline="0">
                <a:latin typeface="+mn-lt"/>
              </a:defRPr>
            </a:lvl1pPr>
            <a:lvl2pPr marL="1304925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06500" y="3341566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948667"/>
            <a:ext cx="6286500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948667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2839" y="7709372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2839" y="7322011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2921433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76460" y="8094153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1373188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86" hasCustomPrompt="1"/>
          </p:nvPr>
        </p:nvSpPr>
        <p:spPr>
          <a:xfrm>
            <a:off x="20572840" y="3341566"/>
            <a:ext cx="62825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87" hasCustomPrompt="1"/>
          </p:nvPr>
        </p:nvSpPr>
        <p:spPr>
          <a:xfrm>
            <a:off x="20572839" y="13303950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1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354109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6900"/>
            <a:ext cx="8483204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44569"/>
            <a:ext cx="8483203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309786"/>
            <a:ext cx="848220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378398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946900"/>
            <a:ext cx="8487172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946900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354109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28515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62783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41645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3009246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29339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432806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3009246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60455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3009246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436775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59451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62784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79" y="615971"/>
            <a:ext cx="2761491" cy="1261874"/>
          </a:xfrm>
          <a:prstGeom prst="rect">
            <a:avLst/>
          </a:prstGeom>
        </p:spPr>
      </p:pic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5971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2648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Placeholder 54"/>
          <p:cNvSpPr>
            <a:spLocks noGrp="1"/>
          </p:cNvSpPr>
          <p:nvPr>
            <p:ph type="body" sz="quarter" idx="10"/>
          </p:nvPr>
        </p:nvSpPr>
        <p:spPr>
          <a:xfrm>
            <a:off x="565116" y="3354109"/>
            <a:ext cx="8494548" cy="520656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Chronic kidney disease (CKD) affects approximately 20 million Americans.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Almost 900,000 patients have end-stage renal disease (ESRD).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Patients with CKD often suffer from anemia due to poor iron utilization and erythropoietin (EPO) resistance.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Patients with CKD frequently develop elevated parathyroid hormone (PTH) levels secondary to decreased conversion of vitamin D to its active form and decreased excretion of phosphate.</a:t>
            </a:r>
          </a:p>
          <a:p>
            <a:pPr marL="111031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This is termed secondary hyperparathyroidism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High PTH levels may contribute to EPO resistance, resulting in </a:t>
            </a:r>
            <a:r>
              <a:rPr lang="en-US" sz="2000" b="1" dirty="0"/>
              <a:t>worsening anemia </a:t>
            </a:r>
            <a:r>
              <a:rPr lang="en-US" sz="2000" dirty="0"/>
              <a:t>refractory to artificial EPO supplementation.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treatment options for secondary hyperparathyroidism include the use of calcimimetics (e.g. cinacalcet) or parathyroidectomy.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1"/>
          </p:nvPr>
        </p:nvSpPr>
        <p:spPr>
          <a:xfrm>
            <a:off x="576461" y="2900733"/>
            <a:ext cx="8483204" cy="474850"/>
          </a:xfrm>
        </p:spPr>
        <p:txBody>
          <a:bodyPr/>
          <a:lstStyle/>
          <a:p>
            <a:r>
              <a:rPr lang="en-US" sz="2400" dirty="0"/>
              <a:t>INTRODUCTION</a:t>
            </a:r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9"/>
          </p:nvPr>
        </p:nvSpPr>
        <p:spPr>
          <a:xfrm>
            <a:off x="582296" y="9069199"/>
            <a:ext cx="8495540" cy="11871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purpose of this study is to evaluate the effect of parathyroidectomy on </a:t>
            </a:r>
            <a:r>
              <a:rPr lang="en-US" sz="2000" b="1" dirty="0"/>
              <a:t>hemoglobin (Hgb) </a:t>
            </a:r>
            <a:r>
              <a:rPr lang="en-US" sz="2000" dirty="0"/>
              <a:t>and </a:t>
            </a:r>
            <a:r>
              <a:rPr lang="en-US" sz="2000" b="1" dirty="0"/>
              <a:t>hematocrit (Hct) </a:t>
            </a:r>
            <a:r>
              <a:rPr lang="en-US" sz="2000" dirty="0"/>
              <a:t>in patients with ESRD. </a:t>
            </a:r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0"/>
          </p:nvPr>
        </p:nvSpPr>
        <p:spPr>
          <a:xfrm>
            <a:off x="571500" y="8523100"/>
            <a:ext cx="8483203" cy="546099"/>
          </a:xfrm>
        </p:spPr>
        <p:txBody>
          <a:bodyPr/>
          <a:lstStyle/>
          <a:p>
            <a:r>
              <a:rPr lang="en-US" sz="2400" dirty="0"/>
              <a:t>OBJECTIVES</a:t>
            </a:r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1"/>
          </p:nvPr>
        </p:nvSpPr>
        <p:spPr>
          <a:xfrm>
            <a:off x="595627" y="11943309"/>
            <a:ext cx="8482209" cy="186423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Review of all patients with ESRD receiving dialysis who had a parathyroidectomy between January 2005 and December 2015 using the EMR system.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Hgb</a:t>
            </a:r>
            <a:r>
              <a:rPr lang="en-US" sz="2000" dirty="0"/>
              <a:t> and Hct values measured preoperatively  and then 1 month and 6 months after surgery were compared using a students t-test </a:t>
            </a:r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2"/>
          </p:nvPr>
        </p:nvSpPr>
        <p:spPr>
          <a:xfrm>
            <a:off x="600589" y="11464071"/>
            <a:ext cx="8477247" cy="479238"/>
          </a:xfrm>
        </p:spPr>
        <p:txBody>
          <a:bodyPr/>
          <a:lstStyle/>
          <a:p>
            <a:r>
              <a:rPr lang="en-US" sz="2400" dirty="0"/>
              <a:t>MATERIALS AND METHODS</a:t>
            </a:r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3"/>
          </p:nvPr>
        </p:nvSpPr>
        <p:spPr>
          <a:xfrm>
            <a:off x="9476384" y="3378398"/>
            <a:ext cx="8482209" cy="90046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 identified 19 patient who underwent 20 operations and met our inclusion 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mean pre-operative PTH was 1142.2 pg/mL.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mean post-operative PTH was 172.35 pg/mL.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mean pre-operative hemoglobin was 11.6 gm/dL.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mean post-operative hemoglobin was 12.3 gm/dL.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mean pre-operative hematocrit is 34.5%.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mean post-operative hematocrit was 37.4 %.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4"/>
          </p:nvPr>
        </p:nvSpPr>
        <p:spPr>
          <a:xfrm>
            <a:off x="9471422" y="2900734"/>
            <a:ext cx="8487172" cy="474850"/>
          </a:xfrm>
        </p:spPr>
        <p:txBody>
          <a:bodyPr/>
          <a:lstStyle/>
          <a:p>
            <a:r>
              <a:rPr lang="en-US" sz="2400" dirty="0"/>
              <a:t>RESULTS</a:t>
            </a:r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5"/>
          </p:nvPr>
        </p:nvSpPr>
        <p:spPr>
          <a:xfrm>
            <a:off x="18375482" y="2903548"/>
            <a:ext cx="8485018" cy="474850"/>
          </a:xfrm>
        </p:spPr>
        <p:txBody>
          <a:bodyPr/>
          <a:lstStyle/>
          <a:p>
            <a:r>
              <a:rPr lang="en-US" sz="2400" dirty="0"/>
              <a:t>CONCLUSIONS</a:t>
            </a:r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6"/>
          </p:nvPr>
        </p:nvSpPr>
        <p:spPr>
          <a:xfrm>
            <a:off x="18372337" y="3354109"/>
            <a:ext cx="8485018" cy="574221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Parathyroidectomy is a viable method to reduce PTH levels, especially in those patients with disease refractory to medical therapy.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Successful parathyroidectomy does not appear to improve anemia in patients with renal hyperparathyroidism.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Larger studies incorporating control patients are needed to better evaluate the effect of parathyroidectomy on patients with ESRD.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u="sng" dirty="0"/>
              <a:t>Limitations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Our small sample size limited our statistical power.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have limited follow-up data on our patients which decreased our ability to detect differences in pre-op and post-op Hgb and Hct.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We do have information on the dose of EPO pre- and post-operatively at this time.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27"/>
          </p:nvPr>
        </p:nvSpPr>
        <p:spPr>
          <a:xfrm>
            <a:off x="18366047" y="8990692"/>
            <a:ext cx="8485018" cy="474850"/>
          </a:xfrm>
        </p:spPr>
        <p:txBody>
          <a:bodyPr/>
          <a:lstStyle/>
          <a:p>
            <a:r>
              <a:rPr lang="en-US" sz="2400" dirty="0"/>
              <a:t>REFERENCES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28"/>
          </p:nvPr>
        </p:nvSpPr>
        <p:spPr>
          <a:xfrm>
            <a:off x="18369192" y="9056044"/>
            <a:ext cx="8488163" cy="7157990"/>
          </a:xfrm>
        </p:spPr>
        <p:txBody>
          <a:bodyPr/>
          <a:lstStyle/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Chow TL, Chan TT, Ho YW, Lam SH. Improvement of anemia after parathyroidectomy in Chinese patients with renal failure undergoing long-term dialysis. Arch Surg. 2007 Jul;142(7):644–8. </a:t>
            </a:r>
          </a:p>
          <a:p>
            <a:pPr marL="457200" indent="-457200">
              <a:buAutoNum type="arabicPeriod"/>
            </a:pPr>
            <a:r>
              <a:rPr lang="en-US" sz="2000" dirty="0"/>
              <a:t>Rao DS, Shih MS, </a:t>
            </a:r>
            <a:r>
              <a:rPr lang="en-US" sz="2000" dirty="0" err="1"/>
              <a:t>Mohini</a:t>
            </a:r>
            <a:r>
              <a:rPr lang="en-US" sz="2000" dirty="0"/>
              <a:t> R. Effect of serum parathyroid hormone and bone marrow fibrosis on the response to erythropoietin in uremia. N </a:t>
            </a:r>
            <a:r>
              <a:rPr lang="en-US" sz="2000" dirty="0" err="1"/>
              <a:t>Engl</a:t>
            </a:r>
            <a:r>
              <a:rPr lang="en-US" sz="2000" dirty="0"/>
              <a:t> J Med. 1993;328(3):171-175.</a:t>
            </a:r>
          </a:p>
          <a:p>
            <a:pPr marL="457200" indent="-457200">
              <a:buAutoNum type="arabicPeriod"/>
            </a:pPr>
            <a:r>
              <a:rPr lang="en-US" sz="2000" dirty="0"/>
              <a:t>Nichols P, Owen JP, Ellis HA, Farndon JR, Kelly PJ, Ward MK. Parathyroidectomy in chronic renal failure: a nine-year follow-up study. Q J Med. 1990 Nov;77(283):1175–1193.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000" dirty="0"/>
              <a:t>Chen C, Wu H, </a:t>
            </a:r>
            <a:r>
              <a:rPr lang="en-US" sz="2000" dirty="0" err="1"/>
              <a:t>Zhong</a:t>
            </a:r>
            <a:r>
              <a:rPr lang="en-US" sz="2000" dirty="0"/>
              <a:t> L, Wang X, Xing Z-J, Gao B-H. Impacts of parathyroidectomy on renal anemia and nutritional status of hemodialysis patients with secondary hyperparathyroidism. </a:t>
            </a:r>
            <a:r>
              <a:rPr lang="en-US" sz="2000" i="1" dirty="0"/>
              <a:t>International Journal of Clinical and Experimental Medicine</a:t>
            </a:r>
            <a:r>
              <a:rPr lang="en-US" sz="2000" dirty="0"/>
              <a:t>. 2015;8(6):9830-9838.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000" dirty="0" err="1"/>
              <a:t>Bhadada</a:t>
            </a:r>
            <a:r>
              <a:rPr lang="en-US" sz="2000" dirty="0"/>
              <a:t> SK, Arya AK, </a:t>
            </a:r>
            <a:r>
              <a:rPr lang="en-US" sz="2000" dirty="0" err="1"/>
              <a:t>Parthan</a:t>
            </a:r>
            <a:r>
              <a:rPr lang="en-US" sz="2000" dirty="0"/>
              <a:t> G, Singh P. The resolution of anemia after curative parathyroidectomy is sustained even after a decade. </a:t>
            </a:r>
            <a:r>
              <a:rPr lang="en-US" sz="2000" i="1" dirty="0"/>
              <a:t>Indian Journal of Endocrinology and Metabolism</a:t>
            </a:r>
            <a:r>
              <a:rPr lang="en-US" sz="2000" dirty="0"/>
              <a:t>. 2015;19(5):691-692. doi:10.4103/2230-8210.163215.</a:t>
            </a:r>
          </a:p>
          <a:p>
            <a:pPr marL="457200" indent="-457200">
              <a:buFont typeface="Arial" pitchFamily="34" charset="0"/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endParaRPr lang="en-US" sz="2000" dirty="0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8" name="Picture Placeholder 57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08" name="Text Placeholder 107"/>
          <p:cNvSpPr>
            <a:spLocks noGrp="1"/>
          </p:cNvSpPr>
          <p:nvPr>
            <p:ph type="body" sz="quarter" idx="150"/>
          </p:nvPr>
        </p:nvSpPr>
        <p:spPr>
          <a:xfrm>
            <a:off x="3662362" y="900658"/>
            <a:ext cx="20107276" cy="598230"/>
          </a:xfrm>
        </p:spPr>
        <p:txBody>
          <a:bodyPr/>
          <a:lstStyle/>
          <a:p>
            <a:r>
              <a:rPr lang="en-US" dirty="0"/>
              <a:t>Sergey V. Veretennikov and Michael J. Campbell, MD</a:t>
            </a:r>
          </a:p>
        </p:txBody>
      </p:sp>
      <p:sp>
        <p:nvSpPr>
          <p:cNvPr id="109" name="Text Placeholder 108"/>
          <p:cNvSpPr>
            <a:spLocks noGrp="1"/>
          </p:cNvSpPr>
          <p:nvPr>
            <p:ph type="body" sz="quarter" idx="184"/>
          </p:nvPr>
        </p:nvSpPr>
        <p:spPr>
          <a:xfrm>
            <a:off x="3662362" y="1498888"/>
            <a:ext cx="20107276" cy="634555"/>
          </a:xfrm>
        </p:spPr>
        <p:txBody>
          <a:bodyPr/>
          <a:lstStyle/>
          <a:p>
            <a:r>
              <a:rPr lang="en-US" dirty="0"/>
              <a:t>University of California, Davis Medical Center</a:t>
            </a:r>
          </a:p>
          <a:p>
            <a:r>
              <a:rPr lang="en-US" sz="2400" dirty="0"/>
              <a:t>Section of Endocrine Surgery</a:t>
            </a:r>
          </a:p>
        </p:txBody>
      </p:sp>
      <p:sp>
        <p:nvSpPr>
          <p:cNvPr id="110" name="Text Placeholder 109"/>
          <p:cNvSpPr>
            <a:spLocks noGrp="1"/>
          </p:cNvSpPr>
          <p:nvPr>
            <p:ph type="body" sz="quarter" idx="185"/>
          </p:nvPr>
        </p:nvSpPr>
        <p:spPr>
          <a:xfrm>
            <a:off x="3662362" y="154293"/>
            <a:ext cx="20107276" cy="83441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Effects of Parathyroidectomy on Anemia in Patients with End-Stage Renal Disease</a:t>
            </a:r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Picture Placeholder 72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84" name="Picture Placeholder 83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85" name="Picture Placeholder 84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86" name="Picture Placeholder 85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87" name="Picture Placeholder 86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88" name="Picture Placeholder 87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89" name="Picture Placeholder 88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94" name="Text Placeholder 93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" name="Text Placeholder 94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" name="Text Placeholder 95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7" name="Text Placeholder 96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" name="Text Placeholder 97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9" name="Text Placeholder 98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" name="Text Placeholder 99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" name="Text Placeholder 100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" name="Text Placeholder 101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" name="Text Placeholder 102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" name="Text Placeholder 103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" name="Text Placeholder 104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" name="Text Placeholder 105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" name="Text Placeholder 106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3" name="Picture Placeholder 112">
            <a:extLst>
              <a:ext uri="{FF2B5EF4-FFF2-40B4-BE49-F238E27FC236}">
                <a16:creationId xmlns:a16="http://schemas.microsoft.com/office/drawing/2014/main" id="{88247CDD-7585-4D52-83F0-68DAFE6D7799}"/>
              </a:ext>
            </a:extLst>
          </p:cNvPr>
          <p:cNvGraphicFramePr>
            <a:graphicFrameLocks noGrp="1"/>
          </p:cNvGraphicFramePr>
          <p:nvPr>
            <p:ph type="pic" sz="quarter" idx="135"/>
            <p:extLst>
              <p:ext uri="{D42A27DB-BD31-4B8C-83A1-F6EECF244321}">
                <p14:modId xmlns:p14="http://schemas.microsoft.com/office/powerpoint/2010/main" val="3618999105"/>
              </p:ext>
            </p:extLst>
          </p:nvPr>
        </p:nvGraphicFramePr>
        <p:xfrm>
          <a:off x="9511857" y="8308427"/>
          <a:ext cx="8449786" cy="2926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4" name="Picture Placeholder 113">
            <a:extLst>
              <a:ext uri="{FF2B5EF4-FFF2-40B4-BE49-F238E27FC236}">
                <a16:creationId xmlns:a16="http://schemas.microsoft.com/office/drawing/2014/main" id="{48F7E154-4DA0-4F13-9DBC-791704D50E6A}"/>
              </a:ext>
            </a:extLst>
          </p:cNvPr>
          <p:cNvGraphicFramePr>
            <a:graphicFrameLocks noGrp="1"/>
          </p:cNvGraphicFramePr>
          <p:nvPr>
            <p:ph type="pic" sz="quarter" idx="134"/>
            <p:extLst>
              <p:ext uri="{D42A27DB-BD31-4B8C-83A1-F6EECF244321}">
                <p14:modId xmlns:p14="http://schemas.microsoft.com/office/powerpoint/2010/main" val="2742825912"/>
              </p:ext>
            </p:extLst>
          </p:nvPr>
        </p:nvGraphicFramePr>
        <p:xfrm>
          <a:off x="9511857" y="12308732"/>
          <a:ext cx="8477250" cy="3249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2" name="Picture Placeholder 91">
            <a:extLst>
              <a:ext uri="{FF2B5EF4-FFF2-40B4-BE49-F238E27FC236}">
                <a16:creationId xmlns:a16="http://schemas.microsoft.com/office/drawing/2014/main" id="{468CBFAA-DEDA-41A5-BDB3-AA8524382A18}"/>
              </a:ext>
            </a:extLst>
          </p:cNvPr>
          <p:cNvGraphicFramePr>
            <a:graphicFrameLocks noGrp="1"/>
          </p:cNvGraphicFramePr>
          <p:nvPr>
            <p:ph type="pic" sz="quarter" idx="133"/>
            <p:extLst>
              <p:ext uri="{D42A27DB-BD31-4B8C-83A1-F6EECF244321}">
                <p14:modId xmlns:p14="http://schemas.microsoft.com/office/powerpoint/2010/main" val="904461141"/>
              </p:ext>
            </p:extLst>
          </p:nvPr>
        </p:nvGraphicFramePr>
        <p:xfrm>
          <a:off x="9582150" y="5076497"/>
          <a:ext cx="8123238" cy="227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Picture Placeholder 1"/>
          <p:cNvSpPr>
            <a:spLocks noGrp="1"/>
          </p:cNvSpPr>
          <p:nvPr>
            <p:ph type="pic" sz="quarter" idx="132"/>
          </p:nvPr>
        </p:nvSpPr>
        <p:spPr/>
      </p:sp>
    </p:spTree>
    <p:extLst>
      <p:ext uri="{BB962C8B-B14F-4D97-AF65-F5344CB8AC3E}">
        <p14:creationId xmlns:p14="http://schemas.microsoft.com/office/powerpoint/2010/main" val="91323945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844</TotalTime>
  <Words>627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Sergey Vladlenovic Veretennikov</cp:lastModifiedBy>
  <cp:revision>91</cp:revision>
  <dcterms:created xsi:type="dcterms:W3CDTF">2012-02-06T18:46:22Z</dcterms:created>
  <dcterms:modified xsi:type="dcterms:W3CDTF">2017-02-18T05:07:11Z</dcterms:modified>
</cp:coreProperties>
</file>