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51206400" cy="32918400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28" charset="0"/>
        <a:ea typeface="ＭＳ Ｐゴシック" pitchFamily="28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28" charset="0"/>
        <a:ea typeface="ＭＳ Ｐゴシック" pitchFamily="28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28" charset="0"/>
        <a:ea typeface="ＭＳ Ｐゴシック" pitchFamily="28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28" charset="0"/>
        <a:ea typeface="ＭＳ Ｐゴシック" pitchFamily="28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28" charset="0"/>
        <a:ea typeface="ＭＳ Ｐゴシック" pitchFamily="28" charset="-128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Times New Roman" pitchFamily="28" charset="0"/>
        <a:ea typeface="ＭＳ Ｐゴシック" pitchFamily="28" charset="-128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Times New Roman" pitchFamily="28" charset="0"/>
        <a:ea typeface="ＭＳ Ｐゴシック" pitchFamily="28" charset="-128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Times New Roman" pitchFamily="28" charset="0"/>
        <a:ea typeface="ＭＳ Ｐゴシック" pitchFamily="28" charset="-128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Times New Roman" pitchFamily="28" charset="0"/>
        <a:ea typeface="ＭＳ Ｐゴシック" pitchFamily="28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4976">
          <p15:clr>
            <a:srgbClr val="A4A3A4"/>
          </p15:clr>
        </p15:guide>
        <p15:guide id="2" pos="1612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ryn Mumma" initials="BM" lastIdx="2" clrIdx="0"/>
  <p:cmAuthor id="1" name="Bryn Mumma" initials="BEM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D998"/>
    <a:srgbClr val="DAC158"/>
    <a:srgbClr val="000066"/>
    <a:srgbClr val="E6E186"/>
    <a:srgbClr val="150355"/>
    <a:srgbClr val="0000CC"/>
    <a:srgbClr val="333399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591" autoAdjust="0"/>
    <p:restoredTop sz="83253" autoAdjust="0"/>
  </p:normalViewPr>
  <p:slideViewPr>
    <p:cSldViewPr snapToObjects="1">
      <p:cViewPr>
        <p:scale>
          <a:sx n="20" d="100"/>
          <a:sy n="20" d="100"/>
        </p:scale>
        <p:origin x="1960" y="8"/>
      </p:cViewPr>
      <p:guideLst>
        <p:guide orient="horz" pos="14976"/>
        <p:guide pos="161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86" d="100"/>
          <a:sy n="86" d="100"/>
        </p:scale>
        <p:origin x="-3160" y="-11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commentAuthors" Target="commentAuthors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2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54" tIns="46978" rIns="93954" bIns="46978" numCol="1" anchor="t" anchorCtr="0" compatLnSpc="1">
            <a:prstTxWarp prst="textNoShape">
              <a:avLst/>
            </a:prstTxWarp>
          </a:bodyPr>
          <a:lstStyle>
            <a:lvl1pPr defTabSz="939505">
              <a:defRPr sz="1200">
                <a:latin typeface="Times New Roman" pitchFamily="-107" charset="0"/>
                <a:ea typeface="ＭＳ Ｐゴシック" pitchFamily="-107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560" y="0"/>
            <a:ext cx="3037840" cy="462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54" tIns="46978" rIns="93954" bIns="46978" numCol="1" anchor="t" anchorCtr="0" compatLnSpc="1">
            <a:prstTxWarp prst="textNoShape">
              <a:avLst/>
            </a:prstTxWarp>
          </a:bodyPr>
          <a:lstStyle>
            <a:lvl1pPr algn="r" defTabSz="939505">
              <a:defRPr sz="1200">
                <a:latin typeface="Times New Roman" pitchFamily="-107" charset="0"/>
                <a:ea typeface="ＭＳ Ｐゴシック" pitchFamily="-107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96752"/>
            <a:ext cx="3037840" cy="462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54" tIns="46978" rIns="93954" bIns="46978" numCol="1" anchor="b" anchorCtr="0" compatLnSpc="1">
            <a:prstTxWarp prst="textNoShape">
              <a:avLst/>
            </a:prstTxWarp>
          </a:bodyPr>
          <a:lstStyle>
            <a:lvl1pPr defTabSz="939505">
              <a:defRPr sz="1200">
                <a:latin typeface="Times New Roman" pitchFamily="-107" charset="0"/>
                <a:ea typeface="ＭＳ Ｐゴシック" pitchFamily="-107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560" y="8796752"/>
            <a:ext cx="3037840" cy="462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54" tIns="46978" rIns="93954" bIns="46978" numCol="1" anchor="b" anchorCtr="0" compatLnSpc="1">
            <a:prstTxWarp prst="textNoShape">
              <a:avLst/>
            </a:prstTxWarp>
          </a:bodyPr>
          <a:lstStyle>
            <a:lvl1pPr algn="r" defTabSz="939505">
              <a:defRPr sz="1200">
                <a:latin typeface="Times New Roman" pitchFamily="-106" charset="0"/>
                <a:ea typeface="ＭＳ Ｐゴシック" pitchFamily="-106" charset="-128"/>
              </a:defRPr>
            </a:lvl1pPr>
          </a:lstStyle>
          <a:p>
            <a:pPr>
              <a:defRPr/>
            </a:pPr>
            <a:fld id="{3D9344B4-5E66-4A4D-B9D2-90DEB1763E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937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3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25" tIns="46813" rIns="93625" bIns="46813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-107" charset="0"/>
                <a:ea typeface="ＭＳ Ｐゴシック" pitchFamily="-107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3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25" tIns="46813" rIns="93625" bIns="46813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-106" charset="0"/>
                <a:ea typeface="ＭＳ Ｐゴシック" pitchFamily="-106" charset="-128"/>
              </a:defRPr>
            </a:lvl1pPr>
          </a:lstStyle>
          <a:p>
            <a:pPr>
              <a:defRPr/>
            </a:pPr>
            <a:fld id="{8385751A-4BC5-432E-8637-F9FD75CD83C4}" type="datetime1">
              <a:rPr lang="en-US"/>
              <a:pPr>
                <a:defRPr/>
              </a:pPr>
              <a:t>2/17/17</a:t>
            </a:fld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95338" y="698500"/>
            <a:ext cx="5419725" cy="34845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466"/>
            <a:ext cx="5608320" cy="41827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25" tIns="46813" rIns="93625" bIns="468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0929"/>
            <a:ext cx="3037840" cy="463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25" tIns="46813" rIns="93625" bIns="46813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-107" charset="0"/>
                <a:ea typeface="ＭＳ Ｐゴシック" pitchFamily="-107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30929"/>
            <a:ext cx="3037840" cy="463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25" tIns="46813" rIns="93625" bIns="46813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-106" charset="0"/>
                <a:ea typeface="ＭＳ Ｐゴシック" pitchFamily="-106" charset="-128"/>
              </a:defRPr>
            </a:lvl1pPr>
          </a:lstStyle>
          <a:p>
            <a:pPr>
              <a:defRPr/>
            </a:pPr>
            <a:fld id="{975C224F-9F9E-4866-91F0-4B9A34752F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8360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-107" charset="0"/>
        <a:ea typeface="ＭＳ Ｐゴシック" pitchFamily="-107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-107" charset="0"/>
        <a:ea typeface="ＭＳ Ｐゴシック" pitchFamily="-107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-107" charset="0"/>
        <a:ea typeface="ＭＳ Ｐゴシック" pitchFamily="-107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-107" charset="0"/>
        <a:ea typeface="ＭＳ Ｐゴシック" pitchFamily="-107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-107" charset="0"/>
        <a:ea typeface="ＭＳ Ｐゴシック" pitchFamily="-107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baseline="0" dirty="0" smtClean="0">
              <a:latin typeface="Calibri" pitchFamily="28" charset="0"/>
              <a:ea typeface="ＭＳ Ｐゴシック" pitchFamily="28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40163" y="10226675"/>
            <a:ext cx="43526075" cy="70548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80325" y="18653125"/>
            <a:ext cx="35845750" cy="84137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EF282A-24C6-4B94-AD34-5D92D5C2B1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212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36175" y="23042563"/>
            <a:ext cx="30724475" cy="27209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36175" y="2941638"/>
            <a:ext cx="30724475" cy="197500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36175" y="25763538"/>
            <a:ext cx="30724475" cy="3862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16853A-7020-481F-88B0-39E9113906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538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EF3E50-4B46-4DA3-9257-5BF95473A2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5980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485513" y="2927350"/>
            <a:ext cx="10880725" cy="263334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40163" y="2927350"/>
            <a:ext cx="32492950" cy="26333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7D31F3-FB85-44C9-B867-B656FA842E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767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B0964E-3843-4AE2-8100-8CCBE98D64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670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4950" y="21153438"/>
            <a:ext cx="43526075" cy="653732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44950" y="13952538"/>
            <a:ext cx="43526075" cy="72009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26451B-6634-4062-8656-31EB206377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14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40163" y="9509125"/>
            <a:ext cx="21686837" cy="19751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679400" y="9509125"/>
            <a:ext cx="21686838" cy="19751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7E8D03-D9ED-419D-B562-0F04BE01F3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915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638" y="1317625"/>
            <a:ext cx="46085125" cy="5486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60638" y="7369175"/>
            <a:ext cx="22625050" cy="30702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60638" y="10439400"/>
            <a:ext cx="22625050" cy="189658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012775" y="7369175"/>
            <a:ext cx="22632988" cy="30702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012775" y="10439400"/>
            <a:ext cx="22632988" cy="189658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024066-2F6F-4E21-929D-5FD9235D85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746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0BF189-DFF7-47D3-AB0D-FF5A8531D5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039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1DCBF4-E9C4-4F27-A3D3-48CEA74A22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341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E6D079-A6A4-401C-AB2B-8F399D98D7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086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638" y="1311275"/>
            <a:ext cx="16846550" cy="55768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19963" y="1311275"/>
            <a:ext cx="28625800" cy="280939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638" y="6888163"/>
            <a:ext cx="16846550" cy="225171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0E98D3-8096-47C0-87B7-EE5D5374CC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30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40163" y="2927350"/>
            <a:ext cx="43526075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80601" tIns="240299" rIns="480601" bIns="24029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40163" y="9509125"/>
            <a:ext cx="43526075" cy="1975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80601" tIns="240299" rIns="480601" bIns="2402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40163" y="29991050"/>
            <a:ext cx="10668000" cy="219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80601" tIns="240299" rIns="480601" bIns="240299" numCol="1" anchor="t" anchorCtr="0" compatLnSpc="1">
            <a:prstTxWarp prst="textNoShape">
              <a:avLst/>
            </a:prstTxWarp>
          </a:bodyPr>
          <a:lstStyle>
            <a:lvl1pPr>
              <a:defRPr sz="7500">
                <a:latin typeface="Times New Roman" pitchFamily="-107" charset="0"/>
                <a:ea typeface="ＭＳ Ｐゴシック" pitchFamily="-107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495838" y="29991050"/>
            <a:ext cx="16214725" cy="219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80601" tIns="240299" rIns="480601" bIns="240299" numCol="1" anchor="t" anchorCtr="0" compatLnSpc="1">
            <a:prstTxWarp prst="textNoShape">
              <a:avLst/>
            </a:prstTxWarp>
          </a:bodyPr>
          <a:lstStyle>
            <a:lvl1pPr algn="ctr">
              <a:defRPr sz="7500">
                <a:latin typeface="Times New Roman" pitchFamily="-107" charset="0"/>
                <a:ea typeface="ＭＳ Ｐゴシック" pitchFamily="-107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6698238" y="29991050"/>
            <a:ext cx="10668000" cy="219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80601" tIns="240299" rIns="480601" bIns="240299" numCol="1" anchor="t" anchorCtr="0" compatLnSpc="1">
            <a:prstTxWarp prst="textNoShape">
              <a:avLst/>
            </a:prstTxWarp>
          </a:bodyPr>
          <a:lstStyle>
            <a:lvl1pPr algn="r">
              <a:defRPr sz="7500">
                <a:latin typeface="Times New Roman" pitchFamily="-106" charset="0"/>
                <a:ea typeface="ＭＳ Ｐゴシック" pitchFamily="-106" charset="-128"/>
              </a:defRPr>
            </a:lvl1pPr>
          </a:lstStyle>
          <a:p>
            <a:pPr>
              <a:defRPr/>
            </a:pPr>
            <a:fld id="{8ECABC32-2676-44AE-8759-F83DA7D693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803775" rtl="0" eaLnBrk="0" fontAlgn="base" hangingPunct="0">
        <a:spcBef>
          <a:spcPct val="0"/>
        </a:spcBef>
        <a:spcAft>
          <a:spcPct val="0"/>
        </a:spcAft>
        <a:defRPr sz="23000">
          <a:solidFill>
            <a:schemeClr val="tx2"/>
          </a:solidFill>
          <a:latin typeface="+mj-lt"/>
          <a:ea typeface="ＭＳ Ｐゴシック" pitchFamily="-107" charset="-128"/>
          <a:cs typeface="ＭＳ Ｐゴシック" pitchFamily="-107" charset="-128"/>
        </a:defRPr>
      </a:lvl1pPr>
      <a:lvl2pPr algn="ctr" defTabSz="4803775" rtl="0" eaLnBrk="0" fontAlgn="base" hangingPunct="0">
        <a:spcBef>
          <a:spcPct val="0"/>
        </a:spcBef>
        <a:spcAft>
          <a:spcPct val="0"/>
        </a:spcAft>
        <a:defRPr sz="23000">
          <a:solidFill>
            <a:schemeClr val="tx2"/>
          </a:solidFill>
          <a:latin typeface="Times New Roman" pitchFamily="18" charset="0"/>
          <a:ea typeface="ＭＳ Ｐゴシック" pitchFamily="-107" charset="-128"/>
          <a:cs typeface="ＭＳ Ｐゴシック" pitchFamily="-107" charset="-128"/>
        </a:defRPr>
      </a:lvl2pPr>
      <a:lvl3pPr algn="ctr" defTabSz="4803775" rtl="0" eaLnBrk="0" fontAlgn="base" hangingPunct="0">
        <a:spcBef>
          <a:spcPct val="0"/>
        </a:spcBef>
        <a:spcAft>
          <a:spcPct val="0"/>
        </a:spcAft>
        <a:defRPr sz="23000">
          <a:solidFill>
            <a:schemeClr val="tx2"/>
          </a:solidFill>
          <a:latin typeface="Times New Roman" pitchFamily="18" charset="0"/>
          <a:ea typeface="ＭＳ Ｐゴシック" pitchFamily="-107" charset="-128"/>
          <a:cs typeface="ＭＳ Ｐゴシック" pitchFamily="-107" charset="-128"/>
        </a:defRPr>
      </a:lvl3pPr>
      <a:lvl4pPr algn="ctr" defTabSz="4803775" rtl="0" eaLnBrk="0" fontAlgn="base" hangingPunct="0">
        <a:spcBef>
          <a:spcPct val="0"/>
        </a:spcBef>
        <a:spcAft>
          <a:spcPct val="0"/>
        </a:spcAft>
        <a:defRPr sz="23000">
          <a:solidFill>
            <a:schemeClr val="tx2"/>
          </a:solidFill>
          <a:latin typeface="Times New Roman" pitchFamily="18" charset="0"/>
          <a:ea typeface="ＭＳ Ｐゴシック" pitchFamily="-107" charset="-128"/>
          <a:cs typeface="ＭＳ Ｐゴシック" pitchFamily="-107" charset="-128"/>
        </a:defRPr>
      </a:lvl4pPr>
      <a:lvl5pPr algn="ctr" defTabSz="4803775" rtl="0" eaLnBrk="0" fontAlgn="base" hangingPunct="0">
        <a:spcBef>
          <a:spcPct val="0"/>
        </a:spcBef>
        <a:spcAft>
          <a:spcPct val="0"/>
        </a:spcAft>
        <a:defRPr sz="23000">
          <a:solidFill>
            <a:schemeClr val="tx2"/>
          </a:solidFill>
          <a:latin typeface="Times New Roman" pitchFamily="18" charset="0"/>
          <a:ea typeface="ＭＳ Ｐゴシック" pitchFamily="-107" charset="-128"/>
          <a:cs typeface="ＭＳ Ｐゴシック" pitchFamily="-107" charset="-128"/>
        </a:defRPr>
      </a:lvl5pPr>
      <a:lvl6pPr marL="457200" algn="ctr" defTabSz="4803775" rtl="0" eaLnBrk="0" fontAlgn="base" hangingPunct="0">
        <a:spcBef>
          <a:spcPct val="0"/>
        </a:spcBef>
        <a:spcAft>
          <a:spcPct val="0"/>
        </a:spcAft>
        <a:defRPr sz="23000">
          <a:solidFill>
            <a:schemeClr val="tx2"/>
          </a:solidFill>
          <a:latin typeface="Times New Roman" pitchFamily="18" charset="0"/>
        </a:defRPr>
      </a:lvl6pPr>
      <a:lvl7pPr marL="914400" algn="ctr" defTabSz="4803775" rtl="0" eaLnBrk="0" fontAlgn="base" hangingPunct="0">
        <a:spcBef>
          <a:spcPct val="0"/>
        </a:spcBef>
        <a:spcAft>
          <a:spcPct val="0"/>
        </a:spcAft>
        <a:defRPr sz="23000">
          <a:solidFill>
            <a:schemeClr val="tx2"/>
          </a:solidFill>
          <a:latin typeface="Times New Roman" pitchFamily="18" charset="0"/>
        </a:defRPr>
      </a:lvl7pPr>
      <a:lvl8pPr marL="1371600" algn="ctr" defTabSz="4803775" rtl="0" eaLnBrk="0" fontAlgn="base" hangingPunct="0">
        <a:spcBef>
          <a:spcPct val="0"/>
        </a:spcBef>
        <a:spcAft>
          <a:spcPct val="0"/>
        </a:spcAft>
        <a:defRPr sz="23000">
          <a:solidFill>
            <a:schemeClr val="tx2"/>
          </a:solidFill>
          <a:latin typeface="Times New Roman" pitchFamily="18" charset="0"/>
        </a:defRPr>
      </a:lvl8pPr>
      <a:lvl9pPr marL="1828800" algn="ctr" defTabSz="4803775" rtl="0" eaLnBrk="0" fontAlgn="base" hangingPunct="0">
        <a:spcBef>
          <a:spcPct val="0"/>
        </a:spcBef>
        <a:spcAft>
          <a:spcPct val="0"/>
        </a:spcAft>
        <a:defRPr sz="23000">
          <a:solidFill>
            <a:schemeClr val="tx2"/>
          </a:solidFill>
          <a:latin typeface="Times New Roman" pitchFamily="18" charset="0"/>
        </a:defRPr>
      </a:lvl9pPr>
    </p:titleStyle>
    <p:bodyStyle>
      <a:lvl1pPr marL="1801813" indent="-1801813" algn="l" defTabSz="4803775" rtl="0" eaLnBrk="0" fontAlgn="base" hangingPunct="0">
        <a:spcBef>
          <a:spcPct val="20000"/>
        </a:spcBef>
        <a:spcAft>
          <a:spcPct val="0"/>
        </a:spcAft>
        <a:buChar char="•"/>
        <a:defRPr sz="16900">
          <a:solidFill>
            <a:schemeClr val="tx1"/>
          </a:solidFill>
          <a:latin typeface="+mn-lt"/>
          <a:ea typeface="ＭＳ Ｐゴシック" pitchFamily="-107" charset="-128"/>
          <a:cs typeface="ＭＳ Ｐゴシック" pitchFamily="-107" charset="-128"/>
        </a:defRPr>
      </a:lvl1pPr>
      <a:lvl2pPr marL="3906838" indent="-1503363" algn="l" defTabSz="4803775" rtl="0" eaLnBrk="0" fontAlgn="base" hangingPunct="0">
        <a:spcBef>
          <a:spcPct val="20000"/>
        </a:spcBef>
        <a:spcAft>
          <a:spcPct val="0"/>
        </a:spcAft>
        <a:buChar char="–"/>
        <a:defRPr sz="14800">
          <a:solidFill>
            <a:schemeClr val="tx1"/>
          </a:solidFill>
          <a:latin typeface="+mn-lt"/>
          <a:ea typeface="ＭＳ Ｐゴシック" pitchFamily="-107" charset="-128"/>
        </a:defRPr>
      </a:lvl2pPr>
      <a:lvl3pPr marL="6008688" indent="-1204913" algn="l" defTabSz="4803775" rtl="0" eaLnBrk="0" fontAlgn="base" hangingPunct="0">
        <a:spcBef>
          <a:spcPct val="20000"/>
        </a:spcBef>
        <a:spcAft>
          <a:spcPct val="0"/>
        </a:spcAft>
        <a:buChar char="•"/>
        <a:defRPr sz="12600">
          <a:solidFill>
            <a:schemeClr val="tx1"/>
          </a:solidFill>
          <a:latin typeface="+mn-lt"/>
          <a:ea typeface="ＭＳ Ｐゴシック" pitchFamily="-107" charset="-128"/>
        </a:defRPr>
      </a:lvl3pPr>
      <a:lvl4pPr marL="8408988" indent="-1201738" algn="l" defTabSz="4803775" rtl="0" eaLnBrk="0" fontAlgn="base" hangingPunct="0">
        <a:spcBef>
          <a:spcPct val="20000"/>
        </a:spcBef>
        <a:spcAft>
          <a:spcPct val="0"/>
        </a:spcAft>
        <a:buChar char="–"/>
        <a:defRPr sz="10500">
          <a:solidFill>
            <a:schemeClr val="tx1"/>
          </a:solidFill>
          <a:latin typeface="+mn-lt"/>
          <a:ea typeface="ＭＳ Ｐゴシック" pitchFamily="-107" charset="-128"/>
        </a:defRPr>
      </a:lvl4pPr>
      <a:lvl5pPr marL="10814050" indent="-1201738" algn="l" defTabSz="4803775" rtl="0" eaLnBrk="0" fontAlgn="base" hangingPunct="0">
        <a:spcBef>
          <a:spcPct val="20000"/>
        </a:spcBef>
        <a:spcAft>
          <a:spcPct val="0"/>
        </a:spcAft>
        <a:buChar char="»"/>
        <a:defRPr sz="10500">
          <a:solidFill>
            <a:schemeClr val="tx1"/>
          </a:solidFill>
          <a:latin typeface="+mn-lt"/>
          <a:ea typeface="ＭＳ Ｐゴシック" pitchFamily="-107" charset="-128"/>
        </a:defRPr>
      </a:lvl5pPr>
      <a:lvl6pPr marL="11271250" indent="-1201738" algn="l" defTabSz="4803775" rtl="0" eaLnBrk="0" fontAlgn="base" hangingPunct="0">
        <a:spcBef>
          <a:spcPct val="20000"/>
        </a:spcBef>
        <a:spcAft>
          <a:spcPct val="0"/>
        </a:spcAft>
        <a:buChar char="»"/>
        <a:defRPr sz="10500">
          <a:solidFill>
            <a:schemeClr val="tx1"/>
          </a:solidFill>
          <a:latin typeface="+mn-lt"/>
        </a:defRPr>
      </a:lvl6pPr>
      <a:lvl7pPr marL="11728450" indent="-1201738" algn="l" defTabSz="4803775" rtl="0" eaLnBrk="0" fontAlgn="base" hangingPunct="0">
        <a:spcBef>
          <a:spcPct val="20000"/>
        </a:spcBef>
        <a:spcAft>
          <a:spcPct val="0"/>
        </a:spcAft>
        <a:buChar char="»"/>
        <a:defRPr sz="10500">
          <a:solidFill>
            <a:schemeClr val="tx1"/>
          </a:solidFill>
          <a:latin typeface="+mn-lt"/>
        </a:defRPr>
      </a:lvl7pPr>
      <a:lvl8pPr marL="12185650" indent="-1201738" algn="l" defTabSz="4803775" rtl="0" eaLnBrk="0" fontAlgn="base" hangingPunct="0">
        <a:spcBef>
          <a:spcPct val="20000"/>
        </a:spcBef>
        <a:spcAft>
          <a:spcPct val="0"/>
        </a:spcAft>
        <a:buChar char="»"/>
        <a:defRPr sz="10500">
          <a:solidFill>
            <a:schemeClr val="tx1"/>
          </a:solidFill>
          <a:latin typeface="+mn-lt"/>
        </a:defRPr>
      </a:lvl8pPr>
      <a:lvl9pPr marL="12642850" indent="-1201738" algn="l" defTabSz="4803775" rtl="0" eaLnBrk="0" fontAlgn="base" hangingPunct="0">
        <a:spcBef>
          <a:spcPct val="20000"/>
        </a:spcBef>
        <a:spcAft>
          <a:spcPct val="0"/>
        </a:spcAft>
        <a:buChar char="»"/>
        <a:defRPr sz="10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image" Target="../media/image1.png"/><Relationship Id="rId1" Type="http://schemas.openxmlformats.org/officeDocument/2006/relationships/themeOverride" Target="../theme/themeOverride1.xml"/><Relationship Id="rId2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Rectangle 368"/>
          <p:cNvSpPr>
            <a:spLocks noChangeArrowheads="1"/>
          </p:cNvSpPr>
          <p:nvPr/>
        </p:nvSpPr>
        <p:spPr bwMode="auto">
          <a:xfrm>
            <a:off x="35802888" y="20040600"/>
            <a:ext cx="14341475" cy="4172843"/>
          </a:xfrm>
          <a:prstGeom prst="rect">
            <a:avLst/>
          </a:prstGeom>
          <a:solidFill>
            <a:srgbClr val="150355"/>
          </a:solidFill>
          <a:ln w="38100">
            <a:solidFill>
              <a:srgbClr val="DAC158"/>
            </a:solidFill>
            <a:miter lim="800000"/>
            <a:headEnd/>
            <a:tailEnd/>
          </a:ln>
          <a:effectLst>
            <a:outerShdw blurRad="63500" dist="143684" dir="81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Times New Roman" pitchFamily="-107" charset="0"/>
              <a:ea typeface="ＭＳ Ｐゴシック" pitchFamily="-107" charset="-128"/>
            </a:endParaRPr>
          </a:p>
        </p:txBody>
      </p:sp>
      <p:sp>
        <p:nvSpPr>
          <p:cNvPr id="49" name="Rectangle 292"/>
          <p:cNvSpPr>
            <a:spLocks noChangeArrowheads="1"/>
          </p:cNvSpPr>
          <p:nvPr/>
        </p:nvSpPr>
        <p:spPr bwMode="auto">
          <a:xfrm>
            <a:off x="1089400" y="8154967"/>
            <a:ext cx="14268073" cy="10971233"/>
          </a:xfrm>
          <a:prstGeom prst="rect">
            <a:avLst/>
          </a:prstGeom>
          <a:solidFill>
            <a:srgbClr val="150355"/>
          </a:solidFill>
          <a:ln w="38100">
            <a:solidFill>
              <a:srgbClr val="DAC158"/>
            </a:solidFill>
            <a:miter lim="800000"/>
            <a:headEnd/>
            <a:tailEnd/>
          </a:ln>
          <a:effectLst>
            <a:outerShdw blurRad="63500" dist="143684" dir="81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Times New Roman" pitchFamily="-107" charset="0"/>
              <a:ea typeface="ＭＳ Ｐゴシック" pitchFamily="-107" charset="-128"/>
            </a:endParaRPr>
          </a:p>
        </p:txBody>
      </p:sp>
      <p:sp>
        <p:nvSpPr>
          <p:cNvPr id="6" name="Rounded Rectangle 5"/>
          <p:cNvSpPr/>
          <p:nvPr/>
        </p:nvSpPr>
        <p:spPr bwMode="auto">
          <a:xfrm>
            <a:off x="19548070" y="23668245"/>
            <a:ext cx="3922712" cy="1202688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944" name="Rectangle 368"/>
          <p:cNvSpPr>
            <a:spLocks noChangeArrowheads="1"/>
          </p:cNvSpPr>
          <p:nvPr/>
        </p:nvSpPr>
        <p:spPr bwMode="auto">
          <a:xfrm>
            <a:off x="35802887" y="25779116"/>
            <a:ext cx="14341475" cy="6529684"/>
          </a:xfrm>
          <a:prstGeom prst="rect">
            <a:avLst/>
          </a:prstGeom>
          <a:solidFill>
            <a:srgbClr val="150355"/>
          </a:solidFill>
          <a:ln w="38100">
            <a:solidFill>
              <a:srgbClr val="DAC158"/>
            </a:solidFill>
            <a:miter lim="800000"/>
            <a:headEnd/>
            <a:tailEnd/>
          </a:ln>
          <a:effectLst>
            <a:outerShdw blurRad="63500" dist="143684" dir="81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Times New Roman" pitchFamily="-107" charset="0"/>
              <a:ea typeface="ＭＳ Ｐゴシック" pitchFamily="-107" charset="-128"/>
            </a:endParaRPr>
          </a:p>
        </p:txBody>
      </p:sp>
      <p:sp>
        <p:nvSpPr>
          <p:cNvPr id="24910" name="Rectangle 334"/>
          <p:cNvSpPr>
            <a:spLocks noChangeArrowheads="1"/>
          </p:cNvSpPr>
          <p:nvPr/>
        </p:nvSpPr>
        <p:spPr bwMode="auto">
          <a:xfrm>
            <a:off x="35802888" y="8153400"/>
            <a:ext cx="14309724" cy="10210800"/>
          </a:xfrm>
          <a:prstGeom prst="rect">
            <a:avLst/>
          </a:prstGeom>
          <a:solidFill>
            <a:srgbClr val="150355"/>
          </a:solidFill>
          <a:ln w="38100">
            <a:solidFill>
              <a:srgbClr val="DAC158"/>
            </a:solidFill>
            <a:miter lim="800000"/>
            <a:headEnd/>
            <a:tailEnd/>
          </a:ln>
          <a:effectLst>
            <a:outerShdw blurRad="63500" dist="143684" dir="81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 dirty="0">
              <a:latin typeface="Times New Roman" pitchFamily="-107" charset="0"/>
              <a:ea typeface="ＭＳ Ｐゴシック" pitchFamily="-107" charset="-128"/>
            </a:endParaRPr>
          </a:p>
        </p:txBody>
      </p:sp>
      <p:sp>
        <p:nvSpPr>
          <p:cNvPr id="24861" name="Rectangle 285"/>
          <p:cNvSpPr>
            <a:spLocks noChangeArrowheads="1"/>
          </p:cNvSpPr>
          <p:nvPr/>
        </p:nvSpPr>
        <p:spPr bwMode="auto">
          <a:xfrm>
            <a:off x="1089400" y="20750213"/>
            <a:ext cx="14268074" cy="11406187"/>
          </a:xfrm>
          <a:prstGeom prst="rect">
            <a:avLst/>
          </a:prstGeom>
          <a:solidFill>
            <a:srgbClr val="150355"/>
          </a:solidFill>
          <a:ln w="38100">
            <a:solidFill>
              <a:srgbClr val="DAC158"/>
            </a:solidFill>
            <a:miter lim="800000"/>
            <a:headEnd/>
            <a:tailEnd/>
          </a:ln>
          <a:effectLst>
            <a:outerShdw blurRad="63500" dist="143684" dir="81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spcBef>
                <a:spcPts val="200"/>
              </a:spcBef>
              <a:defRPr/>
            </a:pPr>
            <a:endParaRPr lang="en-US" sz="2800" dirty="0">
              <a:solidFill>
                <a:schemeClr val="accent3"/>
              </a:solidFill>
              <a:latin typeface="Times New Roman" pitchFamily="18" charset="0"/>
              <a:ea typeface="ＭＳ Ｐゴシック" pitchFamily="-107" charset="-128"/>
              <a:cs typeface="Arial" pitchFamily="34" charset="0"/>
            </a:endParaRPr>
          </a:p>
          <a:p>
            <a:pPr>
              <a:spcBef>
                <a:spcPts val="200"/>
              </a:spcBef>
              <a:defRPr/>
            </a:pPr>
            <a:endParaRPr lang="en-US" sz="2800" dirty="0">
              <a:solidFill>
                <a:schemeClr val="accent3"/>
              </a:solidFill>
              <a:latin typeface="Times New Roman" pitchFamily="18" charset="0"/>
              <a:ea typeface="ＭＳ Ｐゴシック" pitchFamily="-107" charset="-128"/>
              <a:cs typeface="Arial" pitchFamily="34" charset="0"/>
            </a:endParaRPr>
          </a:p>
          <a:p>
            <a:pPr>
              <a:spcBef>
                <a:spcPts val="200"/>
              </a:spcBef>
              <a:defRPr/>
            </a:pPr>
            <a:endParaRPr lang="en-US" sz="2800" dirty="0">
              <a:solidFill>
                <a:schemeClr val="accent3"/>
              </a:solidFill>
              <a:latin typeface="Times New Roman" pitchFamily="18" charset="0"/>
              <a:ea typeface="ＭＳ Ｐゴシック" pitchFamily="-107" charset="-128"/>
              <a:cs typeface="Arial" pitchFamily="34" charset="0"/>
            </a:endParaRPr>
          </a:p>
          <a:p>
            <a:pPr>
              <a:spcBef>
                <a:spcPts val="200"/>
              </a:spcBef>
              <a:defRPr/>
            </a:pPr>
            <a:endParaRPr lang="en-US" sz="2800" dirty="0">
              <a:solidFill>
                <a:schemeClr val="accent3"/>
              </a:solidFill>
              <a:latin typeface="Times New Roman" pitchFamily="18" charset="0"/>
              <a:ea typeface="ＭＳ Ｐゴシック" pitchFamily="-107" charset="-128"/>
              <a:cs typeface="Arial" pitchFamily="34" charset="0"/>
            </a:endParaRPr>
          </a:p>
          <a:p>
            <a:pPr>
              <a:spcBef>
                <a:spcPts val="200"/>
              </a:spcBef>
              <a:defRPr/>
            </a:pPr>
            <a:endParaRPr lang="en-US" sz="2800" dirty="0">
              <a:solidFill>
                <a:schemeClr val="accent3"/>
              </a:solidFill>
              <a:latin typeface="Times New Roman" pitchFamily="18" charset="0"/>
              <a:ea typeface="ＭＳ Ｐゴシック" pitchFamily="-107" charset="-128"/>
              <a:cs typeface="Arial" pitchFamily="34" charset="0"/>
            </a:endParaRPr>
          </a:p>
          <a:p>
            <a:pPr>
              <a:spcBef>
                <a:spcPts val="200"/>
              </a:spcBef>
              <a:defRPr/>
            </a:pPr>
            <a:endParaRPr lang="en-US" sz="2800" dirty="0">
              <a:solidFill>
                <a:schemeClr val="accent3"/>
              </a:solidFill>
              <a:latin typeface="Times New Roman" pitchFamily="18" charset="0"/>
              <a:ea typeface="ＭＳ Ｐゴシック" pitchFamily="-107" charset="-128"/>
              <a:cs typeface="Arial" pitchFamily="34" charset="0"/>
            </a:endParaRPr>
          </a:p>
          <a:p>
            <a:pPr>
              <a:spcBef>
                <a:spcPts val="200"/>
              </a:spcBef>
              <a:defRPr/>
            </a:pPr>
            <a:endParaRPr lang="en-US" sz="2800" dirty="0">
              <a:solidFill>
                <a:schemeClr val="accent3"/>
              </a:solidFill>
              <a:latin typeface="Times New Roman" pitchFamily="18" charset="0"/>
              <a:ea typeface="ＭＳ Ｐゴシック" pitchFamily="-107" charset="-128"/>
              <a:cs typeface="Arial" pitchFamily="34" charset="0"/>
            </a:endParaRPr>
          </a:p>
          <a:p>
            <a:pPr>
              <a:spcBef>
                <a:spcPts val="200"/>
              </a:spcBef>
              <a:defRPr/>
            </a:pPr>
            <a:r>
              <a:rPr lang="en-US" sz="3400" dirty="0" smtClean="0">
                <a:solidFill>
                  <a:schemeClr val="accent3"/>
                </a:solidFill>
                <a:latin typeface="Times New Roman" pitchFamily="18" charset="0"/>
                <a:ea typeface="ＭＳ Ｐゴシック" pitchFamily="-107" charset="-128"/>
                <a:cs typeface="Arial" pitchFamily="34" charset="0"/>
              </a:rPr>
              <a:t>    </a:t>
            </a:r>
            <a:endParaRPr lang="en-US" sz="3400" dirty="0">
              <a:solidFill>
                <a:schemeClr val="accent3"/>
              </a:solidFill>
              <a:latin typeface="Times New Roman" pitchFamily="18" charset="0"/>
              <a:ea typeface="ＭＳ Ｐゴシック" pitchFamily="-107" charset="-128"/>
              <a:cs typeface="Arial" pitchFamily="34" charset="0"/>
            </a:endParaRPr>
          </a:p>
        </p:txBody>
      </p:sp>
      <p:sp>
        <p:nvSpPr>
          <p:cNvPr id="2053" name="Rectangle 266"/>
          <p:cNvSpPr>
            <a:spLocks noChangeArrowheads="1"/>
          </p:cNvSpPr>
          <p:nvPr/>
        </p:nvSpPr>
        <p:spPr bwMode="auto">
          <a:xfrm>
            <a:off x="16306800" y="7361238"/>
            <a:ext cx="18440400" cy="24947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75254" tIns="87627" rIns="175254" bIns="87627" anchor="ctr"/>
          <a:lstStyle/>
          <a:p>
            <a:pPr algn="ctr" defTabSz="1752600"/>
            <a:endParaRPr lang="en-US" sz="3800"/>
          </a:p>
        </p:txBody>
      </p:sp>
      <p:sp>
        <p:nvSpPr>
          <p:cNvPr id="2054" name="Rectangle 266"/>
          <p:cNvSpPr>
            <a:spLocks noChangeArrowheads="1"/>
          </p:cNvSpPr>
          <p:nvPr/>
        </p:nvSpPr>
        <p:spPr bwMode="auto">
          <a:xfrm>
            <a:off x="1017588" y="7361238"/>
            <a:ext cx="14527212" cy="24947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75254" tIns="87627" rIns="175254" bIns="87627" anchor="ctr"/>
          <a:lstStyle/>
          <a:p>
            <a:pPr algn="ctr" defTabSz="1752600"/>
            <a:endParaRPr lang="en-US" sz="3800"/>
          </a:p>
        </p:txBody>
      </p:sp>
      <p:sp>
        <p:nvSpPr>
          <p:cNvPr id="2055" name="Rectangle 266"/>
          <p:cNvSpPr>
            <a:spLocks noChangeArrowheads="1"/>
          </p:cNvSpPr>
          <p:nvPr/>
        </p:nvSpPr>
        <p:spPr bwMode="auto">
          <a:xfrm>
            <a:off x="35585400" y="7361239"/>
            <a:ext cx="14516100" cy="13088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75254" tIns="87627" rIns="175254" bIns="87627" anchor="ctr"/>
          <a:lstStyle/>
          <a:p>
            <a:pPr algn="ctr" defTabSz="1752600"/>
            <a:endParaRPr lang="en-US" sz="3800"/>
          </a:p>
        </p:txBody>
      </p:sp>
      <p:sp>
        <p:nvSpPr>
          <p:cNvPr id="1038" name="Rectangle 1525"/>
          <p:cNvSpPr>
            <a:spLocks noChangeArrowheads="1"/>
          </p:cNvSpPr>
          <p:nvPr/>
        </p:nvSpPr>
        <p:spPr bwMode="auto">
          <a:xfrm>
            <a:off x="1028700" y="619125"/>
            <a:ext cx="49296638" cy="6073775"/>
          </a:xfrm>
          <a:prstGeom prst="rect">
            <a:avLst/>
          </a:prstGeom>
          <a:solidFill>
            <a:srgbClr val="150355"/>
          </a:solidFill>
          <a:ln w="88900">
            <a:solidFill>
              <a:srgbClr val="0000FF"/>
            </a:solidFill>
            <a:miter lim="800000"/>
            <a:headEnd/>
            <a:tailEnd/>
          </a:ln>
          <a:effectLst>
            <a:outerShdw dist="92457" dir="956724" algn="ctr" rotWithShape="0">
              <a:srgbClr val="808080">
                <a:alpha val="74997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-107" charset="0"/>
              <a:ea typeface="ＭＳ Ｐゴシック" pitchFamily="-107" charset="-128"/>
            </a:endParaRPr>
          </a:p>
        </p:txBody>
      </p:sp>
      <p:grpSp>
        <p:nvGrpSpPr>
          <p:cNvPr id="2" name="Group 1647"/>
          <p:cNvGrpSpPr>
            <a:grpSpLocks/>
          </p:cNvGrpSpPr>
          <p:nvPr/>
        </p:nvGrpSpPr>
        <p:grpSpPr bwMode="auto">
          <a:xfrm>
            <a:off x="1027113" y="8153400"/>
            <a:ext cx="14289087" cy="3429000"/>
            <a:chOff x="624" y="12768"/>
            <a:chExt cx="9888" cy="7537"/>
          </a:xfrm>
          <a:noFill/>
        </p:grpSpPr>
        <p:sp>
          <p:nvSpPr>
            <p:cNvPr id="6768" name="Rectangle 1648"/>
            <p:cNvSpPr>
              <a:spLocks noChangeArrowheads="1"/>
            </p:cNvSpPr>
            <p:nvPr/>
          </p:nvSpPr>
          <p:spPr bwMode="auto">
            <a:xfrm>
              <a:off x="624" y="12768"/>
              <a:ext cx="9888" cy="7537"/>
            </a:xfrm>
            <a:prstGeom prst="rect">
              <a:avLst/>
            </a:prstGeom>
            <a:grpFill/>
            <a:ln w="28575">
              <a:noFill/>
              <a:miter lim="800000"/>
              <a:headEnd/>
              <a:tailEnd/>
            </a:ln>
            <a:effectLst/>
          </p:spPr>
          <p:txBody>
            <a:bodyPr wrap="none" lIns="175254" tIns="87627" rIns="175254" bIns="87627" anchor="ctr"/>
            <a:lstStyle/>
            <a:p>
              <a:pPr algn="ctr" defTabSz="1752600">
                <a:defRPr/>
              </a:pPr>
              <a:endParaRPr lang="en-US" altLang="en-US" sz="4600" dirty="0">
                <a:latin typeface="Times New Roman" pitchFamily="18" charset="0"/>
                <a:ea typeface="+mn-ea"/>
              </a:endParaRPr>
            </a:p>
          </p:txBody>
        </p:sp>
        <p:sp>
          <p:nvSpPr>
            <p:cNvPr id="6769" name="Text Box 1649"/>
            <p:cNvSpPr txBox="1">
              <a:spLocks noChangeArrowheads="1"/>
            </p:cNvSpPr>
            <p:nvPr/>
          </p:nvSpPr>
          <p:spPr bwMode="auto">
            <a:xfrm>
              <a:off x="816" y="12902"/>
              <a:ext cx="9504" cy="6778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just" defTabSz="457200">
                <a:defRPr/>
              </a:pPr>
              <a:r>
                <a:rPr lang="en-US" altLang="en-US" sz="5000" dirty="0">
                  <a:latin typeface="Times New Roman" pitchFamily="18" charset="0"/>
                  <a:ea typeface="+mn-ea"/>
                  <a:cs typeface="Times" charset="0"/>
                </a:rPr>
                <a:t>   </a:t>
              </a:r>
            </a:p>
          </p:txBody>
        </p:sp>
      </p:grpSp>
      <p:sp>
        <p:nvSpPr>
          <p:cNvPr id="1040" name="Text Box 357"/>
          <p:cNvSpPr txBox="1">
            <a:spLocks noChangeArrowheads="1"/>
          </p:cNvSpPr>
          <p:nvPr/>
        </p:nvSpPr>
        <p:spPr bwMode="auto">
          <a:xfrm>
            <a:off x="7239000" y="915412"/>
            <a:ext cx="36957000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74997"/>
              </a:schemeClr>
            </a:outerShdw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8800" dirty="0">
                <a:solidFill>
                  <a:srgbClr val="FFC000"/>
                </a:solidFill>
              </a:rPr>
              <a:t>Troponin limit of detection plus cardiac risk stratification scores for the exclusion of myocardial infarction and 30-day adverse cardiac events in ED patients</a:t>
            </a:r>
          </a:p>
        </p:txBody>
      </p:sp>
      <p:sp>
        <p:nvSpPr>
          <p:cNvPr id="1042" name="Text Box 416"/>
          <p:cNvSpPr txBox="1">
            <a:spLocks noChangeArrowheads="1"/>
          </p:cNvSpPr>
          <p:nvPr/>
        </p:nvSpPr>
        <p:spPr bwMode="auto">
          <a:xfrm>
            <a:off x="1017588" y="6983413"/>
            <a:ext cx="14527212" cy="788987"/>
          </a:xfrm>
          <a:prstGeom prst="rect">
            <a:avLst/>
          </a:prstGeom>
          <a:gradFill rotWithShape="1">
            <a:gsLst>
              <a:gs pos="0">
                <a:srgbClr val="90803A"/>
              </a:gs>
              <a:gs pos="50000">
                <a:srgbClr val="DAC158"/>
              </a:gs>
              <a:gs pos="100000">
                <a:srgbClr val="90803A"/>
              </a:gs>
            </a:gsLst>
            <a:lin ang="5400000" scaled="1"/>
          </a:gradFill>
          <a:ln w="38100">
            <a:solidFill>
              <a:srgbClr val="150355"/>
            </a:solidFill>
            <a:miter lim="800000"/>
            <a:headEnd/>
            <a:tailEnd/>
          </a:ln>
          <a:effectLst>
            <a:outerShdw dist="107763" dir="8100000" algn="ctr" rotWithShape="0">
              <a:srgbClr val="808080">
                <a:alpha val="50000"/>
              </a:srgbClr>
            </a:outerShdw>
          </a:effectLst>
        </p:spPr>
        <p:txBody>
          <a:bodyPr/>
          <a:lstStyle/>
          <a:p>
            <a:pPr algn="ctr">
              <a:spcBef>
                <a:spcPct val="50000"/>
              </a:spcBef>
              <a:defRPr/>
            </a:pPr>
            <a:r>
              <a:rPr lang="en-US" sz="4000" b="1" dirty="0">
                <a:solidFill>
                  <a:srgbClr val="150355"/>
                </a:solidFill>
                <a:latin typeface="+mj-lt"/>
                <a:ea typeface="ＭＳ Ｐゴシック" pitchFamily="-107" charset="-128"/>
                <a:cs typeface="Arial" charset="0"/>
              </a:rPr>
              <a:t>INTRODUCTION</a:t>
            </a:r>
          </a:p>
        </p:txBody>
      </p:sp>
      <p:grpSp>
        <p:nvGrpSpPr>
          <p:cNvPr id="4" name="Group 1304"/>
          <p:cNvGrpSpPr>
            <a:grpSpLocks/>
          </p:cNvGrpSpPr>
          <p:nvPr/>
        </p:nvGrpSpPr>
        <p:grpSpPr bwMode="auto">
          <a:xfrm>
            <a:off x="1027113" y="12939712"/>
            <a:ext cx="15041562" cy="4129088"/>
            <a:chOff x="624" y="12768"/>
            <a:chExt cx="9888" cy="7537"/>
          </a:xfrm>
          <a:noFill/>
        </p:grpSpPr>
        <p:sp>
          <p:nvSpPr>
            <p:cNvPr id="6425" name="Rectangle 1305"/>
            <p:cNvSpPr>
              <a:spLocks noChangeArrowheads="1"/>
            </p:cNvSpPr>
            <p:nvPr/>
          </p:nvSpPr>
          <p:spPr bwMode="auto">
            <a:xfrm>
              <a:off x="624" y="12768"/>
              <a:ext cx="9888" cy="7537"/>
            </a:xfrm>
            <a:prstGeom prst="rect">
              <a:avLst/>
            </a:prstGeom>
            <a:grpFill/>
            <a:ln w="28575">
              <a:noFill/>
              <a:miter lim="800000"/>
              <a:headEnd/>
              <a:tailEnd/>
            </a:ln>
            <a:effectLst/>
          </p:spPr>
          <p:txBody>
            <a:bodyPr wrap="none" lIns="175254" tIns="87627" rIns="175254" bIns="87627" anchor="ctr"/>
            <a:lstStyle/>
            <a:p>
              <a:pPr algn="ctr" defTabSz="1752600">
                <a:defRPr/>
              </a:pPr>
              <a:endParaRPr lang="en-US" altLang="en-US" sz="4600" dirty="0">
                <a:latin typeface="Times New Roman" pitchFamily="18" charset="0"/>
                <a:ea typeface="+mn-ea"/>
              </a:endParaRPr>
            </a:p>
          </p:txBody>
        </p:sp>
        <p:sp>
          <p:nvSpPr>
            <p:cNvPr id="6426" name="Text Box 1306"/>
            <p:cNvSpPr txBox="1">
              <a:spLocks noChangeArrowheads="1"/>
            </p:cNvSpPr>
            <p:nvPr/>
          </p:nvSpPr>
          <p:spPr bwMode="auto">
            <a:xfrm>
              <a:off x="816" y="12902"/>
              <a:ext cx="9504" cy="6778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just" defTabSz="457200">
                <a:defRPr/>
              </a:pPr>
              <a:r>
                <a:rPr lang="en-US" altLang="en-US" sz="5000" dirty="0">
                  <a:latin typeface="Times New Roman" pitchFamily="18" charset="0"/>
                  <a:ea typeface="+mn-ea"/>
                  <a:cs typeface="Times" charset="0"/>
                </a:rPr>
                <a:t>   </a:t>
              </a:r>
            </a:p>
          </p:txBody>
        </p:sp>
      </p:grpSp>
      <p:sp>
        <p:nvSpPr>
          <p:cNvPr id="1051" name="Text Box 1528"/>
          <p:cNvSpPr txBox="1">
            <a:spLocks noChangeArrowheads="1"/>
          </p:cNvSpPr>
          <p:nvPr/>
        </p:nvSpPr>
        <p:spPr bwMode="auto">
          <a:xfrm>
            <a:off x="1295401" y="8293955"/>
            <a:ext cx="13743342" cy="1067984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1028700" lvl="1" indent="-571500">
              <a:buClr>
                <a:schemeClr val="bg1"/>
              </a:buClr>
              <a:buFont typeface="Arial"/>
              <a:buChar char="•"/>
              <a:defRPr/>
            </a:pPr>
            <a:r>
              <a:rPr lang="en-US" sz="4300" b="1" dirty="0" smtClean="0">
                <a:solidFill>
                  <a:schemeClr val="bg1"/>
                </a:solidFill>
                <a:latin typeface="Times New Roman" pitchFamily="-106" charset="0"/>
                <a:ea typeface="ＭＳ Ｐゴシック" pitchFamily="-106" charset="-128"/>
                <a:cs typeface="Arial" charset="0"/>
              </a:rPr>
              <a:t>Over 10 million patients present to EDs in the US annually with chest pain; 10% have acute coronary syndromes</a:t>
            </a:r>
          </a:p>
          <a:p>
            <a:pPr marL="1028700" lvl="1" indent="-571500">
              <a:buClr>
                <a:schemeClr val="bg1"/>
              </a:buClr>
              <a:buFont typeface="Arial"/>
              <a:buChar char="•"/>
              <a:defRPr/>
            </a:pPr>
            <a:r>
              <a:rPr lang="en-US" sz="4300" b="1" dirty="0" smtClean="0">
                <a:solidFill>
                  <a:schemeClr val="bg1"/>
                </a:solidFill>
                <a:latin typeface="Times New Roman" pitchFamily="-106" charset="0"/>
                <a:ea typeface="ＭＳ Ｐゴシック" pitchFamily="-106" charset="-128"/>
                <a:cs typeface="Arial" charset="0"/>
              </a:rPr>
              <a:t>Evaluation for acute myocardial infarction (AMI) typically involves serial troponins</a:t>
            </a:r>
          </a:p>
          <a:p>
            <a:pPr marL="1028700" lvl="1" indent="-571500">
              <a:buClr>
                <a:schemeClr val="bg1"/>
              </a:buClr>
              <a:buFont typeface="Arial"/>
              <a:buChar char="•"/>
              <a:defRPr/>
            </a:pPr>
            <a:r>
              <a:rPr lang="en-US" sz="4300" b="1" dirty="0" smtClean="0">
                <a:solidFill>
                  <a:schemeClr val="bg1"/>
                </a:solidFill>
                <a:latin typeface="Times New Roman" pitchFamily="-106" charset="0"/>
                <a:ea typeface="ＭＳ Ｐゴシック" pitchFamily="-106" charset="-128"/>
                <a:cs typeface="Arial" charset="0"/>
              </a:rPr>
              <a:t>When screening for MI, troponins below the 99th percentile (0.04ng/ml), including those below the limit of detection (LOD; 0.01ng/ml), are considered normal</a:t>
            </a:r>
          </a:p>
          <a:p>
            <a:pPr marL="1028700" lvl="1" indent="-571500">
              <a:buClr>
                <a:schemeClr val="bg1"/>
              </a:buClr>
              <a:buFont typeface="Arial"/>
              <a:buChar char="•"/>
              <a:defRPr/>
            </a:pPr>
            <a:r>
              <a:rPr lang="en-US" sz="4300" b="1" dirty="0" smtClean="0">
                <a:solidFill>
                  <a:schemeClr val="bg1"/>
                </a:solidFill>
                <a:latin typeface="Times New Roman" pitchFamily="-106" charset="0"/>
                <a:ea typeface="ＭＳ Ｐゴシック" pitchFamily="-106" charset="-128"/>
                <a:cs typeface="Arial" charset="0"/>
              </a:rPr>
              <a:t>HEART Score and ACS Pretest Probability assessment can risk-stratify ED patients with possible AMI</a:t>
            </a:r>
          </a:p>
          <a:p>
            <a:pPr marL="1028700" lvl="1" indent="-571500">
              <a:buClr>
                <a:schemeClr val="bg1"/>
              </a:buClr>
              <a:buFont typeface="Arial"/>
              <a:buChar char="•"/>
              <a:defRPr/>
            </a:pPr>
            <a:r>
              <a:rPr lang="en-US" sz="4300" b="1" dirty="0" smtClean="0">
                <a:solidFill>
                  <a:schemeClr val="bg1"/>
                </a:solidFill>
                <a:latin typeface="Times New Roman" pitchFamily="-106" charset="0"/>
                <a:ea typeface="ＭＳ Ｐゴシック" pitchFamily="-106" charset="-128"/>
                <a:cs typeface="Arial" charset="0"/>
              </a:rPr>
              <a:t>Hypothesis: Low-risk HEART Score (0-3) or an ACS Pretest Probability Assessment &lt; 2% plus an initial troponin below the LOD would exclude both AMI during admission and 30-day major adverse cardiac events</a:t>
            </a:r>
          </a:p>
        </p:txBody>
      </p:sp>
      <p:sp>
        <p:nvSpPr>
          <p:cNvPr id="2063" name="Text Box 629"/>
          <p:cNvSpPr txBox="1">
            <a:spLocks noChangeArrowheads="1"/>
          </p:cNvSpPr>
          <p:nvPr/>
        </p:nvSpPr>
        <p:spPr bwMode="auto">
          <a:xfrm>
            <a:off x="8933656" y="4341673"/>
            <a:ext cx="33357344" cy="1754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28" charset="0"/>
                <a:ea typeface="ＭＳ Ｐゴシック" pitchFamily="28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28" charset="0"/>
                <a:ea typeface="ＭＳ Ｐゴシック" pitchFamily="28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28" charset="0"/>
                <a:ea typeface="ＭＳ Ｐゴシック" pitchFamily="28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28" charset="0"/>
                <a:ea typeface="ＭＳ Ｐゴシック" pitchFamily="28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28" charset="0"/>
                <a:ea typeface="ＭＳ Ｐゴシック" pitchFamily="28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28" charset="0"/>
                <a:ea typeface="ＭＳ Ｐゴシック" pitchFamily="28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28" charset="0"/>
                <a:ea typeface="ＭＳ Ｐゴシック" pitchFamily="28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28" charset="0"/>
                <a:ea typeface="ＭＳ Ｐゴシック" pitchFamily="28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28" charset="0"/>
                <a:ea typeface="ＭＳ Ｐゴシック" pitchFamily="28" charset="-128"/>
              </a:defRPr>
            </a:lvl9pPr>
          </a:lstStyle>
          <a:p>
            <a:pPr algn="ctr"/>
            <a:r>
              <a:rPr lang="en-US" sz="5400" dirty="0" smtClean="0">
                <a:solidFill>
                  <a:schemeClr val="bg1"/>
                </a:solidFill>
                <a:sym typeface="Monotype Sorts" pitchFamily="28" charset="2"/>
              </a:rPr>
              <a:t>Kelly M. Gray, MD; Mitchell </a:t>
            </a:r>
            <a:r>
              <a:rPr lang="en-US" sz="5400" dirty="0">
                <a:solidFill>
                  <a:schemeClr val="bg1"/>
                </a:solidFill>
                <a:sym typeface="Monotype Sorts" pitchFamily="28" charset="2"/>
              </a:rPr>
              <a:t>D. Datlow, MA</a:t>
            </a:r>
            <a:r>
              <a:rPr lang="en-US" sz="5400" dirty="0" smtClean="0">
                <a:solidFill>
                  <a:schemeClr val="bg1"/>
                </a:solidFill>
                <a:sym typeface="Monotype Sorts" pitchFamily="28" charset="2"/>
              </a:rPr>
              <a:t>; Deborah B. </a:t>
            </a:r>
            <a:r>
              <a:rPr lang="en-US" sz="5400" dirty="0" err="1" smtClean="0">
                <a:solidFill>
                  <a:schemeClr val="bg1"/>
                </a:solidFill>
                <a:sym typeface="Monotype Sorts" pitchFamily="28" charset="2"/>
              </a:rPr>
              <a:t>Diercks</a:t>
            </a:r>
            <a:r>
              <a:rPr lang="en-US" sz="5400" smtClean="0">
                <a:solidFill>
                  <a:schemeClr val="bg1"/>
                </a:solidFill>
                <a:sym typeface="Monotype Sorts" pitchFamily="28" charset="2"/>
              </a:rPr>
              <a:t>, MD, MSc; </a:t>
            </a:r>
            <a:r>
              <a:rPr lang="en-US" sz="5400" dirty="0">
                <a:solidFill>
                  <a:schemeClr val="bg1"/>
                </a:solidFill>
                <a:sym typeface="Monotype Sorts" pitchFamily="28" charset="2"/>
              </a:rPr>
              <a:t>Bryn E. </a:t>
            </a:r>
            <a:r>
              <a:rPr lang="en-US" sz="5400" dirty="0" err="1">
                <a:solidFill>
                  <a:schemeClr val="bg1"/>
                </a:solidFill>
                <a:sym typeface="Monotype Sorts" pitchFamily="28" charset="2"/>
              </a:rPr>
              <a:t>Mumma</a:t>
            </a:r>
            <a:r>
              <a:rPr lang="en-US" sz="5400" dirty="0">
                <a:solidFill>
                  <a:schemeClr val="bg1"/>
                </a:solidFill>
                <a:sym typeface="Monotype Sorts" pitchFamily="28" charset="2"/>
              </a:rPr>
              <a:t>, MD, </a:t>
            </a:r>
            <a:r>
              <a:rPr lang="en-US" sz="5400" dirty="0" smtClean="0">
                <a:solidFill>
                  <a:schemeClr val="bg1"/>
                </a:solidFill>
                <a:sym typeface="Monotype Sorts" pitchFamily="28" charset="2"/>
              </a:rPr>
              <a:t>MAS</a:t>
            </a:r>
          </a:p>
          <a:p>
            <a:pPr algn="ctr"/>
            <a:r>
              <a:rPr lang="en-US" sz="5400" dirty="0" smtClean="0">
                <a:solidFill>
                  <a:schemeClr val="bg1"/>
                </a:solidFill>
                <a:sym typeface="Monotype Sorts" pitchFamily="28" charset="2"/>
              </a:rPr>
              <a:t>University of </a:t>
            </a:r>
            <a:r>
              <a:rPr lang="en-US" sz="5400" dirty="0">
                <a:solidFill>
                  <a:schemeClr val="bg1"/>
                </a:solidFill>
                <a:sym typeface="Monotype Sorts" pitchFamily="28" charset="2"/>
              </a:rPr>
              <a:t>California </a:t>
            </a:r>
            <a:r>
              <a:rPr lang="en-US" sz="5400" dirty="0" smtClean="0">
                <a:solidFill>
                  <a:schemeClr val="bg1"/>
                </a:solidFill>
                <a:sym typeface="Monotype Sorts" pitchFamily="28" charset="2"/>
              </a:rPr>
              <a:t>Davis, Department </a:t>
            </a:r>
            <a:r>
              <a:rPr lang="en-US" sz="5400" dirty="0">
                <a:solidFill>
                  <a:schemeClr val="bg1"/>
                </a:solidFill>
                <a:sym typeface="Monotype Sorts" pitchFamily="28" charset="2"/>
              </a:rPr>
              <a:t>of Emergency </a:t>
            </a:r>
            <a:r>
              <a:rPr lang="en-US" sz="5400" dirty="0" smtClean="0">
                <a:solidFill>
                  <a:schemeClr val="bg1"/>
                </a:solidFill>
                <a:sym typeface="Monotype Sorts" pitchFamily="28" charset="2"/>
              </a:rPr>
              <a:t>Medicine, Sacramento, CA</a:t>
            </a:r>
            <a:endParaRPr lang="en-US" sz="5400" dirty="0">
              <a:solidFill>
                <a:schemeClr val="bg1"/>
              </a:solidFill>
              <a:sym typeface="Monotype Sorts" pitchFamily="28" charset="2"/>
            </a:endParaRPr>
          </a:p>
        </p:txBody>
      </p:sp>
      <p:sp>
        <p:nvSpPr>
          <p:cNvPr id="24848" name="Text Box 416"/>
          <p:cNvSpPr txBox="1">
            <a:spLocks noChangeArrowheads="1"/>
          </p:cNvSpPr>
          <p:nvPr/>
        </p:nvSpPr>
        <p:spPr bwMode="auto">
          <a:xfrm>
            <a:off x="35585399" y="24612600"/>
            <a:ext cx="14679613" cy="843559"/>
          </a:xfrm>
          <a:prstGeom prst="rect">
            <a:avLst/>
          </a:prstGeom>
          <a:gradFill rotWithShape="1">
            <a:gsLst>
              <a:gs pos="0">
                <a:srgbClr val="90803A"/>
              </a:gs>
              <a:gs pos="50000">
                <a:srgbClr val="DAC158"/>
              </a:gs>
              <a:gs pos="100000">
                <a:srgbClr val="90803A"/>
              </a:gs>
            </a:gsLst>
            <a:lin ang="5400000" scaled="1"/>
          </a:gradFill>
          <a:ln w="38100">
            <a:solidFill>
              <a:srgbClr val="150355"/>
            </a:solidFill>
            <a:miter lim="800000"/>
            <a:headEnd/>
            <a:tailEnd/>
          </a:ln>
          <a:effectLst>
            <a:outerShdw dist="107763" dir="8100000" algn="ctr" rotWithShape="0">
              <a:srgbClr val="808080">
                <a:alpha val="50000"/>
              </a:srgbClr>
            </a:outerShdw>
          </a:effectLst>
        </p:spPr>
        <p:txBody>
          <a:bodyPr/>
          <a:lstStyle/>
          <a:p>
            <a:pPr algn="ctr">
              <a:spcBef>
                <a:spcPct val="50000"/>
              </a:spcBef>
              <a:defRPr/>
            </a:pPr>
            <a:r>
              <a:rPr lang="en-US" sz="4000" b="1" dirty="0">
                <a:solidFill>
                  <a:srgbClr val="150355"/>
                </a:solidFill>
                <a:latin typeface="+mj-lt"/>
                <a:ea typeface="ＭＳ Ｐゴシック" pitchFamily="-107" charset="-128"/>
                <a:cs typeface="Arial" charset="0"/>
              </a:rPr>
              <a:t>CONCLUSIONS</a:t>
            </a:r>
          </a:p>
        </p:txBody>
      </p:sp>
      <p:sp>
        <p:nvSpPr>
          <p:cNvPr id="24855" name="Text Box 416"/>
          <p:cNvSpPr txBox="1">
            <a:spLocks noChangeArrowheads="1"/>
          </p:cNvSpPr>
          <p:nvPr/>
        </p:nvSpPr>
        <p:spPr bwMode="auto">
          <a:xfrm>
            <a:off x="1028699" y="19583400"/>
            <a:ext cx="14483971" cy="788988"/>
          </a:xfrm>
          <a:prstGeom prst="rect">
            <a:avLst/>
          </a:prstGeom>
          <a:gradFill rotWithShape="1">
            <a:gsLst>
              <a:gs pos="0">
                <a:srgbClr val="90803A"/>
              </a:gs>
              <a:gs pos="50000">
                <a:srgbClr val="DAC158"/>
              </a:gs>
              <a:gs pos="100000">
                <a:srgbClr val="90803A"/>
              </a:gs>
            </a:gsLst>
            <a:lin ang="5400000" scaled="1"/>
          </a:gradFill>
          <a:ln w="38100">
            <a:solidFill>
              <a:srgbClr val="150355"/>
            </a:solidFill>
            <a:miter lim="800000"/>
            <a:headEnd/>
            <a:tailEnd/>
          </a:ln>
          <a:effectLst>
            <a:outerShdw dist="107763" dir="8100000" algn="ctr" rotWithShape="0">
              <a:srgbClr val="808080">
                <a:alpha val="50000"/>
              </a:srgbClr>
            </a:outerShdw>
          </a:effectLst>
        </p:spPr>
        <p:txBody>
          <a:bodyPr/>
          <a:lstStyle/>
          <a:p>
            <a:pPr algn="ctr">
              <a:spcBef>
                <a:spcPct val="50000"/>
              </a:spcBef>
              <a:defRPr/>
            </a:pPr>
            <a:r>
              <a:rPr lang="en-US" sz="4000" b="1" dirty="0">
                <a:solidFill>
                  <a:srgbClr val="150355"/>
                </a:solidFill>
                <a:latin typeface="+mj-lt"/>
                <a:ea typeface="ＭＳ Ｐゴシック" pitchFamily="-107" charset="-128"/>
                <a:cs typeface="Arial" charset="0"/>
              </a:rPr>
              <a:t>METHODS</a:t>
            </a:r>
          </a:p>
        </p:txBody>
      </p:sp>
      <p:sp>
        <p:nvSpPr>
          <p:cNvPr id="24862" name="Text Box 416"/>
          <p:cNvSpPr txBox="1">
            <a:spLocks noChangeArrowheads="1"/>
          </p:cNvSpPr>
          <p:nvPr/>
        </p:nvSpPr>
        <p:spPr bwMode="auto">
          <a:xfrm>
            <a:off x="16002000" y="6983413"/>
            <a:ext cx="19278600" cy="788987"/>
          </a:xfrm>
          <a:prstGeom prst="rect">
            <a:avLst/>
          </a:prstGeom>
          <a:gradFill rotWithShape="1">
            <a:gsLst>
              <a:gs pos="0">
                <a:srgbClr val="90803A"/>
              </a:gs>
              <a:gs pos="50000">
                <a:srgbClr val="DAC158"/>
              </a:gs>
              <a:gs pos="100000">
                <a:srgbClr val="90803A"/>
              </a:gs>
            </a:gsLst>
            <a:lin ang="5400000" scaled="1"/>
          </a:gradFill>
          <a:ln w="38100">
            <a:solidFill>
              <a:srgbClr val="150355"/>
            </a:solidFill>
            <a:miter lim="800000"/>
            <a:headEnd/>
            <a:tailEnd/>
          </a:ln>
          <a:effectLst>
            <a:outerShdw dist="107763" dir="8100000" algn="ctr" rotWithShape="0">
              <a:srgbClr val="808080">
                <a:alpha val="50000"/>
              </a:srgbClr>
            </a:outerShdw>
          </a:effectLst>
        </p:spPr>
        <p:txBody>
          <a:bodyPr/>
          <a:lstStyle/>
          <a:p>
            <a:pPr algn="ctr">
              <a:spcBef>
                <a:spcPct val="50000"/>
              </a:spcBef>
              <a:defRPr/>
            </a:pPr>
            <a:r>
              <a:rPr lang="en-US" sz="4000" b="1" dirty="0" smtClean="0">
                <a:solidFill>
                  <a:srgbClr val="150355"/>
                </a:solidFill>
                <a:latin typeface="+mj-lt"/>
                <a:ea typeface="ＭＳ Ｐゴシック" pitchFamily="-107" charset="-128"/>
                <a:cs typeface="Arial" charset="0"/>
              </a:rPr>
              <a:t>FIGURE AND TABLES</a:t>
            </a:r>
            <a:endParaRPr lang="en-US" sz="4000" b="1" dirty="0">
              <a:solidFill>
                <a:srgbClr val="150355"/>
              </a:solidFill>
              <a:latin typeface="+mj-lt"/>
              <a:ea typeface="ＭＳ Ｐゴシック" pitchFamily="-107" charset="-128"/>
              <a:cs typeface="Arial" charset="0"/>
            </a:endParaRPr>
          </a:p>
        </p:txBody>
      </p:sp>
      <p:sp>
        <p:nvSpPr>
          <p:cNvPr id="24863" name="Text Box 416"/>
          <p:cNvSpPr txBox="1">
            <a:spLocks noChangeArrowheads="1"/>
          </p:cNvSpPr>
          <p:nvPr/>
        </p:nvSpPr>
        <p:spPr bwMode="auto">
          <a:xfrm>
            <a:off x="35737800" y="6983413"/>
            <a:ext cx="14527213" cy="788987"/>
          </a:xfrm>
          <a:prstGeom prst="rect">
            <a:avLst/>
          </a:prstGeom>
          <a:gradFill rotWithShape="1">
            <a:gsLst>
              <a:gs pos="0">
                <a:srgbClr val="90803A"/>
              </a:gs>
              <a:gs pos="50000">
                <a:srgbClr val="DAC158"/>
              </a:gs>
              <a:gs pos="100000">
                <a:srgbClr val="90803A"/>
              </a:gs>
            </a:gsLst>
            <a:lin ang="5400000" scaled="1"/>
          </a:gradFill>
          <a:ln w="38100">
            <a:solidFill>
              <a:srgbClr val="150355"/>
            </a:solidFill>
            <a:miter lim="800000"/>
            <a:headEnd/>
            <a:tailEnd/>
          </a:ln>
          <a:effectLst>
            <a:outerShdw dist="107763" dir="8100000" algn="ctr" rotWithShape="0">
              <a:srgbClr val="808080">
                <a:alpha val="50000"/>
              </a:srgbClr>
            </a:outerShdw>
          </a:effectLst>
        </p:spPr>
        <p:txBody>
          <a:bodyPr/>
          <a:lstStyle/>
          <a:p>
            <a:pPr algn="ctr">
              <a:spcBef>
                <a:spcPct val="50000"/>
              </a:spcBef>
              <a:defRPr/>
            </a:pPr>
            <a:r>
              <a:rPr lang="en-US" sz="4000" b="1" dirty="0">
                <a:solidFill>
                  <a:srgbClr val="150355"/>
                </a:solidFill>
                <a:latin typeface="+mj-lt"/>
                <a:ea typeface="ＭＳ Ｐゴシック" pitchFamily="-107" charset="-128"/>
                <a:cs typeface="Arial" charset="0"/>
              </a:rPr>
              <a:t>RESULTS</a:t>
            </a:r>
          </a:p>
        </p:txBody>
      </p:sp>
      <p:sp>
        <p:nvSpPr>
          <p:cNvPr id="24868" name="Rectangle 292"/>
          <p:cNvSpPr>
            <a:spLocks noChangeArrowheads="1"/>
          </p:cNvSpPr>
          <p:nvPr/>
        </p:nvSpPr>
        <p:spPr bwMode="auto">
          <a:xfrm>
            <a:off x="16078200" y="8153400"/>
            <a:ext cx="19054388" cy="20497800"/>
          </a:xfrm>
          <a:prstGeom prst="rect">
            <a:avLst/>
          </a:prstGeom>
          <a:solidFill>
            <a:srgbClr val="150355"/>
          </a:solidFill>
          <a:ln w="38100">
            <a:solidFill>
              <a:srgbClr val="DAC158"/>
            </a:solidFill>
            <a:miter lim="800000"/>
            <a:headEnd/>
            <a:tailEnd/>
          </a:ln>
          <a:effectLst>
            <a:outerShdw blurRad="63500" dist="143684" dir="81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Times New Roman" pitchFamily="-107" charset="0"/>
              <a:ea typeface="ＭＳ Ｐゴシック" pitchFamily="-107" charset="-128"/>
            </a:endParaRPr>
          </a:p>
        </p:txBody>
      </p:sp>
      <p:sp>
        <p:nvSpPr>
          <p:cNvPr id="2071" name="Text Box 357"/>
          <p:cNvSpPr txBox="1">
            <a:spLocks noChangeArrowheads="1"/>
          </p:cNvSpPr>
          <p:nvPr/>
        </p:nvSpPr>
        <p:spPr bwMode="auto">
          <a:xfrm>
            <a:off x="36118800" y="8535988"/>
            <a:ext cx="13716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28" charset="0"/>
                <a:ea typeface="ＭＳ Ｐゴシック" pitchFamily="28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28" charset="0"/>
                <a:ea typeface="ＭＳ Ｐゴシック" pitchFamily="28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28" charset="0"/>
                <a:ea typeface="ＭＳ Ｐゴシック" pitchFamily="28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28" charset="0"/>
                <a:ea typeface="ＭＳ Ｐゴシック" pitchFamily="28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28" charset="0"/>
                <a:ea typeface="ＭＳ Ｐゴシック" pitchFamily="28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28" charset="0"/>
                <a:ea typeface="ＭＳ Ｐゴシック" pitchFamily="28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28" charset="0"/>
                <a:ea typeface="ＭＳ Ｐゴシック" pitchFamily="28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28" charset="0"/>
                <a:ea typeface="ＭＳ Ｐゴシック" pitchFamily="28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28" charset="0"/>
                <a:ea typeface="ＭＳ Ｐゴシック" pitchFamily="28" charset="-128"/>
              </a:defRPr>
            </a:lvl9pPr>
          </a:lstStyle>
          <a:p>
            <a:pPr>
              <a:spcBef>
                <a:spcPct val="50000"/>
              </a:spcBef>
            </a:pPr>
            <a:endParaRPr lang="en-US" sz="3600" b="1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4934" name="Text Box 416"/>
          <p:cNvSpPr txBox="1">
            <a:spLocks noChangeArrowheads="1"/>
          </p:cNvSpPr>
          <p:nvPr/>
        </p:nvSpPr>
        <p:spPr bwMode="auto">
          <a:xfrm>
            <a:off x="15965503" y="29337000"/>
            <a:ext cx="19229372" cy="838200"/>
          </a:xfrm>
          <a:prstGeom prst="rect">
            <a:avLst/>
          </a:prstGeom>
          <a:gradFill rotWithShape="1">
            <a:gsLst>
              <a:gs pos="0">
                <a:srgbClr val="90803A"/>
              </a:gs>
              <a:gs pos="50000">
                <a:srgbClr val="DAC158"/>
              </a:gs>
              <a:gs pos="100000">
                <a:srgbClr val="90803A"/>
              </a:gs>
            </a:gsLst>
            <a:lin ang="5400000" scaled="1"/>
          </a:gradFill>
          <a:ln w="38100">
            <a:solidFill>
              <a:srgbClr val="150355"/>
            </a:solidFill>
            <a:miter lim="800000"/>
            <a:headEnd/>
            <a:tailEnd/>
          </a:ln>
          <a:effectLst>
            <a:outerShdw dist="107763" dir="8100000" algn="ctr" rotWithShape="0">
              <a:srgbClr val="808080">
                <a:alpha val="50000"/>
              </a:srgbClr>
            </a:outerShdw>
          </a:effectLst>
        </p:spPr>
        <p:txBody>
          <a:bodyPr/>
          <a:lstStyle/>
          <a:p>
            <a:pPr algn="ctr">
              <a:spcBef>
                <a:spcPct val="50000"/>
              </a:spcBef>
              <a:defRPr/>
            </a:pPr>
            <a:r>
              <a:rPr lang="en-US" sz="4000" b="1" dirty="0">
                <a:solidFill>
                  <a:srgbClr val="150355"/>
                </a:solidFill>
                <a:latin typeface="+mj-lt"/>
                <a:ea typeface="ＭＳ Ｐゴシック" pitchFamily="-107" charset="-128"/>
                <a:cs typeface="Arial" charset="0"/>
              </a:rPr>
              <a:t>ACKNOWLEDGEMENTS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15965487" y="30480001"/>
            <a:ext cx="19167101" cy="1767840"/>
            <a:chOff x="16068675" y="30916094"/>
            <a:chExt cx="19126200" cy="1392713"/>
          </a:xfrm>
        </p:grpSpPr>
        <p:sp>
          <p:nvSpPr>
            <p:cNvPr id="24937" name="Rectangle 361"/>
            <p:cNvSpPr>
              <a:spLocks noChangeArrowheads="1"/>
            </p:cNvSpPr>
            <p:nvPr/>
          </p:nvSpPr>
          <p:spPr bwMode="auto">
            <a:xfrm>
              <a:off x="16068675" y="30916094"/>
              <a:ext cx="19126200" cy="1392713"/>
            </a:xfrm>
            <a:prstGeom prst="rect">
              <a:avLst/>
            </a:prstGeom>
            <a:solidFill>
              <a:srgbClr val="150355"/>
            </a:solidFill>
            <a:ln w="38100">
              <a:solidFill>
                <a:srgbClr val="DAC158"/>
              </a:solidFill>
              <a:miter lim="800000"/>
              <a:headEnd/>
              <a:tailEnd/>
            </a:ln>
            <a:effectLst>
              <a:outerShdw blurRad="63500" dist="143684" dir="81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pitchFamily="-107" charset="0"/>
                <a:ea typeface="ＭＳ Ｐゴシック" pitchFamily="-107" charset="-128"/>
              </a:endParaRPr>
            </a:p>
          </p:txBody>
        </p:sp>
        <p:sp>
          <p:nvSpPr>
            <p:cNvPr id="2074" name="Text Box 363"/>
            <p:cNvSpPr txBox="1">
              <a:spLocks noChangeArrowheads="1"/>
            </p:cNvSpPr>
            <p:nvPr/>
          </p:nvSpPr>
          <p:spPr bwMode="auto">
            <a:xfrm>
              <a:off x="16211249" y="31208040"/>
              <a:ext cx="18764551" cy="848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 New Roman" pitchFamily="28" charset="0"/>
                  <a:ea typeface="ＭＳ Ｐゴシック" pitchFamily="28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 New Roman" pitchFamily="28" charset="0"/>
                  <a:ea typeface="ＭＳ Ｐゴシック" pitchFamily="28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 New Roman" pitchFamily="28" charset="0"/>
                  <a:ea typeface="ＭＳ Ｐゴシック" pitchFamily="28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 New Roman" pitchFamily="28" charset="0"/>
                  <a:ea typeface="ＭＳ Ｐゴシック" pitchFamily="28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 New Roman" pitchFamily="28" charset="0"/>
                  <a:ea typeface="ＭＳ Ｐゴシック" pitchFamily="28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28" charset="0"/>
                  <a:ea typeface="ＭＳ Ｐゴシック" pitchFamily="28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28" charset="0"/>
                  <a:ea typeface="ＭＳ Ｐゴシック" pitchFamily="28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28" charset="0"/>
                  <a:ea typeface="ＭＳ Ｐゴシック" pitchFamily="28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28" charset="0"/>
                  <a:ea typeface="ＭＳ Ｐゴシック" pitchFamily="28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3200" b="1" dirty="0">
                  <a:solidFill>
                    <a:schemeClr val="bg1"/>
                  </a:solidFill>
                </a:rPr>
                <a:t>This project was supported by the National Institutes of Health (NIH) </a:t>
              </a:r>
              <a:r>
                <a:rPr lang="en-US" sz="3200" b="1" dirty="0" smtClean="0">
                  <a:solidFill>
                    <a:schemeClr val="bg1"/>
                  </a:solidFill>
                </a:rPr>
                <a:t>through grants K12HL108964, K08HL130546, and UL1TR001860</a:t>
              </a:r>
              <a:endParaRPr lang="en-US" sz="32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075" name="Text Box 369"/>
          <p:cNvSpPr txBox="1">
            <a:spLocks noChangeArrowheads="1"/>
          </p:cNvSpPr>
          <p:nvPr/>
        </p:nvSpPr>
        <p:spPr bwMode="auto">
          <a:xfrm>
            <a:off x="36118800" y="25679400"/>
            <a:ext cx="137160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28" charset="0"/>
                <a:ea typeface="ＭＳ Ｐゴシック" pitchFamily="28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28" charset="0"/>
                <a:ea typeface="ＭＳ Ｐゴシック" pitchFamily="28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28" charset="0"/>
                <a:ea typeface="ＭＳ Ｐゴシック" pitchFamily="28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28" charset="0"/>
                <a:ea typeface="ＭＳ Ｐゴシック" pitchFamily="28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28" charset="0"/>
                <a:ea typeface="ＭＳ Ｐゴシック" pitchFamily="28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28" charset="0"/>
                <a:ea typeface="ＭＳ Ｐゴシック" pitchFamily="28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28" charset="0"/>
                <a:ea typeface="ＭＳ Ｐゴシック" pitchFamily="28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28" charset="0"/>
                <a:ea typeface="ＭＳ Ｐゴシック" pitchFamily="28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28" charset="0"/>
                <a:ea typeface="ＭＳ Ｐゴシック" pitchFamily="28" charset="-128"/>
              </a:defRPr>
            </a:lvl9pPr>
          </a:lstStyle>
          <a:p>
            <a:pPr>
              <a:spcBef>
                <a:spcPct val="50000"/>
              </a:spcBef>
            </a:pPr>
            <a:endParaRPr lang="en-US" sz="3000" b="1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24" name="Text Box 416"/>
          <p:cNvSpPr txBox="1">
            <a:spLocks noChangeArrowheads="1"/>
          </p:cNvSpPr>
          <p:nvPr/>
        </p:nvSpPr>
        <p:spPr bwMode="auto">
          <a:xfrm>
            <a:off x="35737800" y="18796000"/>
            <a:ext cx="14527213" cy="787400"/>
          </a:xfrm>
          <a:prstGeom prst="rect">
            <a:avLst/>
          </a:prstGeom>
          <a:gradFill rotWithShape="1">
            <a:gsLst>
              <a:gs pos="0">
                <a:srgbClr val="90803A"/>
              </a:gs>
              <a:gs pos="50000">
                <a:srgbClr val="DAC158"/>
              </a:gs>
              <a:gs pos="100000">
                <a:srgbClr val="90803A"/>
              </a:gs>
            </a:gsLst>
            <a:lin ang="5400000" scaled="1"/>
          </a:gradFill>
          <a:ln w="38100">
            <a:solidFill>
              <a:srgbClr val="150355"/>
            </a:solidFill>
            <a:miter lim="800000"/>
            <a:headEnd/>
            <a:tailEnd/>
          </a:ln>
          <a:effectLst>
            <a:outerShdw dist="107763" dir="8100000" algn="ctr" rotWithShape="0">
              <a:srgbClr val="808080">
                <a:alpha val="50000"/>
              </a:srgbClr>
            </a:outerShdw>
          </a:effectLst>
        </p:spPr>
        <p:txBody>
          <a:bodyPr/>
          <a:lstStyle/>
          <a:p>
            <a:pPr algn="ctr">
              <a:spcBef>
                <a:spcPct val="50000"/>
              </a:spcBef>
              <a:defRPr/>
            </a:pPr>
            <a:r>
              <a:rPr lang="en-US" sz="4000" b="1" dirty="0">
                <a:solidFill>
                  <a:srgbClr val="150355"/>
                </a:solidFill>
                <a:latin typeface="+mj-lt"/>
                <a:ea typeface="ＭＳ Ｐゴシック" pitchFamily="-107" charset="-128"/>
                <a:cs typeface="Arial" charset="0"/>
              </a:rPr>
              <a:t>LIMITATIONS</a:t>
            </a:r>
          </a:p>
        </p:txBody>
      </p:sp>
      <p:sp>
        <p:nvSpPr>
          <p:cNvPr id="2077" name="TextBox 424"/>
          <p:cNvSpPr txBox="1">
            <a:spLocks noChangeArrowheads="1"/>
          </p:cNvSpPr>
          <p:nvPr/>
        </p:nvSpPr>
        <p:spPr bwMode="auto">
          <a:xfrm>
            <a:off x="35883851" y="18364200"/>
            <a:ext cx="14260512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28" charset="0"/>
                <a:ea typeface="ＭＳ Ｐゴシック" pitchFamily="28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28" charset="0"/>
                <a:ea typeface="ＭＳ Ｐゴシック" pitchFamily="28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28" charset="0"/>
                <a:ea typeface="ＭＳ Ｐゴシック" pitchFamily="28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28" charset="0"/>
                <a:ea typeface="ＭＳ Ｐゴシック" pitchFamily="28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28" charset="0"/>
                <a:ea typeface="ＭＳ Ｐゴシック" pitchFamily="28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28" charset="0"/>
                <a:ea typeface="ＭＳ Ｐゴシック" pitchFamily="28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28" charset="0"/>
                <a:ea typeface="ＭＳ Ｐゴシック" pitchFamily="28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28" charset="0"/>
                <a:ea typeface="ＭＳ Ｐゴシック" pitchFamily="28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28" charset="0"/>
                <a:ea typeface="ＭＳ Ｐゴシック" pitchFamily="28" charset="-128"/>
              </a:defRPr>
            </a:lvl9pPr>
          </a:lstStyle>
          <a:p>
            <a:endParaRPr lang="en-US" sz="3200" b="1">
              <a:solidFill>
                <a:schemeClr val="bg1"/>
              </a:solidFill>
            </a:endParaRPr>
          </a:p>
        </p:txBody>
      </p:sp>
      <p:sp>
        <p:nvSpPr>
          <p:cNvPr id="2078" name="Rectangle 363"/>
          <p:cNvSpPr>
            <a:spLocks noChangeArrowheads="1"/>
          </p:cNvSpPr>
          <p:nvPr/>
        </p:nvSpPr>
        <p:spPr bwMode="auto">
          <a:xfrm>
            <a:off x="0" y="88900"/>
            <a:ext cx="223838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en-US" sz="1200" b="1"/>
              <a:t>.</a:t>
            </a:r>
            <a:endParaRPr lang="en-US"/>
          </a:p>
        </p:txBody>
      </p:sp>
      <p:sp>
        <p:nvSpPr>
          <p:cNvPr id="2081" name="TextBox 379"/>
          <p:cNvSpPr txBox="1">
            <a:spLocks noChangeArrowheads="1"/>
          </p:cNvSpPr>
          <p:nvPr/>
        </p:nvSpPr>
        <p:spPr bwMode="auto">
          <a:xfrm>
            <a:off x="36118222" y="25984200"/>
            <a:ext cx="13716000" cy="55707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28" charset="0"/>
                <a:ea typeface="ＭＳ Ｐゴシック" pitchFamily="28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28" charset="0"/>
                <a:ea typeface="ＭＳ Ｐゴシック" pitchFamily="28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28" charset="0"/>
                <a:ea typeface="ＭＳ Ｐゴシック" pitchFamily="28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28" charset="0"/>
                <a:ea typeface="ＭＳ Ｐゴシック" pitchFamily="28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28" charset="0"/>
                <a:ea typeface="ＭＳ Ｐゴシック" pitchFamily="28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28" charset="0"/>
                <a:ea typeface="ＭＳ Ｐゴシック" pitchFamily="28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28" charset="0"/>
                <a:ea typeface="ＭＳ Ｐゴシック" pitchFamily="28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28" charset="0"/>
                <a:ea typeface="ＭＳ Ｐゴシック" pitchFamily="28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28" charset="0"/>
                <a:ea typeface="ＭＳ Ｐゴシック" pitchFamily="28" charset="-128"/>
              </a:defRPr>
            </a:lvl9pPr>
          </a:lstStyle>
          <a:p>
            <a:pPr marL="685800" indent="-685800">
              <a:buFont typeface="Arial" pitchFamily="34" charset="0"/>
              <a:buChar char="•"/>
            </a:pPr>
            <a:r>
              <a:rPr lang="en-US" sz="4800" b="1" dirty="0" smtClean="0">
                <a:solidFill>
                  <a:srgbClr val="FFFFFF"/>
                </a:solidFill>
              </a:rPr>
              <a:t>Patients with </a:t>
            </a:r>
            <a:r>
              <a:rPr lang="en-US" sz="4800" b="1" dirty="0">
                <a:solidFill>
                  <a:srgbClr val="FFFFFF"/>
                </a:solidFill>
              </a:rPr>
              <a:t>an initial troponin I value below the LOD and a low-risk HEART Score or ACS Pretest Probability </a:t>
            </a:r>
            <a:r>
              <a:rPr lang="en-US" sz="4800" b="1" dirty="0" smtClean="0">
                <a:solidFill>
                  <a:srgbClr val="FFFFFF"/>
                </a:solidFill>
              </a:rPr>
              <a:t>&lt;2</a:t>
            </a:r>
            <a:r>
              <a:rPr lang="en-US" sz="4800" b="1" dirty="0">
                <a:solidFill>
                  <a:srgbClr val="FFFFFF"/>
                </a:solidFill>
              </a:rPr>
              <a:t>% had no acute MIs or 30-day adverse cardiac </a:t>
            </a:r>
            <a:r>
              <a:rPr lang="en-US" sz="4800" b="1" dirty="0" smtClean="0">
                <a:solidFill>
                  <a:srgbClr val="FFFFFF"/>
                </a:solidFill>
              </a:rPr>
              <a:t>events </a:t>
            </a:r>
          </a:p>
          <a:p>
            <a:pPr marL="685800" indent="-685800">
              <a:buFont typeface="Arial" pitchFamily="34" charset="0"/>
              <a:buChar char="•"/>
            </a:pPr>
            <a:endParaRPr lang="en-US" b="1" dirty="0" smtClean="0">
              <a:solidFill>
                <a:srgbClr val="FFFFFF"/>
              </a:solidFill>
            </a:endParaRPr>
          </a:p>
          <a:p>
            <a:pPr marL="685800" indent="-685800">
              <a:buFont typeface="Arial" pitchFamily="34" charset="0"/>
              <a:buChar char="•"/>
            </a:pPr>
            <a:r>
              <a:rPr lang="en-US" sz="4800" b="1" dirty="0" smtClean="0">
                <a:solidFill>
                  <a:srgbClr val="FFFFFF"/>
                </a:solidFill>
              </a:rPr>
              <a:t>Addition </a:t>
            </a:r>
            <a:r>
              <a:rPr lang="en-US" sz="4800" b="1" dirty="0">
                <a:solidFill>
                  <a:srgbClr val="FFFFFF"/>
                </a:solidFill>
              </a:rPr>
              <a:t>of a single troponin below the LOD to these scores improves sensitivity for 30-day adverse cardiac </a:t>
            </a:r>
            <a:r>
              <a:rPr lang="en-US" sz="4800" b="1" dirty="0" smtClean="0">
                <a:solidFill>
                  <a:srgbClr val="FFFFFF"/>
                </a:solidFill>
              </a:rPr>
              <a:t>events</a:t>
            </a:r>
            <a:endParaRPr lang="en-US" sz="4600" b="1" dirty="0">
              <a:solidFill>
                <a:srgbClr val="FFFFFF"/>
              </a:solidFill>
            </a:endParaRPr>
          </a:p>
        </p:txBody>
      </p:sp>
      <p:sp>
        <p:nvSpPr>
          <p:cNvPr id="2082" name="TextBox 389"/>
          <p:cNvSpPr txBox="1">
            <a:spLocks noChangeArrowheads="1"/>
          </p:cNvSpPr>
          <p:nvPr/>
        </p:nvSpPr>
        <p:spPr bwMode="auto">
          <a:xfrm>
            <a:off x="36118222" y="8207573"/>
            <a:ext cx="12802178" cy="101566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28" charset="0"/>
                <a:ea typeface="ＭＳ Ｐゴシック" pitchFamily="28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28" charset="0"/>
                <a:ea typeface="ＭＳ Ｐゴシック" pitchFamily="28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28" charset="0"/>
                <a:ea typeface="ＭＳ Ｐゴシック" pitchFamily="28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28" charset="0"/>
                <a:ea typeface="ＭＳ Ｐゴシック" pitchFamily="28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28" charset="0"/>
                <a:ea typeface="ＭＳ Ｐゴシック" pitchFamily="28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28" charset="0"/>
                <a:ea typeface="ＭＳ Ｐゴシック" pitchFamily="28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28" charset="0"/>
                <a:ea typeface="ＭＳ Ｐゴシック" pitchFamily="28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28" charset="0"/>
                <a:ea typeface="ＭＳ Ｐゴシック" pitchFamily="28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28" charset="0"/>
                <a:ea typeface="ＭＳ Ｐゴシック" pitchFamily="28" charset="-128"/>
              </a:defRPr>
            </a:lvl9pPr>
          </a:lstStyle>
          <a:p>
            <a:pPr marL="571500" indent="-571500">
              <a:buFont typeface="Arial" pitchFamily="34" charset="0"/>
              <a:buChar char="•"/>
            </a:pPr>
            <a:r>
              <a:rPr lang="en-US" sz="4400" b="1" dirty="0" smtClean="0">
                <a:solidFill>
                  <a:srgbClr val="FFFFFF"/>
                </a:solidFill>
              </a:rPr>
              <a:t>888 patients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en-US" sz="4400" b="1" dirty="0">
                <a:solidFill>
                  <a:srgbClr val="FFFFFF"/>
                </a:solidFill>
              </a:rPr>
              <a:t>M</a:t>
            </a:r>
            <a:r>
              <a:rPr lang="en-US" sz="4400" b="1" dirty="0" smtClean="0">
                <a:solidFill>
                  <a:srgbClr val="FFFFFF"/>
                </a:solidFill>
              </a:rPr>
              <a:t>edian </a:t>
            </a:r>
            <a:r>
              <a:rPr lang="en-US" sz="4400" b="1" dirty="0">
                <a:solidFill>
                  <a:srgbClr val="FFFFFF"/>
                </a:solidFill>
              </a:rPr>
              <a:t>age 62 (IQR 52-74) </a:t>
            </a:r>
            <a:r>
              <a:rPr lang="en-US" sz="4400" b="1" dirty="0" smtClean="0">
                <a:solidFill>
                  <a:srgbClr val="FFFFFF"/>
                </a:solidFill>
              </a:rPr>
              <a:t>years; </a:t>
            </a:r>
            <a:r>
              <a:rPr lang="en-US" sz="4400" b="1" dirty="0">
                <a:solidFill>
                  <a:srgbClr val="FFFFFF"/>
                </a:solidFill>
              </a:rPr>
              <a:t>460 (52%) </a:t>
            </a:r>
            <a:r>
              <a:rPr lang="en-US" sz="4400" b="1" dirty="0" smtClean="0">
                <a:solidFill>
                  <a:srgbClr val="FFFFFF"/>
                </a:solidFill>
              </a:rPr>
              <a:t>male (Table 2)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en-US" sz="4400" b="1" dirty="0" smtClean="0">
                <a:solidFill>
                  <a:srgbClr val="FFFFFF"/>
                </a:solidFill>
              </a:rPr>
              <a:t>422 (48%) had initial troponin below the LOD</a:t>
            </a:r>
            <a:endParaRPr lang="en-US" sz="4400" b="1" dirty="0">
              <a:solidFill>
                <a:srgbClr val="FFFFFF"/>
              </a:solidFill>
            </a:endParaRPr>
          </a:p>
          <a:p>
            <a:pPr marL="571500" indent="-571500">
              <a:buFont typeface="Arial" pitchFamily="34" charset="0"/>
              <a:buChar char="•"/>
            </a:pPr>
            <a:r>
              <a:rPr lang="en-US" sz="4400" b="1" dirty="0" smtClean="0">
                <a:solidFill>
                  <a:srgbClr val="FFFFFF"/>
                </a:solidFill>
              </a:rPr>
              <a:t>49 (5.5%) had encounter diagnosis of AMI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en-US" sz="4400" b="1" dirty="0" smtClean="0">
                <a:solidFill>
                  <a:srgbClr val="FFFFFF"/>
                </a:solidFill>
              </a:rPr>
              <a:t>80 (11%) had 30-day composite outcome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en-US" sz="4400" b="1" dirty="0" smtClean="0">
                <a:solidFill>
                  <a:srgbClr val="FFFFFF"/>
                </a:solidFill>
              </a:rPr>
              <a:t>HEART score sensitivity for AMI (Table 3)</a:t>
            </a:r>
          </a:p>
          <a:p>
            <a:pPr marL="1314450" lvl="1" indent="-571500">
              <a:buFont typeface="Arial" pitchFamily="34" charset="0"/>
              <a:buChar char="•"/>
            </a:pPr>
            <a:r>
              <a:rPr lang="en-US" sz="4300" b="1" dirty="0" smtClean="0">
                <a:solidFill>
                  <a:srgbClr val="FFFFFF"/>
                </a:solidFill>
              </a:rPr>
              <a:t>Alone: 98% (95% CI 89–100%)</a:t>
            </a:r>
          </a:p>
          <a:p>
            <a:pPr marL="1314450" lvl="1" indent="-571500">
              <a:buFont typeface="Arial" pitchFamily="34" charset="0"/>
              <a:buChar char="•"/>
            </a:pPr>
            <a:r>
              <a:rPr lang="en-US" sz="4300" b="1" dirty="0" smtClean="0">
                <a:solidFill>
                  <a:srgbClr val="FFFFFF"/>
                </a:solidFill>
              </a:rPr>
              <a:t>With troponin below the LOD: 100% (95% CI 93–100%; difference 2%, 95% CI -2–6%)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en-US" sz="4400" b="1" dirty="0" smtClean="0">
                <a:solidFill>
                  <a:srgbClr val="FFFFFF"/>
                </a:solidFill>
              </a:rPr>
              <a:t>ACS Pretest Probability &lt;2% sensitivity for AMI (Table 3)</a:t>
            </a:r>
          </a:p>
          <a:p>
            <a:pPr marL="1314450" lvl="1" indent="-571500">
              <a:buFont typeface="Arial" pitchFamily="34" charset="0"/>
              <a:buChar char="•"/>
            </a:pPr>
            <a:r>
              <a:rPr lang="en-US" sz="4300" b="1" dirty="0" smtClean="0">
                <a:solidFill>
                  <a:srgbClr val="FFFFFF"/>
                </a:solidFill>
              </a:rPr>
              <a:t>Alone: 96% (95% CI 86–100%)</a:t>
            </a:r>
          </a:p>
          <a:p>
            <a:pPr marL="1314450" lvl="1" indent="-571500">
              <a:buFont typeface="Arial" pitchFamily="34" charset="0"/>
              <a:buChar char="•"/>
            </a:pPr>
            <a:r>
              <a:rPr lang="en-US" sz="4300" b="1" dirty="0">
                <a:solidFill>
                  <a:srgbClr val="FFFFFF"/>
                </a:solidFill>
              </a:rPr>
              <a:t>With troponin below the LOD: </a:t>
            </a:r>
            <a:r>
              <a:rPr lang="en-US" sz="4300" b="1" dirty="0" smtClean="0">
                <a:solidFill>
                  <a:srgbClr val="FFFFFF"/>
                </a:solidFill>
              </a:rPr>
              <a:t>100%  (95% CI 93–100%; difference 4%, 95% CI -1.5–10%)</a:t>
            </a:r>
            <a:endParaRPr lang="en-US" sz="4300" b="1" dirty="0">
              <a:solidFill>
                <a:srgbClr val="FFFFFF"/>
              </a:solidFill>
            </a:endParaRPr>
          </a:p>
        </p:txBody>
      </p:sp>
      <p:sp>
        <p:nvSpPr>
          <p:cNvPr id="2089" name="TextBox 227"/>
          <p:cNvSpPr txBox="1">
            <a:spLocks noChangeArrowheads="1"/>
          </p:cNvSpPr>
          <p:nvPr/>
        </p:nvSpPr>
        <p:spPr bwMode="auto">
          <a:xfrm>
            <a:off x="36161663" y="20111859"/>
            <a:ext cx="13716000" cy="363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28" charset="0"/>
                <a:ea typeface="ＭＳ Ｐゴシック" pitchFamily="28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28" charset="0"/>
                <a:ea typeface="ＭＳ Ｐゴシック" pitchFamily="28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28" charset="0"/>
                <a:ea typeface="ＭＳ Ｐゴシック" pitchFamily="28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28" charset="0"/>
                <a:ea typeface="ＭＳ Ｐゴシック" pitchFamily="28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28" charset="0"/>
                <a:ea typeface="ＭＳ Ｐゴシック" pitchFamily="28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28" charset="0"/>
                <a:ea typeface="ＭＳ Ｐゴシック" pitchFamily="28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28" charset="0"/>
                <a:ea typeface="ＭＳ Ｐゴシック" pitchFamily="28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28" charset="0"/>
                <a:ea typeface="ＭＳ Ｐゴシック" pitchFamily="28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28" charset="0"/>
                <a:ea typeface="ＭＳ Ｐゴシック" pitchFamily="28" charset="-128"/>
              </a:defRPr>
            </a:lvl9pPr>
          </a:lstStyle>
          <a:p>
            <a:pPr marL="571500" indent="-571500">
              <a:buFont typeface="Arial" pitchFamily="34" charset="0"/>
              <a:buChar char="•"/>
            </a:pPr>
            <a:r>
              <a:rPr lang="en-US" sz="4600" b="1" dirty="0" smtClean="0">
                <a:solidFill>
                  <a:schemeClr val="bg1"/>
                </a:solidFill>
              </a:rPr>
              <a:t>Single center study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en-US" sz="4600" b="1" dirty="0" smtClean="0">
                <a:solidFill>
                  <a:schemeClr val="bg1"/>
                </a:solidFill>
              </a:rPr>
              <a:t>Relatively small sample size with low proportion of AMIs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en-US" sz="4600" b="1" dirty="0" smtClean="0">
                <a:solidFill>
                  <a:schemeClr val="bg1"/>
                </a:solidFill>
              </a:rPr>
              <a:t>30-day follow-up not available for 151 patients </a:t>
            </a:r>
            <a:r>
              <a:rPr lang="en-US" sz="4800" b="1" dirty="0">
                <a:solidFill>
                  <a:schemeClr val="bg1"/>
                </a:solidFill>
              </a:rPr>
              <a:t>(17%) </a:t>
            </a:r>
            <a:endParaRPr lang="en-US" sz="4800" b="1" dirty="0" smtClean="0">
              <a:solidFill>
                <a:schemeClr val="bg1"/>
              </a:solidFill>
            </a:endParaRPr>
          </a:p>
        </p:txBody>
      </p:sp>
      <p:sp>
        <p:nvSpPr>
          <p:cNvPr id="2099" name="TextBox 225"/>
          <p:cNvSpPr txBox="1">
            <a:spLocks noChangeArrowheads="1"/>
          </p:cNvSpPr>
          <p:nvPr/>
        </p:nvSpPr>
        <p:spPr bwMode="auto">
          <a:xfrm>
            <a:off x="25298400" y="8851145"/>
            <a:ext cx="6705600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28" charset="0"/>
                <a:ea typeface="ＭＳ Ｐゴシック" pitchFamily="28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28" charset="0"/>
                <a:ea typeface="ＭＳ Ｐゴシック" pitchFamily="28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28" charset="0"/>
                <a:ea typeface="ＭＳ Ｐゴシック" pitchFamily="28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28" charset="0"/>
                <a:ea typeface="ＭＳ Ｐゴシック" pitchFamily="28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28" charset="0"/>
                <a:ea typeface="ＭＳ Ｐゴシック" pitchFamily="28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28" charset="0"/>
                <a:ea typeface="ＭＳ Ｐゴシック" pitchFamily="28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28" charset="0"/>
                <a:ea typeface="ＭＳ Ｐゴシック" pitchFamily="28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28" charset="0"/>
                <a:ea typeface="ＭＳ Ｐゴシック" pitchFamily="28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28" charset="0"/>
                <a:ea typeface="ＭＳ Ｐゴシック" pitchFamily="28" charset="-128"/>
              </a:defRPr>
            </a:lvl9pPr>
          </a:lstStyle>
          <a:p>
            <a:r>
              <a:rPr lang="en-US" sz="3800" b="1" dirty="0" smtClean="0">
                <a:solidFill>
                  <a:schemeClr val="bg1"/>
                </a:solidFill>
              </a:rPr>
              <a:t>Table 2. Patient Characteristics</a:t>
            </a:r>
            <a:endParaRPr lang="en-US" sz="3800" b="1" dirty="0">
              <a:solidFill>
                <a:schemeClr val="bg1"/>
              </a:solidFill>
            </a:endParaRPr>
          </a:p>
        </p:txBody>
      </p:sp>
      <p:sp>
        <p:nvSpPr>
          <p:cNvPr id="2334" name="TextBox 248"/>
          <p:cNvSpPr txBox="1">
            <a:spLocks noChangeArrowheads="1"/>
          </p:cNvSpPr>
          <p:nvPr/>
        </p:nvSpPr>
        <p:spPr bwMode="auto">
          <a:xfrm>
            <a:off x="22101790" y="20768846"/>
            <a:ext cx="10988376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28" charset="0"/>
                <a:ea typeface="ＭＳ Ｐゴシック" pitchFamily="28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28" charset="0"/>
                <a:ea typeface="ＭＳ Ｐゴシック" pitchFamily="28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28" charset="0"/>
                <a:ea typeface="ＭＳ Ｐゴシック" pitchFamily="28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28" charset="0"/>
                <a:ea typeface="ＭＳ Ｐゴシック" pitchFamily="28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28" charset="0"/>
                <a:ea typeface="ＭＳ Ｐゴシック" pitchFamily="28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28" charset="0"/>
                <a:ea typeface="ＭＳ Ｐゴシック" pitchFamily="28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28" charset="0"/>
                <a:ea typeface="ＭＳ Ｐゴシック" pitchFamily="28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28" charset="0"/>
                <a:ea typeface="ＭＳ Ｐゴシック" pitchFamily="28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28" charset="0"/>
                <a:ea typeface="ＭＳ Ｐゴシック" pitchFamily="28" charset="-128"/>
              </a:defRPr>
            </a:lvl9pPr>
          </a:lstStyle>
          <a:p>
            <a:r>
              <a:rPr lang="en-US" sz="3800" b="1" dirty="0">
                <a:solidFill>
                  <a:schemeClr val="bg1"/>
                </a:solidFill>
              </a:rPr>
              <a:t>Table 3</a:t>
            </a:r>
            <a:r>
              <a:rPr lang="en-US" sz="3800" b="1" dirty="0" smtClean="0">
                <a:solidFill>
                  <a:schemeClr val="bg1"/>
                </a:solidFill>
              </a:rPr>
              <a:t>. Comparison of Sensitivities</a:t>
            </a:r>
            <a:endParaRPr lang="en-US" sz="3800" b="1" dirty="0">
              <a:solidFill>
                <a:schemeClr val="bg1"/>
              </a:solidFill>
            </a:endParaRPr>
          </a:p>
        </p:txBody>
      </p:sp>
      <p:sp>
        <p:nvSpPr>
          <p:cNvPr id="2335" name="TextBox 249"/>
          <p:cNvSpPr txBox="1">
            <a:spLocks noChangeArrowheads="1"/>
          </p:cNvSpPr>
          <p:nvPr/>
        </p:nvSpPr>
        <p:spPr bwMode="auto">
          <a:xfrm>
            <a:off x="17126016" y="8851145"/>
            <a:ext cx="5715000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28" charset="0"/>
                <a:ea typeface="ＭＳ Ｐゴシック" pitchFamily="28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28" charset="0"/>
                <a:ea typeface="ＭＳ Ｐゴシック" pitchFamily="28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28" charset="0"/>
                <a:ea typeface="ＭＳ Ｐゴシック" pitchFamily="28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28" charset="0"/>
                <a:ea typeface="ＭＳ Ｐゴシック" pitchFamily="28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28" charset="0"/>
                <a:ea typeface="ＭＳ Ｐゴシック" pitchFamily="28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28" charset="0"/>
                <a:ea typeface="ＭＳ Ｐゴシック" pitchFamily="28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28" charset="0"/>
                <a:ea typeface="ＭＳ Ｐゴシック" pitchFamily="28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28" charset="0"/>
                <a:ea typeface="ＭＳ Ｐゴシック" pitchFamily="28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28" charset="0"/>
                <a:ea typeface="ＭＳ Ｐゴシック" pitchFamily="28" charset="-128"/>
              </a:defRPr>
            </a:lvl9pPr>
          </a:lstStyle>
          <a:p>
            <a:r>
              <a:rPr lang="en-US" sz="3800" b="1" dirty="0">
                <a:solidFill>
                  <a:schemeClr val="bg1"/>
                </a:solidFill>
              </a:rPr>
              <a:t>Table 1</a:t>
            </a:r>
            <a:r>
              <a:rPr lang="en-US" sz="3800" b="1" dirty="0" smtClean="0">
                <a:solidFill>
                  <a:schemeClr val="bg1"/>
                </a:solidFill>
              </a:rPr>
              <a:t>a. HEART Score</a:t>
            </a:r>
            <a:endParaRPr lang="en-US" sz="3800" b="1" dirty="0">
              <a:solidFill>
                <a:schemeClr val="bg1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621596"/>
              </p:ext>
            </p:extLst>
          </p:nvPr>
        </p:nvGraphicFramePr>
        <p:xfrm>
          <a:off x="17126016" y="21793200"/>
          <a:ext cx="4057584" cy="5379161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4057584"/>
              </a:tblGrid>
              <a:tr h="735281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chemeClr val="bg1"/>
                          </a:solidFill>
                        </a:rPr>
                        <a:t>Variables</a:t>
                      </a:r>
                      <a:endParaRPr lang="en-US" sz="3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80485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FFFFFF"/>
                          </a:solidFill>
                        </a:rPr>
                        <a:t>Age</a:t>
                      </a:r>
                      <a:endParaRPr lang="en-US" sz="2400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80485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FFFFFF"/>
                          </a:solidFill>
                        </a:rPr>
                        <a:t>Gender</a:t>
                      </a:r>
                      <a:endParaRPr lang="en-US" sz="2400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80485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FFFFFF"/>
                          </a:solidFill>
                        </a:rPr>
                        <a:t>Race</a:t>
                      </a:r>
                      <a:endParaRPr lang="en-US" sz="2400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80485">
                <a:tc>
                  <a:txBody>
                    <a:bodyPr/>
                    <a:lstStyle/>
                    <a:p>
                      <a:r>
                        <a:rPr lang="en-US" sz="2400" kern="1200" dirty="0" smtClean="0">
                          <a:solidFill>
                            <a:srgbClr val="FFFFFF"/>
                          </a:solidFill>
                          <a:latin typeface="+mn-lt"/>
                          <a:ea typeface="+mn-ea"/>
                          <a:cs typeface="+mn-cs"/>
                        </a:rPr>
                        <a:t>Chest pain w/ palpation</a:t>
                      </a:r>
                      <a:endParaRPr lang="en-US" sz="2400" kern="1200" dirty="0">
                        <a:solidFill>
                          <a:srgbClr val="FFFF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80485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FFFFFF"/>
                          </a:solidFill>
                        </a:rPr>
                        <a:t>Personal history</a:t>
                      </a:r>
                      <a:r>
                        <a:rPr lang="en-US" sz="2400" baseline="0" dirty="0" smtClean="0">
                          <a:solidFill>
                            <a:srgbClr val="FFFFFF"/>
                          </a:solidFill>
                        </a:rPr>
                        <a:t> of CAD</a:t>
                      </a:r>
                      <a:endParaRPr lang="en-US" sz="2400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80485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FFFFFF"/>
                          </a:solidFill>
                        </a:rPr>
                        <a:t>Diaphoresis</a:t>
                      </a:r>
                      <a:endParaRPr lang="en-US" sz="2400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80485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FFFFFF"/>
                          </a:solidFill>
                        </a:rPr>
                        <a:t>EKG ST depression &gt; 0.5mm</a:t>
                      </a:r>
                      <a:endParaRPr lang="en-US" sz="2400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80485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FFFFFF"/>
                          </a:solidFill>
                        </a:rPr>
                        <a:t>T Wave inversion &gt;</a:t>
                      </a:r>
                      <a:r>
                        <a:rPr lang="en-US" sz="2400" baseline="0" dirty="0" smtClean="0">
                          <a:solidFill>
                            <a:srgbClr val="FFFFFF"/>
                          </a:solidFill>
                        </a:rPr>
                        <a:t> </a:t>
                      </a:r>
                      <a:r>
                        <a:rPr lang="en-US" sz="2400" dirty="0" smtClean="0">
                          <a:solidFill>
                            <a:srgbClr val="FFFFFF"/>
                          </a:solidFill>
                        </a:rPr>
                        <a:t>0.5mm</a:t>
                      </a:r>
                      <a:endParaRPr lang="en-US" sz="2400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1039512"/>
            <a:ext cx="5105400" cy="5208888"/>
          </a:xfrm>
          <a:prstGeom prst="rect">
            <a:avLst/>
          </a:prstGeom>
          <a:solidFill>
            <a:srgbClr val="000066"/>
          </a:solidFill>
        </p:spPr>
      </p:pic>
      <p:pic>
        <p:nvPicPr>
          <p:cNvPr id="69" name="Picture 6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53200" y="1066800"/>
            <a:ext cx="5105400" cy="5208888"/>
          </a:xfrm>
          <a:prstGeom prst="rect">
            <a:avLst/>
          </a:prstGeom>
          <a:solidFill>
            <a:srgbClr val="000066"/>
          </a:solidFill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880011"/>
              </p:ext>
            </p:extLst>
          </p:nvPr>
        </p:nvGraphicFramePr>
        <p:xfrm>
          <a:off x="25288066" y="9906000"/>
          <a:ext cx="9078134" cy="102521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435497"/>
                <a:gridCol w="3642637"/>
              </a:tblGrid>
              <a:tr h="686121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Characteristics</a:t>
                      </a:r>
                      <a:endParaRPr lang="en-US" sz="32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 (%)</a:t>
                      </a:r>
                      <a:endParaRPr lang="en-US" sz="32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16576">
                <a:tc>
                  <a:txBody>
                    <a:bodyPr/>
                    <a:lstStyle/>
                    <a:p>
                      <a:pPr marL="104775" indent="0" algn="l" fontAlgn="b"/>
                      <a:r>
                        <a:rPr lang="en-US" sz="24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Demographic </a:t>
                      </a:r>
                      <a:r>
                        <a:rPr lang="en-US" sz="24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characteristics</a:t>
                      </a:r>
                      <a:endParaRPr lang="en-US" sz="2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24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4233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Age (median)</a:t>
                      </a:r>
                      <a:endParaRPr lang="en-US" sz="24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bg1"/>
                          </a:solidFill>
                          <a:latin typeface="+mn-lt"/>
                        </a:rPr>
                        <a:t>62 (IQR</a:t>
                      </a:r>
                      <a:r>
                        <a:rPr lang="en-US" sz="2400" baseline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 52-74)</a:t>
                      </a:r>
                      <a:endParaRPr lang="en-US" sz="24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92431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Male </a:t>
                      </a:r>
                      <a:r>
                        <a:rPr lang="en-US" sz="24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sex</a:t>
                      </a:r>
                      <a:endParaRPr lang="en-US" sz="24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bg1"/>
                          </a:solidFill>
                          <a:latin typeface="+mn-lt"/>
                        </a:rPr>
                        <a:t>460 (52%)</a:t>
                      </a:r>
                      <a:endParaRPr lang="en-US" sz="24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63783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Race/ethnicity</a:t>
                      </a:r>
                      <a:endParaRPr lang="en-US" sz="24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5135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  White, </a:t>
                      </a:r>
                      <a:r>
                        <a:rPr lang="en-US" sz="240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non-Hispanic</a:t>
                      </a:r>
                      <a:endParaRPr lang="en-US" sz="24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bg1"/>
                          </a:solidFill>
                          <a:latin typeface="+mn-lt"/>
                        </a:rPr>
                        <a:t>265 (30%)</a:t>
                      </a:r>
                      <a:endParaRPr lang="en-US" sz="24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93334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  White, Hispanic</a:t>
                      </a:r>
                      <a:endParaRPr lang="en-US" sz="24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bg1"/>
                          </a:solidFill>
                          <a:latin typeface="+mn-lt"/>
                        </a:rPr>
                        <a:t>72 (8%)</a:t>
                      </a:r>
                      <a:endParaRPr lang="en-US" sz="24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64686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  Black</a:t>
                      </a:r>
                      <a:endParaRPr lang="en-US" sz="24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bg1"/>
                          </a:solidFill>
                          <a:latin typeface="+mn-lt"/>
                        </a:rPr>
                        <a:t>115 (13%)</a:t>
                      </a:r>
                      <a:endParaRPr lang="en-US" sz="24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22885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  Asian</a:t>
                      </a:r>
                      <a:endParaRPr lang="en-US" sz="24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bg1"/>
                          </a:solidFill>
                          <a:latin typeface="+mn-lt"/>
                        </a:rPr>
                        <a:t>54 (6%)</a:t>
                      </a:r>
                      <a:endParaRPr lang="en-US" sz="24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94237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  </a:t>
                      </a:r>
                      <a:r>
                        <a:rPr lang="en-US" sz="240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Other</a:t>
                      </a:r>
                      <a:endParaRPr lang="en-US" sz="24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bg1"/>
                          </a:solidFill>
                          <a:latin typeface="+mn-lt"/>
                        </a:rPr>
                        <a:t>56 (6%)</a:t>
                      </a:r>
                      <a:endParaRPr lang="en-US" sz="24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94237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 </a:t>
                      </a:r>
                      <a:r>
                        <a:rPr lang="en-US" sz="24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Unreported</a:t>
                      </a:r>
                      <a:endParaRPr lang="en-US" sz="24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bg1"/>
                          </a:solidFill>
                          <a:latin typeface="+mn-lt"/>
                        </a:rPr>
                        <a:t>266 (30%)</a:t>
                      </a:r>
                      <a:endParaRPr lang="en-US" sz="24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65589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24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Clinical characteristics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24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6941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  Chief complaint of chest pain</a:t>
                      </a:r>
                      <a:endParaRPr lang="en-US" sz="2400" b="0" u="none" strike="noStrike" dirty="0" smtClean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309 (35%)</a:t>
                      </a:r>
                      <a:endParaRPr lang="en-US" sz="24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95139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  Coronary</a:t>
                      </a:r>
                      <a:r>
                        <a:rPr lang="en-US" sz="2400" b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artery disease</a:t>
                      </a:r>
                      <a:endParaRPr lang="en-US" sz="2400" b="0" u="none" strike="noStrike" dirty="0" smtClean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243 (27%)</a:t>
                      </a:r>
                      <a:endParaRPr lang="en-US" sz="24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66491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  Diabetes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329 (37%)</a:t>
                      </a:r>
                      <a:endParaRPr lang="en-US" sz="24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4233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  </a:t>
                      </a:r>
                      <a:r>
                        <a:rPr lang="en-US" sz="2400" b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Smoking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246 (28%)</a:t>
                      </a:r>
                      <a:endParaRPr lang="en-US" sz="24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4233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  Troponin below LOD</a:t>
                      </a:r>
                      <a:endParaRPr lang="en-US" sz="2400" b="0" u="none" strike="noStrike" dirty="0" smtClean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422 (48%)</a:t>
                      </a:r>
                      <a:endParaRPr lang="en-US" sz="24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4233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Risk Categories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4233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  Low Risk HEART score (0-3)</a:t>
                      </a:r>
                      <a:endParaRPr lang="en-US" sz="2400" b="0" u="none" strike="noStrike" dirty="0" smtClean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333 (38%)</a:t>
                      </a:r>
                      <a:endParaRPr lang="en-US" sz="24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16863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  ACS</a:t>
                      </a:r>
                      <a:r>
                        <a:rPr lang="en-US" sz="2400" b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Pre-test Probability &lt;2%</a:t>
                      </a:r>
                      <a:endParaRPr lang="en-US" sz="2400" b="0" u="none" strike="noStrike" dirty="0" smtClean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143 (16%)</a:t>
                      </a:r>
                      <a:endParaRPr lang="en-US" sz="24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36574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30-day follow-up not available</a:t>
                      </a:r>
                      <a:endParaRPr lang="en-US" sz="2400" b="0" u="none" strike="noStrike" dirty="0" smtClean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151 (17%)</a:t>
                      </a:r>
                      <a:endParaRPr lang="en-US" sz="24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219200" y="20802600"/>
            <a:ext cx="13819542" cy="11300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28700" lvl="1" indent="-571500">
              <a:buFont typeface="Arial"/>
              <a:buChar char="•"/>
            </a:pPr>
            <a:r>
              <a:rPr lang="en-US" sz="4000" b="1" dirty="0">
                <a:solidFill>
                  <a:schemeClr val="bg1"/>
                </a:solidFill>
                <a:latin typeface="Times New Roman" pitchFamily="-106" charset="0"/>
                <a:ea typeface="ＭＳ Ｐゴシック" pitchFamily="-106" charset="-128"/>
                <a:cs typeface="Arial" charset="0"/>
              </a:rPr>
              <a:t>R</a:t>
            </a:r>
            <a:r>
              <a:rPr lang="en-US" sz="4000" b="1" dirty="0" smtClean="0">
                <a:solidFill>
                  <a:schemeClr val="bg1"/>
                </a:solidFill>
                <a:latin typeface="Times New Roman" pitchFamily="-106" charset="0"/>
                <a:ea typeface="ＭＳ Ｐゴシック" pitchFamily="-106" charset="-128"/>
                <a:cs typeface="Arial" charset="0"/>
              </a:rPr>
              <a:t>etrospective </a:t>
            </a:r>
            <a:r>
              <a:rPr lang="en-US" sz="4000" b="1" dirty="0">
                <a:solidFill>
                  <a:schemeClr val="bg1"/>
                </a:solidFill>
                <a:latin typeface="Times New Roman" pitchFamily="-106" charset="0"/>
                <a:ea typeface="ＭＳ Ｐゴシック" pitchFamily="-106" charset="-128"/>
                <a:cs typeface="Arial" charset="0"/>
              </a:rPr>
              <a:t>cohort study </a:t>
            </a:r>
            <a:r>
              <a:rPr lang="en-US" sz="4000" b="1" dirty="0" smtClean="0">
                <a:solidFill>
                  <a:schemeClr val="bg1"/>
                </a:solidFill>
                <a:latin typeface="Times New Roman" pitchFamily="-106" charset="0"/>
                <a:ea typeface="ＭＳ Ｐゴシック" pitchFamily="-106" charset="-128"/>
                <a:cs typeface="Arial" charset="0"/>
              </a:rPr>
              <a:t>at </a:t>
            </a:r>
            <a:r>
              <a:rPr lang="en-US" sz="4000" b="1" dirty="0">
                <a:solidFill>
                  <a:schemeClr val="bg1"/>
                </a:solidFill>
                <a:latin typeface="Times New Roman" pitchFamily="-106" charset="0"/>
                <a:ea typeface="ＭＳ Ｐゴシック" pitchFamily="-106" charset="-128"/>
                <a:cs typeface="Arial" charset="0"/>
              </a:rPr>
              <a:t>single academic ED </a:t>
            </a:r>
            <a:endParaRPr lang="en-US" sz="4000" b="1" dirty="0" smtClean="0">
              <a:solidFill>
                <a:schemeClr val="bg1"/>
              </a:solidFill>
              <a:latin typeface="Times New Roman" pitchFamily="-106" charset="0"/>
              <a:ea typeface="ＭＳ Ｐゴシック" pitchFamily="-106" charset="-128"/>
              <a:cs typeface="Arial" charset="0"/>
            </a:endParaRPr>
          </a:p>
          <a:p>
            <a:pPr marL="1028700" lvl="1" indent="-571500">
              <a:buFont typeface="Arial"/>
              <a:buChar char="•"/>
            </a:pPr>
            <a:r>
              <a:rPr lang="en-US" sz="4000" b="1" dirty="0" smtClean="0">
                <a:solidFill>
                  <a:schemeClr val="bg1"/>
                </a:solidFill>
                <a:latin typeface="Times New Roman" pitchFamily="-106" charset="0"/>
                <a:ea typeface="ＭＳ Ｐゴシック" pitchFamily="-106" charset="-128"/>
                <a:cs typeface="Arial" charset="0"/>
              </a:rPr>
              <a:t>Included patients who had a </a:t>
            </a:r>
            <a:r>
              <a:rPr lang="en-US" sz="4000" b="1" dirty="0">
                <a:solidFill>
                  <a:schemeClr val="bg1"/>
                </a:solidFill>
                <a:latin typeface="Times New Roman" pitchFamily="-106" charset="0"/>
                <a:ea typeface="ＭＳ Ｐゴシック" pitchFamily="-106" charset="-128"/>
                <a:cs typeface="Arial" charset="0"/>
              </a:rPr>
              <a:t>troponin I test (Siemens Ultra Troponin I) from 9/1/13 to 11/13/</a:t>
            </a:r>
            <a:r>
              <a:rPr lang="en-US" sz="4000" b="1" dirty="0" smtClean="0">
                <a:solidFill>
                  <a:schemeClr val="bg1"/>
                </a:solidFill>
                <a:latin typeface="Times New Roman" pitchFamily="-106" charset="0"/>
                <a:ea typeface="ＭＳ Ｐゴシック" pitchFamily="-106" charset="-128"/>
                <a:cs typeface="Arial" charset="0"/>
              </a:rPr>
              <a:t>13 </a:t>
            </a:r>
          </a:p>
          <a:p>
            <a:pPr marL="1028700" lvl="1" indent="-571500">
              <a:buFont typeface="Arial"/>
              <a:buChar char="•"/>
            </a:pPr>
            <a:r>
              <a:rPr lang="en-US" sz="4000" b="1" dirty="0" smtClean="0">
                <a:solidFill>
                  <a:schemeClr val="bg1"/>
                </a:solidFill>
                <a:latin typeface="Times New Roman" pitchFamily="-106" charset="0"/>
                <a:ea typeface="ＭＳ Ｐゴシック" pitchFamily="-106" charset="-128"/>
                <a:cs typeface="Arial" charset="0"/>
              </a:rPr>
              <a:t>Excluded those with </a:t>
            </a:r>
            <a:r>
              <a:rPr lang="en-US" sz="4000" b="1" dirty="0">
                <a:solidFill>
                  <a:schemeClr val="bg1"/>
                </a:solidFill>
                <a:latin typeface="Times New Roman" pitchFamily="-106" charset="0"/>
                <a:ea typeface="ＭＳ Ｐゴシック" pitchFamily="-106" charset="-128"/>
                <a:cs typeface="Arial" charset="0"/>
              </a:rPr>
              <a:t>missing encounter diagnosis (n=21</a:t>
            </a:r>
            <a:r>
              <a:rPr lang="en-US" sz="4000" b="1" dirty="0" smtClean="0">
                <a:solidFill>
                  <a:schemeClr val="bg1"/>
                </a:solidFill>
                <a:latin typeface="Times New Roman" pitchFamily="-106" charset="0"/>
                <a:ea typeface="ＭＳ Ｐゴシック" pitchFamily="-106" charset="-128"/>
                <a:cs typeface="Arial" charset="0"/>
              </a:rPr>
              <a:t>)</a:t>
            </a:r>
            <a:endParaRPr lang="en-US" sz="4000" b="1" dirty="0">
              <a:solidFill>
                <a:schemeClr val="bg1"/>
              </a:solidFill>
              <a:latin typeface="Times New Roman" pitchFamily="-106" charset="0"/>
              <a:ea typeface="ＭＳ Ｐゴシック" pitchFamily="-106" charset="-128"/>
              <a:cs typeface="Arial" charset="0"/>
            </a:endParaRPr>
          </a:p>
          <a:p>
            <a:pPr marL="1028700" lvl="1" indent="-571500">
              <a:buFont typeface="Arial"/>
              <a:buChar char="•"/>
            </a:pPr>
            <a:r>
              <a:rPr lang="en-US" sz="4000" b="1" dirty="0" smtClean="0">
                <a:solidFill>
                  <a:schemeClr val="bg1"/>
                </a:solidFill>
                <a:latin typeface="Times New Roman" pitchFamily="-106" charset="0"/>
                <a:ea typeface="ＭＳ Ｐゴシック" pitchFamily="-106" charset="-128"/>
                <a:cs typeface="Arial" charset="0"/>
              </a:rPr>
              <a:t>Abstracted data from electronic medical record:</a:t>
            </a:r>
          </a:p>
          <a:p>
            <a:pPr marL="1889125" lvl="3" indent="-571500">
              <a:spcBef>
                <a:spcPts val="200"/>
              </a:spcBef>
              <a:buFont typeface="Arial"/>
              <a:buChar char="•"/>
            </a:pPr>
            <a:r>
              <a:rPr lang="en-US" sz="4000" b="1" dirty="0">
                <a:solidFill>
                  <a:schemeClr val="bg1"/>
                </a:solidFill>
                <a:cs typeface="Arial" charset="0"/>
              </a:rPr>
              <a:t>Demographic and clinical characteristics</a:t>
            </a:r>
          </a:p>
          <a:p>
            <a:pPr marL="1889125" lvl="3" indent="-571500">
              <a:spcBef>
                <a:spcPts val="200"/>
              </a:spcBef>
              <a:buFont typeface="Arial"/>
              <a:buChar char="•"/>
            </a:pPr>
            <a:r>
              <a:rPr lang="en-US" sz="4000" b="1" dirty="0">
                <a:solidFill>
                  <a:schemeClr val="bg1"/>
                </a:solidFill>
                <a:cs typeface="Arial" charset="0"/>
              </a:rPr>
              <a:t>Laboratory and </a:t>
            </a:r>
            <a:r>
              <a:rPr lang="en-US" sz="4000" b="1" dirty="0" smtClean="0">
                <a:solidFill>
                  <a:schemeClr val="bg1"/>
                </a:solidFill>
                <a:cs typeface="Arial" charset="0"/>
              </a:rPr>
              <a:t>ECG results</a:t>
            </a:r>
            <a:endParaRPr lang="en-US" sz="4000" b="1" dirty="0">
              <a:solidFill>
                <a:schemeClr val="bg1"/>
              </a:solidFill>
              <a:cs typeface="Arial" charset="0"/>
            </a:endParaRPr>
          </a:p>
          <a:p>
            <a:pPr marL="1889125" lvl="3" indent="-571500">
              <a:spcBef>
                <a:spcPts val="200"/>
              </a:spcBef>
              <a:buFont typeface="Arial"/>
              <a:buChar char="•"/>
            </a:pPr>
            <a:r>
              <a:rPr lang="en-US" sz="4000" b="1" dirty="0">
                <a:solidFill>
                  <a:schemeClr val="bg1"/>
                </a:solidFill>
                <a:cs typeface="Arial" charset="0"/>
              </a:rPr>
              <a:t>Diagnoses</a:t>
            </a:r>
          </a:p>
          <a:p>
            <a:pPr marL="1889125" lvl="3" indent="-571500">
              <a:spcBef>
                <a:spcPts val="200"/>
              </a:spcBef>
              <a:buFont typeface="Arial"/>
              <a:buChar char="•"/>
            </a:pPr>
            <a:r>
              <a:rPr lang="en-US" sz="4000" b="1" dirty="0" smtClean="0">
                <a:solidFill>
                  <a:schemeClr val="bg1"/>
                </a:solidFill>
                <a:cs typeface="Arial" charset="0"/>
              </a:rPr>
              <a:t>30-</a:t>
            </a:r>
            <a:r>
              <a:rPr lang="en-US" sz="4000" b="1" dirty="0">
                <a:solidFill>
                  <a:schemeClr val="bg1"/>
                </a:solidFill>
                <a:cs typeface="Arial" charset="0"/>
              </a:rPr>
              <a:t>day return </a:t>
            </a:r>
            <a:r>
              <a:rPr lang="en-US" sz="4000" b="1" dirty="0" smtClean="0">
                <a:solidFill>
                  <a:schemeClr val="bg1"/>
                </a:solidFill>
                <a:cs typeface="Arial" charset="0"/>
              </a:rPr>
              <a:t>visits</a:t>
            </a:r>
          </a:p>
          <a:p>
            <a:pPr marL="974725" lvl="1" indent="-571500">
              <a:spcBef>
                <a:spcPts val="200"/>
              </a:spcBef>
              <a:buFont typeface="Arial"/>
              <a:buChar char="•"/>
            </a:pPr>
            <a:r>
              <a:rPr lang="en-US" sz="4000" b="1" dirty="0" smtClean="0">
                <a:solidFill>
                  <a:schemeClr val="bg1"/>
                </a:solidFill>
                <a:cs typeface="Arial" charset="0"/>
              </a:rPr>
              <a:t>Calculated HEART Score (Table 1a) &amp; ACS Pretest Probability (Table 1b)</a:t>
            </a:r>
            <a:endParaRPr lang="en-US" sz="4000" b="1" dirty="0" smtClean="0">
              <a:solidFill>
                <a:schemeClr val="bg1"/>
              </a:solidFill>
              <a:latin typeface="Times New Roman" pitchFamily="-106" charset="0"/>
              <a:ea typeface="ＭＳ Ｐゴシック" pitchFamily="-106" charset="-128"/>
              <a:cs typeface="Arial" charset="0"/>
            </a:endParaRPr>
          </a:p>
          <a:p>
            <a:pPr marL="1485900" lvl="2" indent="-571500">
              <a:buFont typeface="Arial"/>
              <a:buChar char="•"/>
            </a:pPr>
            <a:r>
              <a:rPr lang="en-US" sz="4000" b="1" dirty="0" smtClean="0">
                <a:solidFill>
                  <a:schemeClr val="bg1"/>
                </a:solidFill>
                <a:latin typeface="Times New Roman" pitchFamily="-106" charset="0"/>
                <a:ea typeface="ＭＳ Ｐゴシック" pitchFamily="-106" charset="-128"/>
                <a:cs typeface="Arial" charset="0"/>
              </a:rPr>
              <a:t>An </a:t>
            </a:r>
            <a:r>
              <a:rPr lang="en-US" sz="4000" b="1" dirty="0">
                <a:solidFill>
                  <a:schemeClr val="bg1"/>
                </a:solidFill>
                <a:latin typeface="Times New Roman" pitchFamily="-106" charset="0"/>
                <a:ea typeface="ＭＳ Ｐゴシック" pitchFamily="-106" charset="-128"/>
                <a:cs typeface="Arial" charset="0"/>
              </a:rPr>
              <a:t>ACS Pretest Probability </a:t>
            </a:r>
            <a:r>
              <a:rPr lang="en-US" sz="4000" b="1" dirty="0" err="1" smtClean="0">
                <a:solidFill>
                  <a:schemeClr val="bg1"/>
                </a:solidFill>
                <a:latin typeface="Times New Roman" pitchFamily="-106" charset="0"/>
                <a:ea typeface="ＭＳ Ｐゴシック" pitchFamily="-106" charset="-128"/>
                <a:cs typeface="Arial" charset="0"/>
              </a:rPr>
              <a:t>cutpoint</a:t>
            </a:r>
            <a:r>
              <a:rPr lang="en-US" sz="4000" b="1" dirty="0" smtClean="0">
                <a:solidFill>
                  <a:schemeClr val="bg1"/>
                </a:solidFill>
                <a:latin typeface="Times New Roman" pitchFamily="-106" charset="0"/>
                <a:ea typeface="ＭＳ Ｐゴシック" pitchFamily="-106" charset="-128"/>
                <a:cs typeface="Arial" charset="0"/>
              </a:rPr>
              <a:t> of &lt;</a:t>
            </a:r>
            <a:r>
              <a:rPr lang="en-US" sz="4000" b="1" dirty="0">
                <a:solidFill>
                  <a:schemeClr val="bg1"/>
                </a:solidFill>
                <a:latin typeface="Times New Roman" pitchFamily="-106" charset="0"/>
                <a:ea typeface="ＭＳ Ｐゴシック" pitchFamily="-106" charset="-128"/>
                <a:cs typeface="Arial" charset="0"/>
              </a:rPr>
              <a:t>2% was chosen because HEART score 0-3 corresponds to &lt;2% </a:t>
            </a:r>
            <a:r>
              <a:rPr lang="en-US" sz="4000" b="1" dirty="0" smtClean="0">
                <a:solidFill>
                  <a:schemeClr val="bg1"/>
                </a:solidFill>
                <a:latin typeface="Times New Roman" pitchFamily="-106" charset="0"/>
                <a:ea typeface="ＭＳ Ｐゴシック" pitchFamily="-106" charset="-128"/>
                <a:cs typeface="Arial" charset="0"/>
              </a:rPr>
              <a:t>risk</a:t>
            </a:r>
          </a:p>
          <a:p>
            <a:pPr marL="1028700" lvl="1" indent="-571500">
              <a:buFont typeface="Arial"/>
              <a:buChar char="•"/>
            </a:pPr>
            <a:r>
              <a:rPr lang="en-US" sz="4000" b="1" dirty="0">
                <a:solidFill>
                  <a:schemeClr val="bg1"/>
                </a:solidFill>
                <a:latin typeface="Times New Roman" pitchFamily="-106" charset="0"/>
                <a:ea typeface="ＭＳ Ｐゴシック" pitchFamily="-106" charset="-128"/>
                <a:cs typeface="Arial" charset="0"/>
              </a:rPr>
              <a:t>P</a:t>
            </a:r>
            <a:r>
              <a:rPr lang="en-US" sz="4000" b="1" dirty="0" smtClean="0">
                <a:solidFill>
                  <a:schemeClr val="bg1"/>
                </a:solidFill>
                <a:latin typeface="Times New Roman" pitchFamily="-106" charset="0"/>
                <a:ea typeface="ＭＳ Ｐゴシック" pitchFamily="-106" charset="-128"/>
                <a:cs typeface="Arial" charset="0"/>
              </a:rPr>
              <a:t>rimary outcome = Final </a:t>
            </a:r>
            <a:r>
              <a:rPr lang="en-US" sz="4000" b="1" dirty="0">
                <a:solidFill>
                  <a:schemeClr val="bg1"/>
                </a:solidFill>
                <a:latin typeface="Times New Roman" pitchFamily="-106" charset="0"/>
                <a:ea typeface="ＭＳ Ｐゴシック" pitchFamily="-106" charset="-128"/>
                <a:cs typeface="Arial" charset="0"/>
              </a:rPr>
              <a:t>encounter diagnosis of </a:t>
            </a:r>
            <a:r>
              <a:rPr lang="en-US" sz="4000" b="1" dirty="0" smtClean="0">
                <a:solidFill>
                  <a:schemeClr val="bg1"/>
                </a:solidFill>
                <a:latin typeface="Times New Roman" pitchFamily="-106" charset="0"/>
                <a:ea typeface="ＭＳ Ｐゴシック" pitchFamily="-106" charset="-128"/>
                <a:cs typeface="Arial" charset="0"/>
              </a:rPr>
              <a:t>AMI </a:t>
            </a:r>
          </a:p>
          <a:p>
            <a:pPr marL="1028700" lvl="1" indent="-571500">
              <a:buFont typeface="Arial"/>
              <a:buChar char="•"/>
            </a:pPr>
            <a:r>
              <a:rPr lang="en-US" sz="4000" b="1" dirty="0" smtClean="0">
                <a:solidFill>
                  <a:schemeClr val="bg1"/>
                </a:solidFill>
                <a:latin typeface="Times New Roman" pitchFamily="-106" charset="0"/>
                <a:ea typeface="ＭＳ Ｐゴシック" pitchFamily="-106" charset="-128"/>
                <a:cs typeface="Arial" charset="0"/>
              </a:rPr>
              <a:t>Secondary </a:t>
            </a:r>
            <a:r>
              <a:rPr lang="en-US" sz="4000" b="1" dirty="0">
                <a:solidFill>
                  <a:schemeClr val="bg1"/>
                </a:solidFill>
                <a:latin typeface="Times New Roman" pitchFamily="-106" charset="0"/>
                <a:ea typeface="ＭＳ Ｐゴシック" pitchFamily="-106" charset="-128"/>
                <a:cs typeface="Arial" charset="0"/>
              </a:rPr>
              <a:t>outcome </a:t>
            </a:r>
            <a:r>
              <a:rPr lang="en-US" sz="4000" b="1" dirty="0" smtClean="0">
                <a:solidFill>
                  <a:schemeClr val="bg1"/>
                </a:solidFill>
                <a:latin typeface="Times New Roman" pitchFamily="-106" charset="0"/>
                <a:ea typeface="ＭＳ Ｐゴシック" pitchFamily="-106" charset="-128"/>
                <a:cs typeface="Arial" charset="0"/>
              </a:rPr>
              <a:t>= Composite </a:t>
            </a:r>
            <a:r>
              <a:rPr lang="en-US" sz="4000" b="1" dirty="0">
                <a:solidFill>
                  <a:schemeClr val="bg1"/>
                </a:solidFill>
                <a:latin typeface="Times New Roman" pitchFamily="-106" charset="0"/>
                <a:ea typeface="ＭＳ Ｐゴシック" pitchFamily="-106" charset="-128"/>
                <a:cs typeface="Arial" charset="0"/>
              </a:rPr>
              <a:t>of MI, revascularization, and death from a cardiac or uncertain etiology at 30 </a:t>
            </a:r>
            <a:r>
              <a:rPr lang="en-US" sz="4000" b="1" dirty="0" smtClean="0">
                <a:solidFill>
                  <a:schemeClr val="bg1"/>
                </a:solidFill>
                <a:latin typeface="Times New Roman" pitchFamily="-106" charset="0"/>
                <a:ea typeface="ＭＳ Ｐゴシック" pitchFamily="-106" charset="-128"/>
                <a:cs typeface="Arial" charset="0"/>
              </a:rPr>
              <a:t>days</a:t>
            </a:r>
          </a:p>
          <a:p>
            <a:pPr marL="1028700" lvl="1" indent="-571500">
              <a:buFont typeface="Arial"/>
              <a:buChar char="•"/>
            </a:pPr>
            <a:r>
              <a:rPr lang="en-US" sz="4000" b="1" dirty="0" smtClean="0">
                <a:solidFill>
                  <a:schemeClr val="bg1"/>
                </a:solidFill>
                <a:latin typeface="Times New Roman" pitchFamily="-106" charset="0"/>
                <a:ea typeface="ＭＳ Ｐゴシック" pitchFamily="-106" charset="-128"/>
                <a:cs typeface="Arial" charset="0"/>
              </a:rPr>
              <a:t>Descriptive </a:t>
            </a:r>
            <a:r>
              <a:rPr lang="en-US" sz="4000" b="1" dirty="0">
                <a:solidFill>
                  <a:schemeClr val="bg1"/>
                </a:solidFill>
                <a:latin typeface="Times New Roman" pitchFamily="-106" charset="0"/>
                <a:ea typeface="ＭＳ Ｐゴシック" pitchFamily="-106" charset="-128"/>
                <a:cs typeface="Arial" charset="0"/>
              </a:rPr>
              <a:t>statistics </a:t>
            </a:r>
            <a:r>
              <a:rPr lang="en-US" sz="4000" b="1" dirty="0" smtClean="0">
                <a:solidFill>
                  <a:schemeClr val="bg1"/>
                </a:solidFill>
                <a:latin typeface="Times New Roman" pitchFamily="-106" charset="0"/>
                <a:ea typeface="ＭＳ Ｐゴシック" pitchFamily="-106" charset="-128"/>
                <a:cs typeface="Arial" charset="0"/>
              </a:rPr>
              <a:t>presented</a:t>
            </a:r>
            <a:endParaRPr lang="en-US" sz="4000" dirty="0">
              <a:solidFill>
                <a:schemeClr val="bg1"/>
              </a:solidFill>
            </a:endParaRPr>
          </a:p>
        </p:txBody>
      </p:sp>
      <p:graphicFrame>
        <p:nvGraphicFramePr>
          <p:cNvPr id="51" name="Table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8650460"/>
              </p:ext>
            </p:extLst>
          </p:nvPr>
        </p:nvGraphicFramePr>
        <p:xfrm>
          <a:off x="17112787" y="9906000"/>
          <a:ext cx="6586595" cy="8991600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5203886"/>
                <a:gridCol w="1382709"/>
              </a:tblGrid>
              <a:tr h="220841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chemeClr val="bg1"/>
                          </a:solidFill>
                        </a:rPr>
                        <a:t>Variable</a:t>
                      </a:r>
                      <a:endParaRPr lang="en-US" sz="3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chemeClr val="bg1"/>
                          </a:solidFill>
                        </a:rPr>
                        <a:t>Score</a:t>
                      </a:r>
                      <a:endParaRPr lang="en-US" sz="3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US" sz="2400" b="1" kern="1200" dirty="0" smtClean="0">
                          <a:solidFill>
                            <a:srgbClr val="FFFFFF"/>
                          </a:solidFill>
                          <a:latin typeface="+mn-lt"/>
                          <a:ea typeface="+mn-ea"/>
                          <a:cs typeface="+mn-cs"/>
                        </a:rPr>
                        <a:t>History</a:t>
                      </a:r>
                    </a:p>
                  </a:txBody>
                  <a:tcPr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rgbClr val="FFFFFF"/>
                        </a:solidFill>
                      </a:endParaRPr>
                    </a:p>
                  </a:txBody>
                  <a:tcPr marT="0" marB="0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2400" dirty="0" smtClean="0">
                          <a:solidFill>
                            <a:srgbClr val="FFFFFF"/>
                          </a:solidFill>
                        </a:rPr>
                        <a:t>   Highly</a:t>
                      </a:r>
                      <a:r>
                        <a:rPr lang="en-US" sz="2400" baseline="0" dirty="0" smtClean="0">
                          <a:solidFill>
                            <a:srgbClr val="FFFFFF"/>
                          </a:solidFill>
                        </a:rPr>
                        <a:t> suspicious</a:t>
                      </a:r>
                      <a:endParaRPr lang="en-US" sz="2400" dirty="0">
                        <a:solidFill>
                          <a:srgbClr val="FFFFFF"/>
                        </a:solidFill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FFFFFF"/>
                          </a:solidFill>
                        </a:rPr>
                        <a:t>2</a:t>
                      </a:r>
                      <a:endParaRPr lang="en-US" sz="2400" dirty="0">
                        <a:solidFill>
                          <a:srgbClr val="FFFFFF"/>
                        </a:solidFill>
                      </a:endParaRPr>
                    </a:p>
                  </a:txBody>
                  <a:tcPr marT="0" marB="0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2400" dirty="0" smtClean="0">
                          <a:solidFill>
                            <a:srgbClr val="FFFFFF"/>
                          </a:solidFill>
                        </a:rPr>
                        <a:t>   Moderately suspicious</a:t>
                      </a:r>
                      <a:endParaRPr lang="en-US" sz="2400" dirty="0">
                        <a:solidFill>
                          <a:srgbClr val="FFFFFF"/>
                        </a:solidFill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FFFFFF"/>
                          </a:solidFill>
                        </a:rPr>
                        <a:t>1</a:t>
                      </a:r>
                      <a:endParaRPr lang="en-US" sz="2400" dirty="0">
                        <a:solidFill>
                          <a:srgbClr val="FFFFFF"/>
                        </a:solidFill>
                      </a:endParaRPr>
                    </a:p>
                  </a:txBody>
                  <a:tcPr marT="0" marB="0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2400" dirty="0" smtClean="0">
                          <a:solidFill>
                            <a:srgbClr val="FFFFFF"/>
                          </a:solidFill>
                        </a:rPr>
                        <a:t>   Slightly</a:t>
                      </a:r>
                      <a:r>
                        <a:rPr lang="en-US" sz="2400" baseline="0" dirty="0" smtClean="0">
                          <a:solidFill>
                            <a:srgbClr val="FFFFFF"/>
                          </a:solidFill>
                        </a:rPr>
                        <a:t> suspicious</a:t>
                      </a:r>
                      <a:endParaRPr lang="en-US" sz="2400" dirty="0">
                        <a:solidFill>
                          <a:srgbClr val="FFFFFF"/>
                        </a:solidFill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FFFFFF"/>
                          </a:solidFill>
                        </a:rPr>
                        <a:t>0</a:t>
                      </a:r>
                      <a:endParaRPr lang="en-US" sz="2400" dirty="0">
                        <a:solidFill>
                          <a:srgbClr val="FFFFFF"/>
                        </a:solidFill>
                      </a:endParaRPr>
                    </a:p>
                  </a:txBody>
                  <a:tcPr marT="0" marB="0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FFFFFF"/>
                          </a:solidFill>
                        </a:rPr>
                        <a:t>EKG</a:t>
                      </a:r>
                      <a:endParaRPr lang="en-US" sz="2400" dirty="0">
                        <a:solidFill>
                          <a:srgbClr val="FFFFFF"/>
                        </a:solidFill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rgbClr val="FFFFFF"/>
                        </a:solidFill>
                      </a:endParaRPr>
                    </a:p>
                  </a:txBody>
                  <a:tcPr marT="0" marB="0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2400" dirty="0" smtClean="0">
                          <a:solidFill>
                            <a:srgbClr val="FFFFFF"/>
                          </a:solidFill>
                        </a:rPr>
                        <a:t>   Significant ST-depression</a:t>
                      </a:r>
                      <a:endParaRPr lang="en-US" sz="2400" dirty="0">
                        <a:solidFill>
                          <a:srgbClr val="FFFFFF"/>
                        </a:solidFill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FFFFFF"/>
                          </a:solidFill>
                        </a:rPr>
                        <a:t>2</a:t>
                      </a:r>
                      <a:endParaRPr lang="en-US" sz="2400" dirty="0">
                        <a:solidFill>
                          <a:srgbClr val="FFFFFF"/>
                        </a:solidFill>
                      </a:endParaRPr>
                    </a:p>
                  </a:txBody>
                  <a:tcPr marT="0" marB="0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2400" dirty="0" smtClean="0">
                          <a:solidFill>
                            <a:srgbClr val="FFFFFF"/>
                          </a:solidFill>
                        </a:rPr>
                        <a:t>   Non-specific repolarization</a:t>
                      </a:r>
                      <a:r>
                        <a:rPr lang="en-US" sz="2400" baseline="0" dirty="0" smtClean="0">
                          <a:solidFill>
                            <a:srgbClr val="FFFFFF"/>
                          </a:solidFill>
                        </a:rPr>
                        <a:t> disturbance</a:t>
                      </a:r>
                      <a:endParaRPr lang="en-US" sz="2400" dirty="0">
                        <a:solidFill>
                          <a:srgbClr val="FFFFFF"/>
                        </a:solidFill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FFFFFF"/>
                          </a:solidFill>
                        </a:rPr>
                        <a:t>1</a:t>
                      </a:r>
                      <a:endParaRPr lang="en-US" sz="2400" dirty="0">
                        <a:solidFill>
                          <a:srgbClr val="FFFFFF"/>
                        </a:solidFill>
                      </a:endParaRPr>
                    </a:p>
                  </a:txBody>
                  <a:tcPr marT="0" marB="0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2400" dirty="0" smtClean="0">
                          <a:solidFill>
                            <a:srgbClr val="FFFFFF"/>
                          </a:solidFill>
                        </a:rPr>
                        <a:t>   Normal</a:t>
                      </a:r>
                      <a:endParaRPr lang="en-US" sz="2400" dirty="0">
                        <a:solidFill>
                          <a:srgbClr val="FFFFFF"/>
                        </a:solidFill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rgbClr val="FFFFFF"/>
                        </a:solidFill>
                      </a:endParaRPr>
                    </a:p>
                  </a:txBody>
                  <a:tcPr marT="0" marB="0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FFFFFF"/>
                          </a:solidFill>
                        </a:rPr>
                        <a:t>Age</a:t>
                      </a:r>
                      <a:endParaRPr lang="en-US" sz="2400" dirty="0">
                        <a:solidFill>
                          <a:srgbClr val="FFFFFF"/>
                        </a:solidFill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rgbClr val="FFFFFF"/>
                        </a:solidFill>
                      </a:endParaRPr>
                    </a:p>
                  </a:txBody>
                  <a:tcPr marT="0" marB="0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2400" dirty="0" smtClean="0">
                          <a:solidFill>
                            <a:srgbClr val="FFFFFF"/>
                          </a:solidFill>
                        </a:rPr>
                        <a:t>   ≥ 65</a:t>
                      </a:r>
                      <a:endParaRPr lang="en-US" sz="2400" dirty="0">
                        <a:solidFill>
                          <a:srgbClr val="FFFFFF"/>
                        </a:solidFill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FFFFFF"/>
                          </a:solidFill>
                        </a:rPr>
                        <a:t>2</a:t>
                      </a:r>
                      <a:endParaRPr lang="en-US" sz="2400" dirty="0">
                        <a:solidFill>
                          <a:srgbClr val="FFFFFF"/>
                        </a:solidFill>
                      </a:endParaRPr>
                    </a:p>
                  </a:txBody>
                  <a:tcPr marT="0" marB="0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2400" dirty="0" smtClean="0">
                          <a:solidFill>
                            <a:srgbClr val="FFFFFF"/>
                          </a:solidFill>
                        </a:rPr>
                        <a:t>   45-64</a:t>
                      </a:r>
                      <a:endParaRPr lang="en-US" sz="2400" dirty="0">
                        <a:solidFill>
                          <a:srgbClr val="FFFFFF"/>
                        </a:solidFill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FFFFFF"/>
                          </a:solidFill>
                        </a:rPr>
                        <a:t>1</a:t>
                      </a:r>
                      <a:endParaRPr lang="en-US" sz="2400" dirty="0">
                        <a:solidFill>
                          <a:srgbClr val="FFFFFF"/>
                        </a:solidFill>
                      </a:endParaRPr>
                    </a:p>
                  </a:txBody>
                  <a:tcPr marT="0" marB="0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2400" dirty="0" smtClean="0">
                          <a:solidFill>
                            <a:srgbClr val="FFFFFF"/>
                          </a:solidFill>
                        </a:rPr>
                        <a:t>   &lt; 45</a:t>
                      </a:r>
                      <a:endParaRPr lang="en-US" sz="2400" dirty="0">
                        <a:solidFill>
                          <a:srgbClr val="FFFFFF"/>
                        </a:solidFill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FFFFFF"/>
                          </a:solidFill>
                        </a:rPr>
                        <a:t>0</a:t>
                      </a:r>
                      <a:endParaRPr lang="en-US" sz="2400" dirty="0">
                        <a:solidFill>
                          <a:srgbClr val="FFFFFF"/>
                        </a:solidFill>
                      </a:endParaRPr>
                    </a:p>
                  </a:txBody>
                  <a:tcPr marT="0" marB="0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FFFFFF"/>
                          </a:solidFill>
                        </a:rPr>
                        <a:t>Risk Factors</a:t>
                      </a:r>
                      <a:endParaRPr lang="en-US" sz="2400" dirty="0">
                        <a:solidFill>
                          <a:srgbClr val="FFFFFF"/>
                        </a:solidFill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rgbClr val="FFFFFF"/>
                        </a:solidFill>
                      </a:endParaRPr>
                    </a:p>
                  </a:txBody>
                  <a:tcPr marT="0" marB="0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2400" dirty="0" smtClean="0">
                          <a:solidFill>
                            <a:srgbClr val="FFFFFF"/>
                          </a:solidFill>
                        </a:rPr>
                        <a:t>   ≥ 3 or history of atherosclerotic</a:t>
                      </a:r>
                      <a:r>
                        <a:rPr lang="en-US" sz="2400" baseline="0" dirty="0" smtClean="0">
                          <a:solidFill>
                            <a:srgbClr val="FFFFFF"/>
                          </a:solidFill>
                        </a:rPr>
                        <a:t> disease</a:t>
                      </a:r>
                      <a:endParaRPr lang="en-US" sz="2400" dirty="0">
                        <a:solidFill>
                          <a:srgbClr val="FFFFFF"/>
                        </a:solidFill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FFFFFF"/>
                          </a:solidFill>
                        </a:rPr>
                        <a:t>2</a:t>
                      </a:r>
                      <a:endParaRPr lang="en-US" sz="2400" dirty="0">
                        <a:solidFill>
                          <a:srgbClr val="FFFFFF"/>
                        </a:solidFill>
                      </a:endParaRPr>
                    </a:p>
                  </a:txBody>
                  <a:tcPr marT="0" marB="0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2400" dirty="0" smtClean="0">
                          <a:solidFill>
                            <a:srgbClr val="FFFFFF"/>
                          </a:solidFill>
                        </a:rPr>
                        <a:t>   1-2 risk factors</a:t>
                      </a:r>
                      <a:endParaRPr lang="en-US" sz="2400" dirty="0">
                        <a:solidFill>
                          <a:srgbClr val="FFFFFF"/>
                        </a:solidFill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FFFFFF"/>
                          </a:solidFill>
                        </a:rPr>
                        <a:t>1</a:t>
                      </a:r>
                      <a:endParaRPr lang="en-US" sz="2400" dirty="0">
                        <a:solidFill>
                          <a:srgbClr val="FFFFFF"/>
                        </a:solidFill>
                      </a:endParaRPr>
                    </a:p>
                  </a:txBody>
                  <a:tcPr marT="0" marB="0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2400" dirty="0" smtClean="0">
                          <a:solidFill>
                            <a:srgbClr val="FFFFFF"/>
                          </a:solidFill>
                        </a:rPr>
                        <a:t>   No known risk factors</a:t>
                      </a:r>
                      <a:endParaRPr lang="en-US" sz="2400" dirty="0">
                        <a:solidFill>
                          <a:srgbClr val="FFFFFF"/>
                        </a:solidFill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FFFFFF"/>
                          </a:solidFill>
                        </a:rPr>
                        <a:t>0</a:t>
                      </a:r>
                      <a:endParaRPr lang="en-US" sz="2400" dirty="0">
                        <a:solidFill>
                          <a:srgbClr val="FFFFFF"/>
                        </a:solidFill>
                      </a:endParaRPr>
                    </a:p>
                  </a:txBody>
                  <a:tcPr marT="0" marB="0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FFFFFF"/>
                          </a:solidFill>
                        </a:rPr>
                        <a:t>Troponin</a:t>
                      </a:r>
                      <a:endParaRPr lang="en-US" sz="2400" dirty="0">
                        <a:solidFill>
                          <a:srgbClr val="FFFFFF"/>
                        </a:solidFill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rgbClr val="FFFFFF"/>
                        </a:solidFill>
                      </a:endParaRPr>
                    </a:p>
                  </a:txBody>
                  <a:tcPr marT="0" marB="0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2400" dirty="0" smtClean="0">
                          <a:solidFill>
                            <a:srgbClr val="FFFFFF"/>
                          </a:solidFill>
                        </a:rPr>
                        <a:t>   &gt; 3 times</a:t>
                      </a:r>
                      <a:r>
                        <a:rPr lang="en-US" sz="2400" baseline="0" dirty="0" smtClean="0">
                          <a:solidFill>
                            <a:srgbClr val="FFFFFF"/>
                          </a:solidFill>
                        </a:rPr>
                        <a:t> the normal limit</a:t>
                      </a:r>
                      <a:endParaRPr lang="en-US" sz="2400" dirty="0">
                        <a:solidFill>
                          <a:srgbClr val="FFFFFF"/>
                        </a:solidFill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FFFFFF"/>
                          </a:solidFill>
                        </a:rPr>
                        <a:t>2</a:t>
                      </a:r>
                      <a:endParaRPr lang="en-US" sz="2400" dirty="0">
                        <a:solidFill>
                          <a:srgbClr val="FFFFFF"/>
                        </a:solidFill>
                      </a:endParaRPr>
                    </a:p>
                  </a:txBody>
                  <a:tcPr marT="0" marB="0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2400" dirty="0" smtClean="0">
                          <a:solidFill>
                            <a:srgbClr val="FFFFFF"/>
                          </a:solidFill>
                        </a:rPr>
                        <a:t>   1-3</a:t>
                      </a:r>
                      <a:r>
                        <a:rPr lang="en-US" sz="2400" baseline="0" dirty="0" smtClean="0">
                          <a:solidFill>
                            <a:srgbClr val="FFFFFF"/>
                          </a:solidFill>
                        </a:rPr>
                        <a:t> times the normal limit</a:t>
                      </a:r>
                      <a:endParaRPr lang="en-US" sz="2400" dirty="0">
                        <a:solidFill>
                          <a:srgbClr val="FFFFFF"/>
                        </a:solidFill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FFFFFF"/>
                          </a:solidFill>
                        </a:rPr>
                        <a:t>1</a:t>
                      </a:r>
                      <a:endParaRPr lang="en-US" sz="2400" dirty="0">
                        <a:solidFill>
                          <a:srgbClr val="FFFFFF"/>
                        </a:solidFill>
                      </a:endParaRPr>
                    </a:p>
                  </a:txBody>
                  <a:tcPr marT="0" marB="0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2400" dirty="0" smtClean="0">
                          <a:solidFill>
                            <a:srgbClr val="FFFFFF"/>
                          </a:solidFill>
                        </a:rPr>
                        <a:t>   ≤ </a:t>
                      </a:r>
                      <a:r>
                        <a:rPr lang="en-US" sz="2400" baseline="0" dirty="0" smtClean="0">
                          <a:solidFill>
                            <a:srgbClr val="FFFFFF"/>
                          </a:solidFill>
                        </a:rPr>
                        <a:t> normal limit</a:t>
                      </a:r>
                      <a:endParaRPr lang="en-US" sz="2400" dirty="0">
                        <a:solidFill>
                          <a:srgbClr val="FFFFFF"/>
                        </a:solidFill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FFFFFF"/>
                          </a:solidFill>
                        </a:rPr>
                        <a:t>0</a:t>
                      </a:r>
                      <a:endParaRPr lang="en-US" sz="2400" dirty="0">
                        <a:solidFill>
                          <a:srgbClr val="FFFFFF"/>
                        </a:solidFill>
                      </a:endParaRPr>
                    </a:p>
                  </a:txBody>
                  <a:tcPr marT="0" marB="0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91109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solidFill>
                            <a:schemeClr val="bg1"/>
                          </a:solidFill>
                        </a:rPr>
                        <a:t>Total Score</a:t>
                      </a:r>
                    </a:p>
                  </a:txBody>
                  <a:tcPr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7302446"/>
              </p:ext>
            </p:extLst>
          </p:nvPr>
        </p:nvGraphicFramePr>
        <p:xfrm>
          <a:off x="22097999" y="21707595"/>
          <a:ext cx="12649203" cy="54647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83043"/>
                <a:gridCol w="2016540"/>
                <a:gridCol w="2016540"/>
                <a:gridCol w="2016540"/>
                <a:gridCol w="2016540"/>
              </a:tblGrid>
              <a:tr h="135011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FFFFFF"/>
                          </a:solidFill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FFFFFF"/>
                          </a:solidFill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Acute </a:t>
                      </a:r>
                      <a:r>
                        <a:rPr lang="en-US" sz="2800" dirty="0" smtClean="0">
                          <a:solidFill>
                            <a:srgbClr val="FFFFFF"/>
                          </a:solidFill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MI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rgbClr val="FFFFFF"/>
                          </a:solidFill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(n=888</a:t>
                      </a:r>
                      <a:r>
                        <a:rPr lang="en-US" sz="2800" dirty="0">
                          <a:solidFill>
                            <a:srgbClr val="FFFFFF"/>
                          </a:solidFill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)</a:t>
                      </a: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rgbClr val="FFFFFF"/>
                          </a:solidFill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Difference</a:t>
                      </a:r>
                      <a:endParaRPr lang="en-US" sz="2800" dirty="0">
                        <a:solidFill>
                          <a:srgbClr val="FFFFFF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rgbClr val="FFFFFF"/>
                          </a:solidFill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30-day Composite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rgbClr val="FFFFFF"/>
                          </a:solidFill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(n=737)</a:t>
                      </a:r>
                      <a:endParaRPr lang="en-US" sz="2800" dirty="0">
                        <a:solidFill>
                          <a:srgbClr val="FFFFFF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rgbClr val="FFFFFF"/>
                          </a:solidFill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Difference</a:t>
                      </a:r>
                      <a:endParaRPr lang="en-US" sz="2800" dirty="0">
                        <a:solidFill>
                          <a:srgbClr val="FFFFFF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7149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FFFFFF"/>
                          </a:solidFill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HEART Score 0-3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FFFFFF"/>
                          </a:solidFill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98% </a:t>
                      </a:r>
                      <a:endParaRPr lang="en-US" sz="2800" b="1" dirty="0" smtClean="0">
                        <a:solidFill>
                          <a:srgbClr val="FFFFFF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FFFFFF"/>
                          </a:solidFill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(</a:t>
                      </a:r>
                      <a:r>
                        <a:rPr lang="en-US" sz="1800" dirty="0">
                          <a:solidFill>
                            <a:srgbClr val="FFFFFF"/>
                          </a:solidFill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95%CI 89-100%)</a:t>
                      </a: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smtClean="0">
                          <a:solidFill>
                            <a:srgbClr val="FFFFFF"/>
                          </a:solidFill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--</a:t>
                      </a:r>
                      <a:endParaRPr lang="en-US" sz="2800" b="1" dirty="0">
                        <a:solidFill>
                          <a:srgbClr val="FFFFFF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FFFFFF"/>
                          </a:solidFill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94</a:t>
                      </a:r>
                      <a:r>
                        <a:rPr lang="en-US" sz="2800" b="1" dirty="0" smtClean="0">
                          <a:solidFill>
                            <a:srgbClr val="FFFFFF"/>
                          </a:solidFill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%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 smtClean="0">
                          <a:solidFill>
                            <a:srgbClr val="FFFFFF"/>
                          </a:solidFill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(</a:t>
                      </a:r>
                      <a:r>
                        <a:rPr lang="en-US" sz="2000" kern="1200" dirty="0">
                          <a:solidFill>
                            <a:srgbClr val="FFFFFF"/>
                          </a:solidFill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95%CI 86-98%)</a:t>
                      </a: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mbria"/>
                          <a:ea typeface="ＭＳ 明朝"/>
                          <a:cs typeface="Times New Roman"/>
                        </a:rPr>
                        <a:t>--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kern="1200" dirty="0">
                        <a:solidFill>
                          <a:srgbClr val="FFFFFF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7149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FFFFFF"/>
                          </a:solidFill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ACS Pretest Probability &lt;2%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FFFFFF"/>
                          </a:solidFill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96% </a:t>
                      </a:r>
                      <a:endParaRPr lang="en-US" sz="2800" b="1" dirty="0" smtClean="0">
                        <a:solidFill>
                          <a:srgbClr val="FFFFFF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FFFFFF"/>
                          </a:solidFill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(</a:t>
                      </a:r>
                      <a:r>
                        <a:rPr lang="en-US" sz="1800" kern="1200" dirty="0">
                          <a:solidFill>
                            <a:srgbClr val="FFFFFF"/>
                          </a:solidFill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95%CI 86-100%)</a:t>
                      </a: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mbria"/>
                          <a:ea typeface="ＭＳ 明朝"/>
                          <a:cs typeface="Times New Roman"/>
                        </a:rPr>
                        <a:t>--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kern="1200" dirty="0">
                        <a:solidFill>
                          <a:srgbClr val="FFFFFF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FFFFFF"/>
                          </a:solidFill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95</a:t>
                      </a:r>
                      <a:r>
                        <a:rPr lang="en-US" sz="2800" b="1" dirty="0" smtClean="0">
                          <a:solidFill>
                            <a:srgbClr val="FFFFFF"/>
                          </a:solidFill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%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 smtClean="0">
                          <a:solidFill>
                            <a:srgbClr val="FFFFFF"/>
                          </a:solidFill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(</a:t>
                      </a:r>
                      <a:r>
                        <a:rPr lang="en-US" sz="2000" kern="1200" dirty="0">
                          <a:solidFill>
                            <a:srgbClr val="FFFFFF"/>
                          </a:solidFill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95%CI 88-99%)</a:t>
                      </a: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mbria"/>
                          <a:ea typeface="ＭＳ 明朝"/>
                          <a:cs typeface="Times New Roman"/>
                        </a:rPr>
                        <a:t>--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kern="1200" dirty="0">
                        <a:solidFill>
                          <a:srgbClr val="FFFFFF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7149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FFFFFF"/>
                          </a:solidFill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Troponin below LOD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FFFFFF"/>
                          </a:solidFill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97% </a:t>
                      </a:r>
                      <a:endParaRPr lang="en-US" sz="2800" b="1" dirty="0" smtClean="0">
                        <a:solidFill>
                          <a:srgbClr val="FFFFFF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FFFFFF"/>
                          </a:solidFill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(</a:t>
                      </a:r>
                      <a:r>
                        <a:rPr lang="en-US" sz="1800" kern="1200" dirty="0">
                          <a:solidFill>
                            <a:srgbClr val="FFFFFF"/>
                          </a:solidFill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95%CI 90-100%)</a:t>
                      </a: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mbria"/>
                          <a:ea typeface="ＭＳ 明朝"/>
                          <a:cs typeface="Times New Roman"/>
                        </a:rPr>
                        <a:t>--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kern="1200" dirty="0">
                        <a:solidFill>
                          <a:srgbClr val="FFFFFF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FFFFFF"/>
                          </a:solidFill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89</a:t>
                      </a:r>
                      <a:r>
                        <a:rPr lang="en-US" sz="2800" b="1" dirty="0" smtClean="0">
                          <a:solidFill>
                            <a:srgbClr val="FFFFFF"/>
                          </a:solidFill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%</a:t>
                      </a:r>
                      <a:endParaRPr lang="en-US" sz="2800" b="0" dirty="0">
                        <a:solidFill>
                          <a:srgbClr val="FFFFFF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 smtClean="0">
                          <a:solidFill>
                            <a:srgbClr val="FFFFFF"/>
                          </a:solidFill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(</a:t>
                      </a:r>
                      <a:r>
                        <a:rPr lang="en-US" sz="2000" kern="1200" dirty="0">
                          <a:solidFill>
                            <a:srgbClr val="FFFFFF"/>
                          </a:solidFill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95%CI 80-95%)</a:t>
                      </a: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mbria"/>
                          <a:ea typeface="ＭＳ 明朝"/>
                          <a:cs typeface="Times New Roman"/>
                        </a:rPr>
                        <a:t>--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kern="1200" dirty="0">
                        <a:solidFill>
                          <a:srgbClr val="FFFFFF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0007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FFFFFF"/>
                          </a:solidFill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HEART Score 0-3 + Troponin below LOD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FFFFFF"/>
                          </a:solidFill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100</a:t>
                      </a:r>
                      <a:r>
                        <a:rPr lang="en-US" sz="2800" b="1" dirty="0" smtClean="0">
                          <a:solidFill>
                            <a:srgbClr val="FFFFFF"/>
                          </a:solidFill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%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FFFFFF"/>
                          </a:solidFill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(</a:t>
                      </a:r>
                      <a:r>
                        <a:rPr lang="en-US" sz="1800" kern="1200" dirty="0">
                          <a:solidFill>
                            <a:srgbClr val="FFFFFF"/>
                          </a:solidFill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95%CI 93-100%</a:t>
                      </a:r>
                      <a:r>
                        <a:rPr lang="en-US" sz="1600" kern="1200" dirty="0">
                          <a:solidFill>
                            <a:srgbClr val="FFFFFF"/>
                          </a:solidFill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)</a:t>
                      </a: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kern="1200" dirty="0" smtClean="0">
                          <a:solidFill>
                            <a:srgbClr val="FFFFFF"/>
                          </a:solidFill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2%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 dirty="0" smtClean="0">
                          <a:solidFill>
                            <a:srgbClr val="FFFFFF"/>
                          </a:solidFill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(95%CI -2 to 6%)</a:t>
                      </a:r>
                      <a:endParaRPr lang="en-US" sz="1800" b="0" kern="1200" dirty="0">
                        <a:solidFill>
                          <a:srgbClr val="FFFFFF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FFFFFF"/>
                          </a:solidFill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100</a:t>
                      </a:r>
                      <a:r>
                        <a:rPr lang="en-US" sz="2800" b="1" dirty="0" smtClean="0">
                          <a:solidFill>
                            <a:srgbClr val="FFFFFF"/>
                          </a:solidFill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%</a:t>
                      </a:r>
                      <a:endParaRPr lang="en-US" sz="2800" b="0" dirty="0">
                        <a:solidFill>
                          <a:srgbClr val="FFFFFF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FFFFFF"/>
                          </a:solidFill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(</a:t>
                      </a:r>
                      <a:r>
                        <a:rPr lang="en-US" sz="1800" kern="1200" dirty="0">
                          <a:solidFill>
                            <a:srgbClr val="FFFFFF"/>
                          </a:solidFill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95%CI 95-100%)</a:t>
                      </a: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800" b="1" kern="1200" dirty="0" smtClean="0">
                          <a:solidFill>
                            <a:srgbClr val="FFFFFF"/>
                          </a:solidFill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6%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kern="1200" dirty="0" smtClean="0">
                          <a:solidFill>
                            <a:srgbClr val="FFFFFF"/>
                          </a:solidFill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(95%CI 1-12%) </a:t>
                      </a:r>
                      <a:endParaRPr lang="en-US" sz="2000" kern="1200" dirty="0">
                        <a:solidFill>
                          <a:srgbClr val="FFFFFF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0007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FFFFFF"/>
                          </a:solidFill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ACS Pretest Probability &lt;2% + Troponin below LOD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FFFFFF"/>
                          </a:solidFill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100</a:t>
                      </a:r>
                      <a:r>
                        <a:rPr lang="en-US" sz="2800" b="1" dirty="0" smtClean="0">
                          <a:solidFill>
                            <a:srgbClr val="FFFFFF"/>
                          </a:solidFill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%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FFFFFF"/>
                          </a:solidFill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(</a:t>
                      </a:r>
                      <a:r>
                        <a:rPr lang="en-US" sz="1800" kern="1200" dirty="0">
                          <a:solidFill>
                            <a:srgbClr val="FFFFFF"/>
                          </a:solidFill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95%CI 93-100%)</a:t>
                      </a: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kern="1200" dirty="0" smtClean="0">
                          <a:solidFill>
                            <a:srgbClr val="FFFFFF"/>
                          </a:solidFill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4%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200" dirty="0" smtClean="0">
                          <a:solidFill>
                            <a:srgbClr val="FFFFFF"/>
                          </a:solidFill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(95% CI -1.5 to 10%)</a:t>
                      </a:r>
                      <a:endParaRPr lang="en-US" sz="1600" b="0" kern="1200" dirty="0">
                        <a:solidFill>
                          <a:srgbClr val="FFFFFF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FFFFFF"/>
                          </a:solidFill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100</a:t>
                      </a:r>
                      <a:r>
                        <a:rPr lang="en-US" sz="2800" b="1" dirty="0" smtClean="0">
                          <a:solidFill>
                            <a:srgbClr val="FFFFFF"/>
                          </a:solidFill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%</a:t>
                      </a:r>
                      <a:endParaRPr lang="en-US" sz="2800" b="0" dirty="0">
                        <a:solidFill>
                          <a:srgbClr val="FFFFFF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FFFFFF"/>
                          </a:solidFill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(</a:t>
                      </a:r>
                      <a:r>
                        <a:rPr lang="en-US" sz="1800" kern="1200" dirty="0">
                          <a:solidFill>
                            <a:srgbClr val="FFFFFF"/>
                          </a:solidFill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95%CI 95-100%)</a:t>
                      </a: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800" b="1" kern="1200" dirty="0" smtClean="0">
                          <a:solidFill>
                            <a:srgbClr val="FFFFFF"/>
                          </a:solidFill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5%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kern="1200" dirty="0" smtClean="0">
                          <a:solidFill>
                            <a:srgbClr val="FFFFFF"/>
                          </a:solidFill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(95%CI</a:t>
                      </a:r>
                      <a:r>
                        <a:rPr lang="pt-BR" sz="1800" kern="1200" baseline="0" dirty="0" smtClean="0">
                          <a:solidFill>
                            <a:srgbClr val="FFFFFF"/>
                          </a:solidFill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 </a:t>
                      </a:r>
                      <a:r>
                        <a:rPr lang="pt-BR" sz="1800" kern="1200" dirty="0" smtClean="0">
                          <a:solidFill>
                            <a:srgbClr val="FFFFFF"/>
                          </a:solidFill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0.2-10%) </a:t>
                      </a:r>
                      <a:endParaRPr lang="en-US" sz="1800" kern="1200" dirty="0">
                        <a:solidFill>
                          <a:srgbClr val="FFFFFF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0" name="TextBox 249"/>
          <p:cNvSpPr txBox="1">
            <a:spLocks noChangeArrowheads="1"/>
          </p:cNvSpPr>
          <p:nvPr/>
        </p:nvSpPr>
        <p:spPr bwMode="auto">
          <a:xfrm>
            <a:off x="17112787" y="19812000"/>
            <a:ext cx="4680413" cy="1846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28" charset="0"/>
                <a:ea typeface="ＭＳ Ｐゴシック" pitchFamily="28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28" charset="0"/>
                <a:ea typeface="ＭＳ Ｐゴシック" pitchFamily="28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28" charset="0"/>
                <a:ea typeface="ＭＳ Ｐゴシック" pitchFamily="28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28" charset="0"/>
                <a:ea typeface="ＭＳ Ｐゴシック" pitchFamily="28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28" charset="0"/>
                <a:ea typeface="ＭＳ Ｐゴシック" pitchFamily="28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28" charset="0"/>
                <a:ea typeface="ＭＳ Ｐゴシック" pitchFamily="28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28" charset="0"/>
                <a:ea typeface="ＭＳ Ｐゴシック" pitchFamily="28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28" charset="0"/>
                <a:ea typeface="ＭＳ Ｐゴシック" pitchFamily="28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28" charset="0"/>
                <a:ea typeface="ＭＳ Ｐゴシック" pitchFamily="28" charset="-128"/>
              </a:defRPr>
            </a:lvl9pPr>
          </a:lstStyle>
          <a:p>
            <a:r>
              <a:rPr lang="en-US" sz="3800" b="1" dirty="0">
                <a:solidFill>
                  <a:schemeClr val="bg1"/>
                </a:solidFill>
              </a:rPr>
              <a:t>Table </a:t>
            </a:r>
            <a:r>
              <a:rPr lang="en-US" sz="3800" b="1" dirty="0" smtClean="0">
                <a:solidFill>
                  <a:schemeClr val="bg1"/>
                </a:solidFill>
              </a:rPr>
              <a:t>1</a:t>
            </a:r>
            <a:r>
              <a:rPr lang="en-US" sz="3800" b="1" dirty="0">
                <a:solidFill>
                  <a:schemeClr val="bg1"/>
                </a:solidFill>
              </a:rPr>
              <a:t>b</a:t>
            </a:r>
            <a:r>
              <a:rPr lang="en-US" sz="3800" b="1" dirty="0" smtClean="0">
                <a:solidFill>
                  <a:schemeClr val="bg1"/>
                </a:solidFill>
              </a:rPr>
              <a:t>. ACS Pretest Probability Assessment</a:t>
            </a:r>
            <a:endParaRPr lang="en-US" sz="3800" b="1" dirty="0">
              <a:solidFill>
                <a:schemeClr val="bg1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Blank Presentation 1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Files\MSOffice\Templates\Blank Presentation.pot</Template>
  <TotalTime>40398</TotalTime>
  <Words>948</Words>
  <Application>Microsoft Macintosh PowerPoint</Application>
  <PresentationFormat>Custom</PresentationFormat>
  <Paragraphs>193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Calibri</vt:lpstr>
      <vt:lpstr>Cambria</vt:lpstr>
      <vt:lpstr>Monotype Sorts</vt:lpstr>
      <vt:lpstr>ＭＳ Ｐゴシック</vt:lpstr>
      <vt:lpstr>ＭＳ 明朝</vt:lpstr>
      <vt:lpstr>Times</vt:lpstr>
      <vt:lpstr>Times New Roman</vt:lpstr>
      <vt:lpstr>Arial</vt:lpstr>
      <vt:lpstr>Blank Presentation</vt:lpstr>
      <vt:lpstr>PowerPoint Presentation</vt:lpstr>
    </vt:vector>
  </TitlesOfParts>
  <Company>University of Arizona</Company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Gary L. Wenk</dc:creator>
  <cp:lastModifiedBy>Mitchell Darren Datlow</cp:lastModifiedBy>
  <cp:revision>968</cp:revision>
  <cp:lastPrinted>2008-11-07T01:00:48Z</cp:lastPrinted>
  <dcterms:created xsi:type="dcterms:W3CDTF">2008-11-06T21:28:17Z</dcterms:created>
  <dcterms:modified xsi:type="dcterms:W3CDTF">2017-02-18T00:57:26Z</dcterms:modified>
</cp:coreProperties>
</file>