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7432000" cy="16459200"/>
  <p:notesSz cx="6934200" cy="9220200"/>
  <p:defaultTextStyle>
    <a:defPPr>
      <a:defRPr lang="en-US"/>
    </a:defPPr>
    <a:lvl1pPr marL="0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504810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3009619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514430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6019239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524049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9028858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533669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2038478" algn="l" defTabSz="150481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ogers" initials="d" lastIdx="1" clrIdx="0"/>
  <p:cmAuthor id="1" name="   " initials=" 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6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>
        <p:scale>
          <a:sx n="37" d="100"/>
          <a:sy n="37" d="100"/>
        </p:scale>
        <p:origin x="-1104" y="-352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enhassoun:Library:Containers:com.apple.mail:Data:Library:Mail%20Downloads:61EF728F-76F3-4516-8F5A-CC851BF2E0EB:Sun%20Study%20Data%2010.20.16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enhassoun:Library:Containers:com.apple.mail:Data:Library:Mail%20Downloads:61EF728F-76F3-4516-8F5A-CC851BF2E0EB:Sun%20Study%20Data%2010.20.16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enhassoun:Library:Containers:com.apple.mail:Data:Library:Mail%20Downloads:61EF728F-76F3-4516-8F5A-CC851BF2E0EB:Sun%20Study%20Data%2010.20.16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0"/>
            <c:trendlineLbl>
              <c:layout>
                <c:manualLayout>
                  <c:x val="0.138333957595041"/>
                  <c:y val="-0.0391679532335069"/>
                </c:manualLayout>
              </c:layout>
              <c:numFmt formatCode="General" sourceLinked="0"/>
            </c:trendlineLbl>
          </c:trendline>
          <c:xVal>
            <c:numRef>
              <c:f>Sheet1!$K$7:$K$36</c:f>
              <c:numCache>
                <c:formatCode>General</c:formatCode>
                <c:ptCount val="30"/>
                <c:pt idx="0">
                  <c:v>0.6</c:v>
                </c:pt>
                <c:pt idx="1">
                  <c:v>1.4</c:v>
                </c:pt>
                <c:pt idx="2">
                  <c:v>2.2</c:v>
                </c:pt>
                <c:pt idx="3">
                  <c:v>0.46</c:v>
                </c:pt>
                <c:pt idx="4">
                  <c:v>1.8</c:v>
                </c:pt>
                <c:pt idx="5">
                  <c:v>2.5</c:v>
                </c:pt>
                <c:pt idx="6">
                  <c:v>0.6</c:v>
                </c:pt>
                <c:pt idx="8">
                  <c:v>3.1</c:v>
                </c:pt>
                <c:pt idx="9">
                  <c:v>2.0</c:v>
                </c:pt>
                <c:pt idx="10">
                  <c:v>1.9</c:v>
                </c:pt>
                <c:pt idx="11">
                  <c:v>4.9</c:v>
                </c:pt>
                <c:pt idx="12">
                  <c:v>0.9</c:v>
                </c:pt>
                <c:pt idx="13">
                  <c:v>2.6</c:v>
                </c:pt>
                <c:pt idx="14">
                  <c:v>3.3</c:v>
                </c:pt>
                <c:pt idx="15">
                  <c:v>1.0</c:v>
                </c:pt>
                <c:pt idx="16">
                  <c:v>2.8</c:v>
                </c:pt>
                <c:pt idx="17">
                  <c:v>3.6</c:v>
                </c:pt>
                <c:pt idx="18">
                  <c:v>1.4</c:v>
                </c:pt>
                <c:pt idx="19">
                  <c:v>2.9</c:v>
                </c:pt>
                <c:pt idx="20">
                  <c:v>3.4</c:v>
                </c:pt>
                <c:pt idx="21">
                  <c:v>1.1</c:v>
                </c:pt>
                <c:pt idx="22">
                  <c:v>4.0</c:v>
                </c:pt>
                <c:pt idx="23">
                  <c:v>5.8</c:v>
                </c:pt>
                <c:pt idx="24">
                  <c:v>0.5</c:v>
                </c:pt>
                <c:pt idx="25">
                  <c:v>1.9</c:v>
                </c:pt>
                <c:pt idx="26">
                  <c:v>2.3</c:v>
                </c:pt>
                <c:pt idx="27">
                  <c:v>0.5</c:v>
                </c:pt>
                <c:pt idx="28">
                  <c:v>1.7</c:v>
                </c:pt>
                <c:pt idx="29">
                  <c:v>1.7</c:v>
                </c:pt>
              </c:numCache>
            </c:numRef>
          </c:xVal>
          <c:yVal>
            <c:numRef>
              <c:f>Sheet1!$L$7:$L$36</c:f>
              <c:numCache>
                <c:formatCode>General</c:formatCode>
                <c:ptCount val="30"/>
                <c:pt idx="0">
                  <c:v>0.5</c:v>
                </c:pt>
                <c:pt idx="1">
                  <c:v>0.2</c:v>
                </c:pt>
                <c:pt idx="2">
                  <c:v>2.1</c:v>
                </c:pt>
                <c:pt idx="3">
                  <c:v>0.3</c:v>
                </c:pt>
                <c:pt idx="4">
                  <c:v>2.4</c:v>
                </c:pt>
                <c:pt idx="5">
                  <c:v>2.0</c:v>
                </c:pt>
                <c:pt idx="6">
                  <c:v>0.6</c:v>
                </c:pt>
                <c:pt idx="8">
                  <c:v>2.1</c:v>
                </c:pt>
                <c:pt idx="9">
                  <c:v>0.8</c:v>
                </c:pt>
                <c:pt idx="10">
                  <c:v>1.2</c:v>
                </c:pt>
                <c:pt idx="11">
                  <c:v>2.3</c:v>
                </c:pt>
                <c:pt idx="12">
                  <c:v>0.4</c:v>
                </c:pt>
                <c:pt idx="13">
                  <c:v>1.2</c:v>
                </c:pt>
                <c:pt idx="14">
                  <c:v>1.6</c:v>
                </c:pt>
                <c:pt idx="15">
                  <c:v>0.5</c:v>
                </c:pt>
                <c:pt idx="16">
                  <c:v>0.9</c:v>
                </c:pt>
                <c:pt idx="17">
                  <c:v>1.1</c:v>
                </c:pt>
                <c:pt idx="18">
                  <c:v>0.5</c:v>
                </c:pt>
                <c:pt idx="19">
                  <c:v>1.2</c:v>
                </c:pt>
                <c:pt idx="20">
                  <c:v>1.4</c:v>
                </c:pt>
                <c:pt idx="21">
                  <c:v>0.5</c:v>
                </c:pt>
                <c:pt idx="22">
                  <c:v>0.9</c:v>
                </c:pt>
                <c:pt idx="23">
                  <c:v>1.2</c:v>
                </c:pt>
                <c:pt idx="24">
                  <c:v>0.4</c:v>
                </c:pt>
                <c:pt idx="25">
                  <c:v>1.3</c:v>
                </c:pt>
                <c:pt idx="26">
                  <c:v>1.7</c:v>
                </c:pt>
                <c:pt idx="27">
                  <c:v>0.5</c:v>
                </c:pt>
                <c:pt idx="28">
                  <c:v>1.4</c:v>
                </c:pt>
                <c:pt idx="29">
                  <c:v>1.6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1719000"/>
        <c:axId val="-2128207752"/>
      </c:scatterChart>
      <c:valAx>
        <c:axId val="-2141719000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UV Dose on Arm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8207752"/>
        <c:crosses val="autoZero"/>
        <c:crossBetween val="midCat"/>
      </c:valAx>
      <c:valAx>
        <c:axId val="-212820775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UV Dose on Back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17190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Cumulative UV</a:t>
            </a:r>
            <a:r>
              <a:rPr lang="en-US" baseline="0" dirty="0"/>
              <a:t> </a:t>
            </a:r>
            <a:r>
              <a:rPr lang="en-US" baseline="0" dirty="0" smtClean="0"/>
              <a:t>Dose on </a:t>
            </a:r>
            <a:r>
              <a:rPr lang="en-US" baseline="0" dirty="0"/>
              <a:t>Arm + Back</a:t>
            </a:r>
            <a:endParaRPr lang="en-US" dirty="0"/>
          </a:p>
        </c:rich>
      </c:tx>
      <c:layout>
        <c:manualLayout>
          <c:xMode val="edge"/>
          <c:yMode val="edge"/>
          <c:x val="0.178988869309183"/>
          <c:y val="0.1111917242016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836430148781"/>
          <c:y val="0.0833334103031842"/>
          <c:w val="0.727144356955381"/>
          <c:h val="0.82246937882764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Sheet1!$E$29:$G$29</c:f>
              <c:numCache>
                <c:formatCode>General</c:formatCode>
                <c:ptCount val="3"/>
                <c:pt idx="0">
                  <c:v>0.703</c:v>
                </c:pt>
                <c:pt idx="1">
                  <c:v>1.85</c:v>
                </c:pt>
                <c:pt idx="2">
                  <c:v>2.495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862440"/>
        <c:axId val="-2141517016"/>
      </c:barChart>
      <c:catAx>
        <c:axId val="2133862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 (</a:t>
                </a:r>
                <a:r>
                  <a:rPr lang="en-US" dirty="0" err="1" smtClean="0"/>
                  <a:t>hr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48501866822217"/>
              <c:y val="0.939581925956937"/>
            </c:manualLayout>
          </c:layout>
          <c:overlay val="0"/>
        </c:title>
        <c:majorTickMark val="out"/>
        <c:minorTickMark val="none"/>
        <c:tickLblPos val="nextTo"/>
        <c:crossAx val="-2141517016"/>
        <c:crosses val="autoZero"/>
        <c:auto val="1"/>
        <c:lblAlgn val="ctr"/>
        <c:lblOffset val="100"/>
        <c:noMultiLvlLbl val="0"/>
      </c:catAx>
      <c:valAx>
        <c:axId val="-21415170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UV</a:t>
                </a:r>
                <a:r>
                  <a:rPr lang="en-US" baseline="0" dirty="0" smtClean="0"/>
                  <a:t> Dose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0158127188775624"/>
              <c:y val="0.4092837185674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3862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Sheet1!$M$20</c:f>
              <c:strCache>
                <c:ptCount val="1"/>
                <c:pt idx="0">
                  <c:v>Arm</c:v>
                </c:pt>
              </c:strCache>
            </c:strRef>
          </c:tx>
          <c:val>
            <c:numRef>
              <c:f>Sheet1!$N$20:$P$20</c:f>
              <c:numCache>
                <c:formatCode>General</c:formatCode>
                <c:ptCount val="3"/>
                <c:pt idx="0">
                  <c:v>0.906</c:v>
                </c:pt>
                <c:pt idx="1">
                  <c:v>2.26</c:v>
                </c:pt>
                <c:pt idx="2">
                  <c:v>3.28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Sheet1!$M$21</c:f>
              <c:strCache>
                <c:ptCount val="1"/>
                <c:pt idx="0">
                  <c:v>Back</c:v>
                </c:pt>
              </c:strCache>
            </c:strRef>
          </c:tx>
          <c:val>
            <c:numRef>
              <c:f>Sheet1!$N$21:$P$21</c:f>
              <c:numCache>
                <c:formatCode>General</c:formatCode>
                <c:ptCount val="3"/>
                <c:pt idx="0">
                  <c:v>0.51</c:v>
                </c:pt>
                <c:pt idx="1">
                  <c:v>1.46</c:v>
                </c:pt>
                <c:pt idx="2">
                  <c:v>1.72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874952"/>
        <c:axId val="-2145352328"/>
      </c:lineChart>
      <c:catAx>
        <c:axId val="-2144874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 (</a:t>
                </a:r>
                <a:r>
                  <a:rPr lang="en-US" dirty="0" err="1" smtClean="0"/>
                  <a:t>hr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-2145352328"/>
        <c:crosses val="autoZero"/>
        <c:auto val="1"/>
        <c:lblAlgn val="ctr"/>
        <c:lblOffset val="100"/>
        <c:noMultiLvlLbl val="0"/>
      </c:catAx>
      <c:valAx>
        <c:axId val="-2145352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UV Dose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4874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FC16F419-52A1-304D-88AD-49252F943E41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85788" y="692150"/>
            <a:ext cx="5762625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40E28F57-8EF1-0248-9103-EADB120D3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504810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3009619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514430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6019239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524049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9028858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533669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2038478" algn="l" defTabSz="150481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85788" y="692150"/>
            <a:ext cx="5762625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28F57-8EF1-0248-9103-EADB120D3BC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021"/>
            <a:ext cx="2331720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880"/>
            <a:ext cx="1920240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04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09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14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19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28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3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38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659132"/>
            <a:ext cx="617220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59132"/>
            <a:ext cx="1805940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0576561"/>
            <a:ext cx="23317200" cy="3268980"/>
          </a:xfrm>
        </p:spPr>
        <p:txBody>
          <a:bodyPr anchor="t"/>
          <a:lstStyle>
            <a:lvl1pPr algn="l">
              <a:defRPr sz="1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6976113"/>
            <a:ext cx="23317200" cy="3600449"/>
          </a:xfrm>
        </p:spPr>
        <p:txBody>
          <a:bodyPr anchor="b"/>
          <a:lstStyle>
            <a:lvl1pPr marL="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1pPr>
            <a:lvl2pPr marL="1504810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300961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5144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601923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52404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9028858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53366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2038478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3840482"/>
            <a:ext cx="12115800" cy="10862311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3840482"/>
            <a:ext cx="12115800" cy="10862311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3684271"/>
            <a:ext cx="12120564" cy="1535429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4810" indent="0">
              <a:buNone/>
              <a:defRPr sz="6600" b="1"/>
            </a:lvl2pPr>
            <a:lvl3pPr marL="3009619" indent="0">
              <a:buNone/>
              <a:defRPr sz="5900" b="1"/>
            </a:lvl3pPr>
            <a:lvl4pPr marL="4514430" indent="0">
              <a:buNone/>
              <a:defRPr sz="5300" b="1"/>
            </a:lvl4pPr>
            <a:lvl5pPr marL="6019239" indent="0">
              <a:buNone/>
              <a:defRPr sz="5300" b="1"/>
            </a:lvl5pPr>
            <a:lvl6pPr marL="7524049" indent="0">
              <a:buNone/>
              <a:defRPr sz="5300" b="1"/>
            </a:lvl6pPr>
            <a:lvl7pPr marL="9028858" indent="0">
              <a:buNone/>
              <a:defRPr sz="5300" b="1"/>
            </a:lvl7pPr>
            <a:lvl8pPr marL="10533669" indent="0">
              <a:buNone/>
              <a:defRPr sz="5300" b="1"/>
            </a:lvl8pPr>
            <a:lvl9pPr marL="12038478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1" y="5219700"/>
            <a:ext cx="12120564" cy="9483091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3684271"/>
            <a:ext cx="12125325" cy="1535429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4810" indent="0">
              <a:buNone/>
              <a:defRPr sz="6600" b="1"/>
            </a:lvl2pPr>
            <a:lvl3pPr marL="3009619" indent="0">
              <a:buNone/>
              <a:defRPr sz="5900" b="1"/>
            </a:lvl3pPr>
            <a:lvl4pPr marL="4514430" indent="0">
              <a:buNone/>
              <a:defRPr sz="5300" b="1"/>
            </a:lvl4pPr>
            <a:lvl5pPr marL="6019239" indent="0">
              <a:buNone/>
              <a:defRPr sz="5300" b="1"/>
            </a:lvl5pPr>
            <a:lvl6pPr marL="7524049" indent="0">
              <a:buNone/>
              <a:defRPr sz="5300" b="1"/>
            </a:lvl6pPr>
            <a:lvl7pPr marL="9028858" indent="0">
              <a:buNone/>
              <a:defRPr sz="5300" b="1"/>
            </a:lvl7pPr>
            <a:lvl8pPr marL="10533669" indent="0">
              <a:buNone/>
              <a:defRPr sz="5300" b="1"/>
            </a:lvl8pPr>
            <a:lvl9pPr marL="12038478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5219700"/>
            <a:ext cx="12125325" cy="9483091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3" y="655320"/>
            <a:ext cx="9024939" cy="2788920"/>
          </a:xfrm>
        </p:spPr>
        <p:txBody>
          <a:bodyPr anchor="b"/>
          <a:lstStyle>
            <a:lvl1pPr algn="l">
              <a:defRPr sz="6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322"/>
            <a:ext cx="15335250" cy="14047471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3" y="3444242"/>
            <a:ext cx="9024939" cy="11258551"/>
          </a:xfrm>
        </p:spPr>
        <p:txBody>
          <a:bodyPr/>
          <a:lstStyle>
            <a:lvl1pPr marL="0" indent="0">
              <a:buNone/>
              <a:defRPr sz="4600"/>
            </a:lvl1pPr>
            <a:lvl2pPr marL="1504810" indent="0">
              <a:buNone/>
              <a:defRPr sz="3900"/>
            </a:lvl2pPr>
            <a:lvl3pPr marL="3009619" indent="0">
              <a:buNone/>
              <a:defRPr sz="3300"/>
            </a:lvl3pPr>
            <a:lvl4pPr marL="4514430" indent="0">
              <a:buNone/>
              <a:defRPr sz="3000"/>
            </a:lvl4pPr>
            <a:lvl5pPr marL="6019239" indent="0">
              <a:buNone/>
              <a:defRPr sz="3000"/>
            </a:lvl5pPr>
            <a:lvl6pPr marL="7524049" indent="0">
              <a:buNone/>
              <a:defRPr sz="3000"/>
            </a:lvl6pPr>
            <a:lvl7pPr marL="9028858" indent="0">
              <a:buNone/>
              <a:defRPr sz="3000"/>
            </a:lvl7pPr>
            <a:lvl8pPr marL="10533669" indent="0">
              <a:buNone/>
              <a:defRPr sz="3000"/>
            </a:lvl8pPr>
            <a:lvl9pPr marL="1203847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1521440"/>
            <a:ext cx="16459200" cy="1360171"/>
          </a:xfrm>
        </p:spPr>
        <p:txBody>
          <a:bodyPr anchor="b"/>
          <a:lstStyle>
            <a:lvl1pPr algn="l">
              <a:defRPr sz="6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1470660"/>
            <a:ext cx="16459200" cy="9875520"/>
          </a:xfrm>
        </p:spPr>
        <p:txBody>
          <a:bodyPr/>
          <a:lstStyle>
            <a:lvl1pPr marL="0" indent="0">
              <a:buNone/>
              <a:defRPr sz="10600"/>
            </a:lvl1pPr>
            <a:lvl2pPr marL="1504810" indent="0">
              <a:buNone/>
              <a:defRPr sz="9200"/>
            </a:lvl2pPr>
            <a:lvl3pPr marL="3009619" indent="0">
              <a:buNone/>
              <a:defRPr sz="7900"/>
            </a:lvl3pPr>
            <a:lvl4pPr marL="4514430" indent="0">
              <a:buNone/>
              <a:defRPr sz="6600"/>
            </a:lvl4pPr>
            <a:lvl5pPr marL="6019239" indent="0">
              <a:buNone/>
              <a:defRPr sz="6600"/>
            </a:lvl5pPr>
            <a:lvl6pPr marL="7524049" indent="0">
              <a:buNone/>
              <a:defRPr sz="6600"/>
            </a:lvl6pPr>
            <a:lvl7pPr marL="9028858" indent="0">
              <a:buNone/>
              <a:defRPr sz="6600"/>
            </a:lvl7pPr>
            <a:lvl8pPr marL="10533669" indent="0">
              <a:buNone/>
              <a:defRPr sz="6600"/>
            </a:lvl8pPr>
            <a:lvl9pPr marL="12038478" indent="0">
              <a:buNone/>
              <a:defRPr sz="6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2881611"/>
            <a:ext cx="16459200" cy="1931669"/>
          </a:xfrm>
        </p:spPr>
        <p:txBody>
          <a:bodyPr/>
          <a:lstStyle>
            <a:lvl1pPr marL="0" indent="0">
              <a:buNone/>
              <a:defRPr sz="4600"/>
            </a:lvl1pPr>
            <a:lvl2pPr marL="1504810" indent="0">
              <a:buNone/>
              <a:defRPr sz="3900"/>
            </a:lvl2pPr>
            <a:lvl3pPr marL="3009619" indent="0">
              <a:buNone/>
              <a:defRPr sz="3300"/>
            </a:lvl3pPr>
            <a:lvl4pPr marL="4514430" indent="0">
              <a:buNone/>
              <a:defRPr sz="3000"/>
            </a:lvl4pPr>
            <a:lvl5pPr marL="6019239" indent="0">
              <a:buNone/>
              <a:defRPr sz="3000"/>
            </a:lvl5pPr>
            <a:lvl6pPr marL="7524049" indent="0">
              <a:buNone/>
              <a:defRPr sz="3000"/>
            </a:lvl6pPr>
            <a:lvl7pPr marL="9028858" indent="0">
              <a:buNone/>
              <a:defRPr sz="3000"/>
            </a:lvl7pPr>
            <a:lvl8pPr marL="10533669" indent="0">
              <a:buNone/>
              <a:defRPr sz="3000"/>
            </a:lvl8pPr>
            <a:lvl9pPr marL="1203847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59131"/>
            <a:ext cx="24688800" cy="2743200"/>
          </a:xfrm>
          <a:prstGeom prst="rect">
            <a:avLst/>
          </a:prstGeom>
        </p:spPr>
        <p:txBody>
          <a:bodyPr vert="horz" lIns="300962" tIns="150481" rIns="300962" bIns="1504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840482"/>
            <a:ext cx="24688800" cy="10862311"/>
          </a:xfrm>
          <a:prstGeom prst="rect">
            <a:avLst/>
          </a:prstGeom>
        </p:spPr>
        <p:txBody>
          <a:bodyPr vert="horz" lIns="300962" tIns="150481" rIns="300962" bIns="1504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15255241"/>
            <a:ext cx="6400800" cy="876300"/>
          </a:xfrm>
          <a:prstGeom prst="rect">
            <a:avLst/>
          </a:prstGeom>
        </p:spPr>
        <p:txBody>
          <a:bodyPr vert="horz" lIns="300962" tIns="150481" rIns="300962" bIns="150481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78A0-5934-4E45-B22B-B23AF2CC8286}" type="datetimeFigureOut">
              <a:rPr lang="en-US" smtClean="0"/>
              <a:pPr/>
              <a:t>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15255241"/>
            <a:ext cx="8686800" cy="876300"/>
          </a:xfrm>
          <a:prstGeom prst="rect">
            <a:avLst/>
          </a:prstGeom>
        </p:spPr>
        <p:txBody>
          <a:bodyPr vert="horz" lIns="300962" tIns="150481" rIns="300962" bIns="150481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15255241"/>
            <a:ext cx="6400800" cy="876300"/>
          </a:xfrm>
          <a:prstGeom prst="rect">
            <a:avLst/>
          </a:prstGeom>
        </p:spPr>
        <p:txBody>
          <a:bodyPr vert="horz" lIns="300962" tIns="150481" rIns="300962" bIns="150481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6D19F-24A8-8944-BDE0-B48EB0150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04810" rtl="0" eaLnBrk="1" latinLnBrk="0" hangingPunct="1">
        <a:spcBef>
          <a:spcPct val="0"/>
        </a:spcBef>
        <a:buNone/>
        <a:defRPr sz="1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8607" indent="-1128607" algn="l" defTabSz="1504810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1pPr>
      <a:lvl2pPr marL="2445316" indent="-940506" algn="l" defTabSz="1504810" rtl="0" eaLnBrk="1" latinLnBrk="0" hangingPunct="1">
        <a:spcBef>
          <a:spcPct val="20000"/>
        </a:spcBef>
        <a:buFont typeface="Arial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5" indent="-752405" algn="l" defTabSz="1504810" rtl="0" eaLnBrk="1" latinLnBrk="0" hangingPunct="1">
        <a:spcBef>
          <a:spcPct val="20000"/>
        </a:spcBef>
        <a:buFont typeface="Arial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5266834" indent="-752405" algn="l" defTabSz="1504810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771644" indent="-752405" algn="l" defTabSz="1504810" rtl="0" eaLnBrk="1" latinLnBrk="0" hangingPunct="1">
        <a:spcBef>
          <a:spcPct val="20000"/>
        </a:spcBef>
        <a:buFont typeface="Arial"/>
        <a:buChar char="»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276454" indent="-752405" algn="l" defTabSz="150481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9781264" indent="-752405" algn="l" defTabSz="150481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286074" indent="-752405" algn="l" defTabSz="150481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2790883" indent="-752405" algn="l" defTabSz="150481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810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09619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14430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19239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24049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28858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33669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38478" algn="l" defTabSz="150481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chart" Target="../charts/chart2.xml"/><Relationship Id="rId1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Relationship Id="rId4" Type="http://schemas.openxmlformats.org/officeDocument/2006/relationships/hyperlink" Target="http://www.google.com/url?sa=i&amp;rct=j&amp;q=&amp;esrc=s&amp;source=images&amp;cd=&amp;cad=rja&amp;uact=8&amp;docid=ABCyjPoUQA4JhM&amp;tbnid=LYTUeKkEslHjqM:&amp;ved=0CAUQjRw&amp;url=http://www.cevs.ucdavis.edu/confreg/?confid=694&amp;ei=gpGKU8HUDMvtoASJv4C4Dg&amp;bvm=bv.68191837,d.cGU&amp;psig=AFQjCNHwR5f-ijj3FpOMvEkJ206CPXyTaw&amp;ust=1401676510317006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jpeg"/><Relationship Id="rId9" Type="http://schemas.openxmlformats.org/officeDocument/2006/relationships/image" Target="../media/image6.jpeg"/><Relationship Id="rId10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9009519" y="3673925"/>
            <a:ext cx="8833116" cy="12688158"/>
          </a:xfrm>
          <a:prstGeom prst="rect">
            <a:avLst/>
          </a:prstGeom>
          <a:solidFill>
            <a:srgbClr val="F6F5EE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" tIns="36576" rIns="73152" bIns="36576"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8151308" y="3673925"/>
            <a:ext cx="9135379" cy="12661732"/>
          </a:xfrm>
          <a:prstGeom prst="rect">
            <a:avLst/>
          </a:prstGeom>
          <a:solidFill>
            <a:srgbClr val="F6F5EE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" tIns="36576" rIns="73152" bIns="36576" rtlCol="0" anchor="ctr"/>
          <a:lstStyle/>
          <a:p>
            <a:pPr algn="ctr"/>
            <a:endParaRPr lang="en-US" sz="2600" dirty="0">
              <a:latin typeface="Century Schoolbook"/>
              <a:cs typeface="Century Schoolbook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4860" y="3673925"/>
            <a:ext cx="8522944" cy="12685930"/>
          </a:xfrm>
          <a:prstGeom prst="rect">
            <a:avLst/>
          </a:prstGeom>
          <a:solidFill>
            <a:srgbClr val="F6F5EE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" tIns="36576" rIns="73152" bIns="36576" rtlCol="0" anchor="ctr"/>
          <a:lstStyle/>
          <a:p>
            <a:pPr algn="ctr"/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93"/>
            <a:ext cx="27432000" cy="553369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54746" tIns="27369" rIns="54746" bIns="27369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8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Quantifying Sunlight Exposure in Outdoor Laborers</a:t>
            </a:r>
            <a:endParaRPr lang="en-US" sz="5800" dirty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endParaRPr lang="en-US" sz="2600" dirty="0" smtClean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Lauren </a:t>
            </a:r>
            <a:r>
              <a:rPr lang="en-US" sz="2600" dirty="0">
                <a:solidFill>
                  <a:schemeClr val="tx1"/>
                </a:solidFill>
                <a:latin typeface="Century Schoolbook"/>
                <a:cs typeface="Century Schoolbook"/>
              </a:rPr>
              <a:t>A. 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Hassoun</a:t>
            </a:r>
            <a:r>
              <a:rPr lang="en-US" sz="2600" baseline="300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1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Century Schoolbook"/>
                <a:cs typeface="Century Schoolbook"/>
              </a:rPr>
              <a:t>Claribel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 Solorio</a:t>
            </a:r>
            <a:r>
              <a:rPr lang="en-US" sz="2600" baseline="30000" dirty="0">
                <a:solidFill>
                  <a:schemeClr val="tx1"/>
                </a:solidFill>
                <a:latin typeface="Century Schoolbook"/>
                <a:cs typeface="Century Schoolbook"/>
              </a:rPr>
              <a:t>1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, Pamela Pimentel</a:t>
            </a:r>
            <a:r>
              <a:rPr lang="en-US" sz="2600" baseline="300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2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Century Schoolbook"/>
                <a:cs typeface="Century Schoolbook"/>
              </a:rPr>
              <a:t>Suzana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 Saric</a:t>
            </a:r>
            <a:r>
              <a:rPr lang="en-US" sz="2600" baseline="300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1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, Raja K. Sivamani</a:t>
            </a:r>
            <a:r>
              <a:rPr lang="en-US" sz="2600" baseline="30000" dirty="0">
                <a:solidFill>
                  <a:schemeClr val="tx1"/>
                </a:solidFill>
                <a:latin typeface="Century Schoolbook"/>
                <a:cs typeface="Century Schoolbook"/>
              </a:rPr>
              <a:t>2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  </a:t>
            </a:r>
            <a:b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</a:b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1. School of Medicine, University of California Davis, Sacramento, CA, USA</a:t>
            </a:r>
          </a:p>
          <a:p>
            <a:pPr algn="ctr" eaLnBrk="0" hangingPunct="0"/>
            <a:r>
              <a:rPr lang="en-US" sz="2600" dirty="0">
                <a:solidFill>
                  <a:schemeClr val="tx1"/>
                </a:solidFill>
                <a:latin typeface="Century Schoolbook"/>
                <a:cs typeface="Century Schoolbook"/>
              </a:rPr>
              <a:t>2</a:t>
            </a:r>
            <a:r>
              <a:rPr lang="en-US" sz="2600" dirty="0" smtClean="0">
                <a:solidFill>
                  <a:schemeClr val="tx1"/>
                </a:solidFill>
                <a:latin typeface="Century Schoolbook"/>
                <a:cs typeface="Century Schoolbook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Century Schoolbook"/>
                <a:cs typeface="Century Schoolbook"/>
              </a:rPr>
              <a:t>Department of Dermatology, University of California Davis, Sacramento, CA, USA</a:t>
            </a:r>
          </a:p>
          <a:p>
            <a:pPr algn="ctr" eaLnBrk="0" hangingPunct="0"/>
            <a:r>
              <a:rPr lang="en-US" sz="2600" dirty="0">
                <a:solidFill>
                  <a:schemeClr val="tx1"/>
                </a:solidFill>
                <a:latin typeface="Century Schoolbook"/>
                <a:cs typeface="Century Schoolbook"/>
              </a:rPr>
              <a:t> </a:t>
            </a:r>
          </a:p>
          <a:p>
            <a:pPr algn="ctr" eaLnBrk="0" hangingPunct="0"/>
            <a:endParaRPr lang="en-US" sz="3200" dirty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endParaRPr lang="en-US" sz="3200" dirty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endParaRPr lang="en-US" sz="3600" b="1" dirty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endParaRPr lang="en-US" sz="3600" b="1" dirty="0">
              <a:solidFill>
                <a:schemeClr val="tx1"/>
              </a:solidFill>
              <a:latin typeface="Century Schoolbook"/>
              <a:cs typeface="Century Schoolbook"/>
            </a:endParaRPr>
          </a:p>
          <a:p>
            <a:pPr algn="ctr" eaLnBrk="0" hangingPunct="0"/>
            <a:endParaRPr lang="en-US" sz="3200" b="1" dirty="0">
              <a:solidFill>
                <a:schemeClr val="tx1"/>
              </a:solidFill>
              <a:latin typeface="Century Schoolbook"/>
              <a:cs typeface="Century Schoolbook"/>
            </a:endParaRPr>
          </a:p>
        </p:txBody>
      </p:sp>
      <p:sp>
        <p:nvSpPr>
          <p:cNvPr id="7" name="Text Box 472"/>
          <p:cNvSpPr txBox="1">
            <a:spLocks noChangeArrowheads="1"/>
          </p:cNvSpPr>
          <p:nvPr/>
        </p:nvSpPr>
        <p:spPr bwMode="auto">
          <a:xfrm>
            <a:off x="254859" y="3947971"/>
            <a:ext cx="86325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0" tIns="274320" rIns="274320" bIns="274320">
            <a:prstTxWarp prst="textNoShape">
              <a:avLst/>
            </a:prstTxWarp>
            <a:spAutoFit/>
          </a:bodyPr>
          <a:lstStyle/>
          <a:p>
            <a:r>
              <a:rPr lang="en-US" sz="2200" dirty="0" smtClean="0"/>
              <a:t>In outdoor workers, there will be statistically significant differences in cumulative ultraviolet radiation at different body sites (arm vs. back).</a:t>
            </a:r>
            <a:endParaRPr lang="en-US" sz="2200" dirty="0"/>
          </a:p>
        </p:txBody>
      </p:sp>
      <p:sp>
        <p:nvSpPr>
          <p:cNvPr id="6" name="Text Box 471"/>
          <p:cNvSpPr txBox="1">
            <a:spLocks noChangeArrowheads="1"/>
          </p:cNvSpPr>
          <p:nvPr/>
        </p:nvSpPr>
        <p:spPr bwMode="auto">
          <a:xfrm>
            <a:off x="254859" y="3646851"/>
            <a:ext cx="8522946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HYPOTHESIS </a:t>
            </a:r>
          </a:p>
        </p:txBody>
      </p:sp>
      <p:sp>
        <p:nvSpPr>
          <p:cNvPr id="8" name="Text Box 473"/>
          <p:cNvSpPr txBox="1">
            <a:spLocks noChangeArrowheads="1"/>
          </p:cNvSpPr>
          <p:nvPr/>
        </p:nvSpPr>
        <p:spPr bwMode="auto">
          <a:xfrm>
            <a:off x="254859" y="5335279"/>
            <a:ext cx="8522946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BACKGROUND</a:t>
            </a:r>
          </a:p>
        </p:txBody>
      </p:sp>
      <p:sp>
        <p:nvSpPr>
          <p:cNvPr id="9" name="Text Box 495"/>
          <p:cNvSpPr txBox="1">
            <a:spLocks noChangeArrowheads="1"/>
          </p:cNvSpPr>
          <p:nvPr/>
        </p:nvSpPr>
        <p:spPr bwMode="auto">
          <a:xfrm>
            <a:off x="9009520" y="3646851"/>
            <a:ext cx="8833115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METHODS</a:t>
            </a:r>
          </a:p>
        </p:txBody>
      </p:sp>
      <p:sp>
        <p:nvSpPr>
          <p:cNvPr id="10" name="Text Box 496"/>
          <p:cNvSpPr txBox="1">
            <a:spLocks noChangeArrowheads="1"/>
          </p:cNvSpPr>
          <p:nvPr/>
        </p:nvSpPr>
        <p:spPr bwMode="auto">
          <a:xfrm>
            <a:off x="9424459" y="6261898"/>
            <a:ext cx="844417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0" tIns="274320" rIns="274320" bIns="274320">
            <a:prstTxWarp prst="textNoShape">
              <a:avLst/>
            </a:prstTxWarp>
            <a:spAutoFit/>
          </a:bodyPr>
          <a:lstStyle/>
          <a:p>
            <a:pPr defTabSz="2632710"/>
            <a:endParaRPr lang="en-US" sz="1900" dirty="0">
              <a:latin typeface="Calibri"/>
              <a:cs typeface="Calibri"/>
            </a:endParaRPr>
          </a:p>
          <a:p>
            <a:pPr defTabSz="2632710"/>
            <a:endParaRPr lang="en-US" sz="1900" dirty="0">
              <a:latin typeface="Calibri"/>
              <a:cs typeface="Calibri"/>
            </a:endParaRPr>
          </a:p>
        </p:txBody>
      </p:sp>
      <p:sp>
        <p:nvSpPr>
          <p:cNvPr id="14" name="Text Box 562"/>
          <p:cNvSpPr txBox="1">
            <a:spLocks noChangeArrowheads="1"/>
          </p:cNvSpPr>
          <p:nvPr/>
        </p:nvSpPr>
        <p:spPr bwMode="auto">
          <a:xfrm>
            <a:off x="18151309" y="10586154"/>
            <a:ext cx="9135378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ACKNOWLEDGEMENTS</a:t>
            </a:r>
          </a:p>
        </p:txBody>
      </p:sp>
      <p:sp>
        <p:nvSpPr>
          <p:cNvPr id="17" name="TextBox 115"/>
          <p:cNvSpPr txBox="1">
            <a:spLocks noChangeArrowheads="1"/>
          </p:cNvSpPr>
          <p:nvPr/>
        </p:nvSpPr>
        <p:spPr bwMode="auto">
          <a:xfrm>
            <a:off x="9424459" y="3874697"/>
            <a:ext cx="8444178" cy="7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152" tIns="36576" rIns="73152" bIns="36576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>
                <a:latin typeface="Calibri"/>
                <a:cs typeface="Calibri"/>
              </a:rPr>
              <a:t> </a:t>
            </a:r>
          </a:p>
          <a:p>
            <a:pPr algn="ctr"/>
            <a:endParaRPr lang="en-US" sz="2200" b="1" dirty="0">
              <a:latin typeface="Calibri"/>
              <a:cs typeface="Calibri"/>
            </a:endParaRPr>
          </a:p>
        </p:txBody>
      </p:sp>
      <p:sp>
        <p:nvSpPr>
          <p:cNvPr id="18" name="Text Box 562"/>
          <p:cNvSpPr txBox="1">
            <a:spLocks noChangeArrowheads="1"/>
          </p:cNvSpPr>
          <p:nvPr/>
        </p:nvSpPr>
        <p:spPr bwMode="auto">
          <a:xfrm>
            <a:off x="18151307" y="13134573"/>
            <a:ext cx="9096173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REFERENCES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22" y="13297119"/>
            <a:ext cx="8445499" cy="981807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marL="365760" indent="-365760"/>
            <a:endParaRPr lang="en-US" dirty="0">
              <a:latin typeface="Calibri"/>
              <a:cs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02777" y="11206141"/>
            <a:ext cx="9067892" cy="2428357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latin typeface="Century Schoolbook"/>
                <a:ea typeface="Century Schoolbook"/>
                <a:cs typeface="Century Schoolbook"/>
              </a:rPr>
              <a:t>Dr. Raja </a:t>
            </a: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K. </a:t>
            </a:r>
            <a:r>
              <a:rPr lang="en-US" sz="2000" dirty="0" err="1" smtClean="0">
                <a:latin typeface="Century Schoolbook"/>
                <a:ea typeface="Century Schoolbook"/>
                <a:cs typeface="Century Schoolbook"/>
              </a:rPr>
              <a:t>Sivamani</a:t>
            </a:r>
            <a:endParaRPr lang="en-US" sz="2000" dirty="0" smtClean="0">
              <a:latin typeface="Century Schoolbook"/>
              <a:ea typeface="Century Schoolbook"/>
              <a:cs typeface="Century Schoolbook"/>
            </a:endParaRPr>
          </a:p>
          <a:p>
            <a:pPr>
              <a:buFont typeface="Arial"/>
              <a:buChar char="•"/>
            </a:pP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Lance </a:t>
            </a:r>
            <a:r>
              <a:rPr lang="en-US" sz="2000" dirty="0" err="1" smtClean="0">
                <a:latin typeface="Century Schoolbook"/>
                <a:ea typeface="Century Schoolbook"/>
                <a:cs typeface="Century Schoolbook"/>
              </a:rPr>
              <a:t>Durfee</a:t>
            </a: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, PE, CCM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Tyler </a:t>
            </a:r>
            <a:r>
              <a:rPr lang="en-US" sz="2000" dirty="0" err="1" smtClean="0">
                <a:latin typeface="Century Schoolbook"/>
                <a:ea typeface="Century Schoolbook"/>
                <a:cs typeface="Century Schoolbook"/>
              </a:rPr>
              <a:t>Slothower</a:t>
            </a: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, Construction Manager</a:t>
            </a:r>
          </a:p>
          <a:p>
            <a:pPr>
              <a:buFont typeface="Arial"/>
              <a:buChar char="•"/>
            </a:pPr>
            <a:r>
              <a:rPr lang="en-US" sz="2000" dirty="0" err="1" smtClean="0">
                <a:latin typeface="Century Schoolbook"/>
                <a:ea typeface="Century Schoolbook"/>
                <a:cs typeface="Century Schoolbook"/>
              </a:rPr>
              <a:t>Vanir</a:t>
            </a: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 Construction Management, Inc.</a:t>
            </a:r>
            <a:endParaRPr lang="en-US" sz="2000" dirty="0">
              <a:latin typeface="Century Schoolbook"/>
              <a:ea typeface="Century Schoolbook"/>
              <a:cs typeface="Century Schoolbook"/>
            </a:endParaRPr>
          </a:p>
          <a:p>
            <a:pPr>
              <a:buFont typeface="Arial"/>
              <a:buChar char="•"/>
            </a:pP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Fiona Scott, MPH, MS, MHI </a:t>
            </a:r>
            <a:endParaRPr lang="en-US" sz="2000" dirty="0">
              <a:latin typeface="Century Schoolbook"/>
              <a:ea typeface="Century Schoolbook"/>
              <a:cs typeface="Century Schoolbook"/>
            </a:endParaRPr>
          </a:p>
          <a:p>
            <a:pPr>
              <a:buFont typeface="Arial"/>
              <a:buChar char="•"/>
            </a:pPr>
            <a:r>
              <a:rPr lang="en-US" sz="2000" dirty="0" smtClean="0">
                <a:latin typeface="Century Schoolbook"/>
                <a:ea typeface="Century Schoolbook"/>
                <a:cs typeface="Century Schoolbook"/>
              </a:rPr>
              <a:t>Dr</a:t>
            </a:r>
            <a:r>
              <a:rPr lang="en-US" sz="2000" dirty="0">
                <a:latin typeface="Century Schoolbook"/>
                <a:ea typeface="Century Schoolbook"/>
                <a:cs typeface="Century Schoolbook"/>
              </a:rPr>
              <a:t>. Saul Schaefer </a:t>
            </a:r>
            <a:endParaRPr lang="en-US" sz="2000" dirty="0" smtClean="0">
              <a:latin typeface="Century Schoolbook"/>
              <a:ea typeface="Century Schoolbook"/>
              <a:cs typeface="Century Schoolbook"/>
            </a:endParaRPr>
          </a:p>
          <a:p>
            <a:endParaRPr lang="en-US" sz="1400" b="1" dirty="0"/>
          </a:p>
          <a:p>
            <a:endParaRPr lang="en-US" sz="1900" dirty="0"/>
          </a:p>
        </p:txBody>
      </p:sp>
      <p:sp>
        <p:nvSpPr>
          <p:cNvPr id="48" name="Rectangle 47"/>
          <p:cNvSpPr/>
          <p:nvPr/>
        </p:nvSpPr>
        <p:spPr>
          <a:xfrm>
            <a:off x="9408584" y="17282218"/>
            <a:ext cx="8456403" cy="3822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3152" tIns="36576" rIns="73152" bIns="36576" rtlCol="0" anchor="ctr">
            <a:noAutofit/>
          </a:bodyPr>
          <a:lstStyle/>
          <a:p>
            <a:pPr lvl="0" algn="ctr"/>
            <a:endParaRPr lang="en-US" sz="2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1722" y="9706593"/>
            <a:ext cx="8565676" cy="366254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endParaRPr lang="en-US" sz="1900" dirty="0"/>
          </a:p>
        </p:txBody>
      </p:sp>
      <p:sp>
        <p:nvSpPr>
          <p:cNvPr id="38" name="TextBox 37"/>
          <p:cNvSpPr txBox="1"/>
          <p:nvPr/>
        </p:nvSpPr>
        <p:spPr>
          <a:xfrm>
            <a:off x="362430" y="11170148"/>
            <a:ext cx="8647088" cy="443198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endParaRPr lang="en-US" sz="2400" dirty="0">
              <a:latin typeface="Century Schoolbook"/>
              <a:cs typeface="Century Schoolbook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51308" y="3600651"/>
            <a:ext cx="9135379" cy="41242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endParaRPr lang="en-US" sz="2200" dirty="0"/>
          </a:p>
        </p:txBody>
      </p:sp>
      <p:sp>
        <p:nvSpPr>
          <p:cNvPr id="43" name="TextBox 42"/>
          <p:cNvSpPr txBox="1"/>
          <p:nvPr/>
        </p:nvSpPr>
        <p:spPr>
          <a:xfrm>
            <a:off x="9035521" y="4136966"/>
            <a:ext cx="8859119" cy="1428083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r>
              <a:rPr lang="en-US" sz="2200" b="1" u="sng" dirty="0" smtClean="0"/>
              <a:t>Sun Sensors: 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S</a:t>
            </a:r>
            <a:r>
              <a:rPr lang="en-US" sz="2200" dirty="0" smtClean="0"/>
              <a:t>unlight </a:t>
            </a:r>
            <a:r>
              <a:rPr lang="en-US" sz="2200" dirty="0"/>
              <a:t>measurement </a:t>
            </a:r>
            <a:r>
              <a:rPr lang="en-US" sz="2200" dirty="0" smtClean="0"/>
              <a:t>devices </a:t>
            </a:r>
            <a:r>
              <a:rPr lang="en-US" sz="2200" dirty="0"/>
              <a:t>(SunSense</a:t>
            </a:r>
            <a:r>
              <a:rPr lang="en-US" sz="2200" baseline="30000" dirty="0"/>
              <a:t>®</a:t>
            </a:r>
            <a:r>
              <a:rPr lang="en-US" sz="2200" dirty="0" smtClean="0"/>
              <a:t>): standalone </a:t>
            </a:r>
            <a:r>
              <a:rPr lang="en-US" sz="2200" dirty="0"/>
              <a:t>wearable </a:t>
            </a:r>
            <a:r>
              <a:rPr lang="en-US" sz="2200" dirty="0" smtClean="0"/>
              <a:t>devices </a:t>
            </a:r>
            <a:r>
              <a:rPr lang="en-US" sz="2200" dirty="0"/>
              <a:t>used for personal sun exposure monitoring and </a:t>
            </a:r>
            <a:r>
              <a:rPr lang="en-US" sz="2200" dirty="0" smtClean="0"/>
              <a:t>awareness</a:t>
            </a:r>
            <a:endParaRPr lang="en-US" sz="2200" dirty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UV </a:t>
            </a:r>
            <a:r>
              <a:rPr lang="en-US" sz="2200" dirty="0"/>
              <a:t>level and </a:t>
            </a:r>
            <a:r>
              <a:rPr lang="en-US" sz="2200" dirty="0" smtClean="0"/>
              <a:t>accumulated </a:t>
            </a:r>
            <a:r>
              <a:rPr lang="en-US" sz="2200" dirty="0"/>
              <a:t>dose easily displayed at a glance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174498" y="8854907"/>
            <a:ext cx="9096173" cy="981807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endParaRPr lang="en-US" dirty="0"/>
          </a:p>
        </p:txBody>
      </p:sp>
      <p:sp>
        <p:nvSpPr>
          <p:cNvPr id="49" name="Text Box 561"/>
          <p:cNvSpPr txBox="1">
            <a:spLocks noChangeArrowheads="1"/>
          </p:cNvSpPr>
          <p:nvPr/>
        </p:nvSpPr>
        <p:spPr bwMode="auto">
          <a:xfrm>
            <a:off x="18174498" y="8307182"/>
            <a:ext cx="9135380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6"/>
                </a:solidFill>
                <a:latin typeface="Century Schoolbook"/>
                <a:cs typeface="Century Schoolbook"/>
              </a:rPr>
              <a:t>CONCLUSIONS </a:t>
            </a:r>
            <a:endParaRPr lang="en-US" sz="3200" b="1" dirty="0">
              <a:solidFill>
                <a:schemeClr val="accent6"/>
              </a:solidFill>
              <a:latin typeface="Century Schoolbook"/>
              <a:cs typeface="Century Schoolbook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605500" y="10730314"/>
            <a:ext cx="8022167" cy="397032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endParaRPr lang="en-US" sz="2100" dirty="0">
              <a:latin typeface="Century Schoolbook"/>
              <a:cs typeface="Century Schoolbook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202777" y="13870414"/>
            <a:ext cx="9107101" cy="2289857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marL="457200" lvl="0" indent="-457200" fontAlgn="base">
              <a:buFont typeface="+mj-lt"/>
              <a:buAutoNum type="arabicPeriod"/>
            </a:pPr>
            <a:r>
              <a:rPr lang="en-US" sz="1600" dirty="0"/>
              <a:t>Heckman, C. J., &amp; Cohen-</a:t>
            </a:r>
            <a:r>
              <a:rPr lang="en-US" sz="1600" dirty="0" err="1"/>
              <a:t>Filipic</a:t>
            </a:r>
            <a:r>
              <a:rPr lang="en-US" sz="1600" dirty="0"/>
              <a:t>, J. (2012). Brief report: Ultraviolet radiation exposure, considering acculturation among Hispanics (Project URECAH). </a:t>
            </a:r>
            <a:r>
              <a:rPr lang="en-US" sz="1600" i="1" dirty="0"/>
              <a:t>Journal of Cancer Education</a:t>
            </a:r>
            <a:r>
              <a:rPr lang="en-US" sz="1600" dirty="0"/>
              <a:t>, </a:t>
            </a:r>
            <a:r>
              <a:rPr lang="en-US" sz="1600" i="1" dirty="0"/>
              <a:t>27</a:t>
            </a:r>
            <a:r>
              <a:rPr lang="en-US" sz="1600" dirty="0"/>
              <a:t>, 342- 346. doi:10.1007/s13187-011-0308-x </a:t>
            </a:r>
            <a:endParaRPr lang="en-US" sz="1600" b="1" dirty="0"/>
          </a:p>
          <a:p>
            <a:pPr marL="457200" lvl="0" indent="-457200" fontAlgn="base">
              <a:buFont typeface="+mj-lt"/>
              <a:buAutoNum type="arabicPeriod"/>
            </a:pPr>
            <a:r>
              <a:rPr lang="en-US" sz="1600" dirty="0"/>
              <a:t>Hu, S., &amp; </a:t>
            </a:r>
            <a:r>
              <a:rPr lang="en-US" sz="1600" dirty="0" err="1"/>
              <a:t>Kirsner</a:t>
            </a:r>
            <a:r>
              <a:rPr lang="en-US" sz="1600" dirty="0"/>
              <a:t>, R. S. (2011). Suboptimal skin cancer screening and delayed melanoma diagnosis in Hispanics: Comment on “Cutaneous melanoma and other skin concern screening among Hispanics in the United States.” </a:t>
            </a:r>
            <a:r>
              <a:rPr lang="en-US" sz="1600" i="1" dirty="0"/>
              <a:t>Archives of Dermatology</a:t>
            </a:r>
            <a:r>
              <a:rPr lang="en-US" sz="1600" dirty="0"/>
              <a:t>, </a:t>
            </a:r>
            <a:r>
              <a:rPr lang="en-US" sz="1600" i="1" dirty="0"/>
              <a:t>147</a:t>
            </a:r>
            <a:r>
              <a:rPr lang="en-US" sz="1600" dirty="0"/>
              <a:t>, 745-746. </a:t>
            </a:r>
            <a:endParaRPr lang="en-US" sz="1600" b="1" dirty="0"/>
          </a:p>
          <a:p>
            <a:pPr marL="457200" lvl="0" indent="-457200" fontAlgn="base">
              <a:buFont typeface="+mj-lt"/>
              <a:buAutoNum type="arabicPeriod"/>
            </a:pPr>
            <a:r>
              <a:rPr lang="en-US" sz="1600" dirty="0"/>
              <a:t>LeBlanc, W. G., Vidal, L., </a:t>
            </a:r>
            <a:r>
              <a:rPr lang="en-US" sz="1600" dirty="0" err="1"/>
              <a:t>Kirsner</a:t>
            </a:r>
            <a:r>
              <a:rPr lang="en-US" sz="1600" dirty="0"/>
              <a:t>, R. S., Lee, D. J., </a:t>
            </a:r>
            <a:r>
              <a:rPr lang="en-US" sz="1600" dirty="0" err="1"/>
              <a:t>Caban</a:t>
            </a:r>
            <a:r>
              <a:rPr lang="en-US" sz="1600" dirty="0"/>
              <a:t>- Martinez, A. J., </a:t>
            </a:r>
            <a:r>
              <a:rPr lang="en-US" sz="1600" dirty="0" err="1"/>
              <a:t>McCollister</a:t>
            </a:r>
            <a:r>
              <a:rPr lang="en-US" sz="1600" dirty="0"/>
              <a:t>, K. E., &amp; Fleming, L. E. (2008). Reported skin cancer screening of US adult worker. American Academy of Dermatology, 59, 55-63. </a:t>
            </a:r>
            <a:endParaRPr lang="en-US" sz="1600" b="1" dirty="0"/>
          </a:p>
        </p:txBody>
      </p:sp>
      <p:pic>
        <p:nvPicPr>
          <p:cNvPr id="37" name="Picture 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1809" y="1393864"/>
            <a:ext cx="2527155" cy="134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1" descr="http://ces.ucdavis.edu/ces_pages/download/Soil%20Science/seal_blue-gol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59" y="1138322"/>
            <a:ext cx="2331780" cy="216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90022" y="5873035"/>
            <a:ext cx="7905603" cy="961494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marL="365760" indent="-365760">
              <a:buFont typeface="Arial"/>
              <a:buChar char="•"/>
            </a:pPr>
            <a:r>
              <a:rPr lang="en-US" sz="2200" dirty="0" smtClean="0"/>
              <a:t>Skin cancer is the most common skin cancer in the US: 1 in 5 Americans will develop skin cancer in their lifetime 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Sun exposure is the single most important causal factor in determining overall skin cancer risk 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Sun damage (</a:t>
            </a:r>
            <a:r>
              <a:rPr lang="en-US" sz="2200" dirty="0"/>
              <a:t>freckling, wrinkling and solar </a:t>
            </a:r>
            <a:r>
              <a:rPr lang="en-US" sz="2200" dirty="0" err="1"/>
              <a:t>lentigos</a:t>
            </a:r>
            <a:r>
              <a:rPr lang="en-US" sz="2200" dirty="0"/>
              <a:t>) </a:t>
            </a:r>
            <a:r>
              <a:rPr lang="en-US" sz="2200" dirty="0" smtClean="0"/>
              <a:t>is </a:t>
            </a:r>
            <a:r>
              <a:rPr lang="en-US" sz="2200" dirty="0"/>
              <a:t>associated with </a:t>
            </a:r>
            <a:r>
              <a:rPr lang="en-US" sz="2200" dirty="0" smtClean="0"/>
              <a:t>melanoma with </a:t>
            </a:r>
            <a:r>
              <a:rPr lang="en-US" sz="2200" dirty="0"/>
              <a:t>the strongest associations </a:t>
            </a:r>
            <a:r>
              <a:rPr lang="en-US" sz="2200" dirty="0" smtClean="0"/>
              <a:t>observed </a:t>
            </a:r>
            <a:r>
              <a:rPr lang="en-US" sz="2200" dirty="0"/>
              <a:t>for the dorsal parts of the </a:t>
            </a:r>
            <a:r>
              <a:rPr lang="en-US" sz="2200" dirty="0" smtClean="0"/>
              <a:t>body</a:t>
            </a:r>
            <a:r>
              <a:rPr lang="en-US" sz="2200" dirty="0"/>
              <a:t> </a:t>
            </a:r>
            <a:r>
              <a:rPr lang="en-US" sz="2200" dirty="0" smtClean="0"/>
              <a:t>(i.e. back)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People </a:t>
            </a:r>
            <a:r>
              <a:rPr lang="en-US" sz="2200" dirty="0"/>
              <a:t>in outdoor occupations frequently have excessive exposure to ultraviolet radiation. </a:t>
            </a:r>
            <a:endParaRPr lang="en-US" sz="2200" dirty="0" smtClean="0"/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Outdoor workers are more often of low </a:t>
            </a:r>
            <a:r>
              <a:rPr lang="en-US" sz="2200" dirty="0"/>
              <a:t>SES </a:t>
            </a:r>
            <a:r>
              <a:rPr lang="en-US" sz="2200" dirty="0" smtClean="0"/>
              <a:t>often with </a:t>
            </a:r>
            <a:r>
              <a:rPr lang="en-US" sz="2200" dirty="0"/>
              <a:t>numerous barriers in obtaining health care, such as low income, low health literacy, inadequate resources and transportation, low health insurance enrollment, and limited access to local community public health programs</a:t>
            </a:r>
            <a:r>
              <a:rPr lang="en-US" sz="2200" dirty="0" smtClean="0"/>
              <a:t>.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 Global </a:t>
            </a:r>
            <a:r>
              <a:rPr lang="en-US" sz="2200" dirty="0"/>
              <a:t>Solar UV Index (UVI</a:t>
            </a:r>
            <a:r>
              <a:rPr lang="en-US" sz="2200" dirty="0" smtClean="0"/>
              <a:t>): </a:t>
            </a:r>
            <a:r>
              <a:rPr lang="en-US" sz="2200" dirty="0"/>
              <a:t>level of solar UV radiation at the Earth’s surface. </a:t>
            </a:r>
            <a:r>
              <a:rPr lang="en-US" sz="2200" dirty="0" smtClean="0"/>
              <a:t>Values range </a:t>
            </a:r>
            <a:r>
              <a:rPr lang="en-US" sz="2200" dirty="0"/>
              <a:t>from zero upward – the higher the index value, the greater the potential for damage to the skin and eye, and the less time it takes for harm to </a:t>
            </a:r>
            <a:r>
              <a:rPr lang="en-US" sz="2200" dirty="0" smtClean="0"/>
              <a:t>occur. </a:t>
            </a:r>
            <a:endParaRPr lang="en-US" sz="2200" dirty="0"/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UVI </a:t>
            </a:r>
            <a:r>
              <a:rPr lang="en-US" sz="2200" dirty="0"/>
              <a:t>is an important vehicle to raise public awareness of the risks of excessive exposure to UV radiation, and to alert people about the need to adopt protective measures</a:t>
            </a:r>
            <a:r>
              <a:rPr lang="en-US" sz="2200" dirty="0" smtClean="0"/>
              <a:t>.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UV dose = UV index * hour(s)</a:t>
            </a:r>
            <a:endParaRPr lang="en-US" sz="2200" dirty="0"/>
          </a:p>
          <a:p>
            <a:pPr marL="365760" indent="-365760">
              <a:buFont typeface="Arial"/>
              <a:buChar char="•"/>
            </a:pPr>
            <a:endParaRPr lang="en-US" sz="2200" dirty="0"/>
          </a:p>
          <a:p>
            <a:pPr marL="365760" indent="-365760">
              <a:buFont typeface="Arial"/>
              <a:buChar char="•"/>
            </a:pPr>
            <a:endParaRPr lang="en-US" sz="2400" dirty="0" smtClean="0"/>
          </a:p>
          <a:p>
            <a:pPr marL="365760" indent="-365760">
              <a:buFont typeface="Arial"/>
              <a:buChar char="•"/>
            </a:pPr>
            <a:endParaRPr lang="en-US" sz="2200" dirty="0" smtClean="0"/>
          </a:p>
          <a:p>
            <a:pPr marL="365760" indent="-365760">
              <a:buFont typeface="Arial"/>
              <a:buChar char="•"/>
            </a:pPr>
            <a:endParaRPr lang="en-US" sz="2400" dirty="0"/>
          </a:p>
          <a:p>
            <a:pPr marL="365760" indent="-365760">
              <a:buFont typeface="Arial"/>
              <a:buChar char="•"/>
            </a:pPr>
            <a:endParaRPr lang="en-US" sz="2200" dirty="0"/>
          </a:p>
          <a:p>
            <a:pPr marL="365760" indent="-365760">
              <a:buFont typeface="Arial"/>
              <a:buChar char="•"/>
            </a:pP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658002" y="13449786"/>
            <a:ext cx="5785370" cy="41242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r>
              <a:rPr lang="en-US" sz="2200" b="1" dirty="0" smtClean="0"/>
              <a:t>Table </a:t>
            </a:r>
            <a:r>
              <a:rPr lang="en-US" sz="2200" b="1" dirty="0"/>
              <a:t>1: </a:t>
            </a:r>
            <a:r>
              <a:rPr lang="en-US" sz="2200" b="1" dirty="0" smtClean="0"/>
              <a:t>UV Radiation Exposure Categories </a:t>
            </a:r>
            <a:endParaRPr lang="en-US" sz="2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031870" y="5675254"/>
            <a:ext cx="8833117" cy="3459408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r>
              <a:rPr lang="en-US" sz="2200" b="1" u="sng" dirty="0"/>
              <a:t>Study design: 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Outdoor workers at future site of Betty Irene School of Nursing Building (</a:t>
            </a:r>
            <a:r>
              <a:rPr lang="en-US" sz="2200" dirty="0"/>
              <a:t>n =10</a:t>
            </a:r>
            <a:r>
              <a:rPr lang="en-US" sz="2200" dirty="0" smtClean="0"/>
              <a:t>)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Each worker with two (2) sun sensors- one (1) clipped to their sleeve and one (1) clipped to their collar on their back. </a:t>
            </a:r>
          </a:p>
          <a:p>
            <a:pPr marL="365760" indent="-365760">
              <a:buFont typeface="Arial"/>
              <a:buChar char="•"/>
            </a:pPr>
            <a:r>
              <a:rPr lang="en-US" sz="2200" dirty="0" smtClean="0"/>
              <a:t>Cumulative UV dose from each sensor was measured every hour for three hours (12:30</a:t>
            </a:r>
            <a:r>
              <a:rPr lang="en-US" sz="2200" dirty="0"/>
              <a:t> </a:t>
            </a:r>
            <a:r>
              <a:rPr lang="en-US" sz="2200" dirty="0" smtClean="0"/>
              <a:t>- 3:30 pm) </a:t>
            </a:r>
          </a:p>
          <a:p>
            <a:pPr marL="365760" indent="-365760">
              <a:buFont typeface="Arial"/>
              <a:buChar char="•"/>
            </a:pPr>
            <a:endParaRPr lang="en-US" sz="2200" dirty="0"/>
          </a:p>
          <a:p>
            <a:endParaRPr lang="en-US" sz="2200" b="1" dirty="0"/>
          </a:p>
          <a:p>
            <a:pPr marL="365760" indent="-365760">
              <a:buFont typeface="Arial"/>
              <a:buChar char="•"/>
            </a:pP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9122233" y="10787739"/>
            <a:ext cx="3901905" cy="320088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algn="ctr"/>
            <a:r>
              <a:rPr lang="en-US" sz="1600" b="1" dirty="0" smtClean="0"/>
              <a:t>Figure 1:   </a:t>
            </a:r>
            <a:r>
              <a:rPr lang="en-US" sz="1600" b="1" dirty="0"/>
              <a:t>SunSense</a:t>
            </a:r>
            <a:r>
              <a:rPr lang="en-US" sz="1600" b="1" baseline="30000" dirty="0" smtClean="0"/>
              <a:t>®</a:t>
            </a:r>
            <a:r>
              <a:rPr lang="en-US" sz="1600" baseline="30000" dirty="0" smtClean="0"/>
              <a:t> </a:t>
            </a:r>
            <a:r>
              <a:rPr lang="en-US" sz="1600" b="1" dirty="0" smtClean="0"/>
              <a:t>wearable device</a:t>
            </a:r>
            <a:endParaRPr lang="en-US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8605500" y="7246952"/>
            <a:ext cx="8116126" cy="1058751"/>
          </a:xfrm>
          <a:prstGeom prst="rect">
            <a:avLst/>
          </a:prstGeom>
          <a:noFill/>
        </p:spPr>
        <p:txBody>
          <a:bodyPr wrap="square" lIns="73152" tIns="36576" rIns="73152" bIns="36576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 err="1" smtClean="0"/>
              <a:t>Levene’s</a:t>
            </a:r>
            <a:r>
              <a:rPr lang="en-US" sz="1600" dirty="0" smtClean="0"/>
              <a:t> Test for Equality of Variances demonstrated p=0.06, therefore the non-parametric test Mann-Whitney was used to compare the UV dose values at arm vs. back sites. Mann-Whitney: cumulative UV dose values measured at arm vs. back were statistically significant with p = 0.02. </a:t>
            </a:r>
            <a:endParaRPr lang="en-US" sz="1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0964" y="1142309"/>
            <a:ext cx="2395933" cy="215633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13374" y="1138323"/>
            <a:ext cx="2257296" cy="203156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202777" y="8972483"/>
            <a:ext cx="8916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In conclusion, this study of limited sample size found that the overall cumulative UV dose measured on the arm was statistically higher than that measured on the back of those working outside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These results are in contrast to other data that found that on average people experience more UV radiation on their back, a predictor for melanoma risk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Future studies of larger sample size and other body sites are needed to elucidate more with regards to UV radiation dose and skin cancer risk </a:t>
            </a:r>
            <a:endParaRPr lang="en-US" sz="1600" dirty="0"/>
          </a:p>
        </p:txBody>
      </p:sp>
      <p:pic>
        <p:nvPicPr>
          <p:cNvPr id="47" name="Picture 46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7" y="13870414"/>
            <a:ext cx="4455795" cy="22593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50" name="Picture 49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584" y="8311954"/>
            <a:ext cx="2720975" cy="250761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51" name="Text Box 561"/>
          <p:cNvSpPr txBox="1">
            <a:spLocks noChangeArrowheads="1"/>
          </p:cNvSpPr>
          <p:nvPr/>
        </p:nvSpPr>
        <p:spPr bwMode="auto">
          <a:xfrm>
            <a:off x="9035521" y="11339483"/>
            <a:ext cx="8807114" cy="5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54760" tIns="27374" rIns="54760" bIns="2737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6"/>
                </a:solidFill>
                <a:latin typeface="Century Schoolbook"/>
                <a:cs typeface="Century Schoolbook"/>
              </a:rPr>
              <a:t>RESULTS </a:t>
            </a:r>
            <a:endParaRPr lang="en-US" sz="3200" b="1" dirty="0">
              <a:solidFill>
                <a:schemeClr val="accent6"/>
              </a:solidFill>
              <a:latin typeface="Century Schoolbook"/>
              <a:cs typeface="Century Schoolbook"/>
            </a:endParaRPr>
          </a:p>
        </p:txBody>
      </p:sp>
      <p:graphicFrame>
        <p:nvGraphicFramePr>
          <p:cNvPr id="53" name="Chart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822124"/>
              </p:ext>
            </p:extLst>
          </p:nvPr>
        </p:nvGraphicFramePr>
        <p:xfrm>
          <a:off x="9696738" y="12023292"/>
          <a:ext cx="7523554" cy="4136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4" name="Chart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911029"/>
              </p:ext>
            </p:extLst>
          </p:nvPr>
        </p:nvGraphicFramePr>
        <p:xfrm>
          <a:off x="13627020" y="7976251"/>
          <a:ext cx="3593272" cy="3363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55" name="Chart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036596"/>
              </p:ext>
            </p:extLst>
          </p:nvPr>
        </p:nvGraphicFramePr>
        <p:xfrm>
          <a:off x="18929838" y="3799839"/>
          <a:ext cx="7201679" cy="3600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19979</TotalTime>
  <Words>787</Words>
  <Application>Microsoft Macintosh PowerPoint</Application>
  <PresentationFormat>Custom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Stone</dc:creator>
  <cp:lastModifiedBy>Lauren Hassoun</cp:lastModifiedBy>
  <cp:revision>163</cp:revision>
  <dcterms:created xsi:type="dcterms:W3CDTF">2010-08-25T03:30:53Z</dcterms:created>
  <dcterms:modified xsi:type="dcterms:W3CDTF">2017-02-18T00:39:19Z</dcterms:modified>
</cp:coreProperties>
</file>