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B2D1F8"/>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1" autoAdjust="0"/>
    <p:restoredTop sz="94706" autoAdjust="0"/>
  </p:normalViewPr>
  <p:slideViewPr>
    <p:cSldViewPr snapToGrid="0" snapToObjects="1" showGuides="1">
      <p:cViewPr>
        <p:scale>
          <a:sx n="73" d="100"/>
          <a:sy n="73" d="100"/>
        </p:scale>
        <p:origin x="-4368" y="-3787"/>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2/17/2017</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userDrawn="1"/>
        </p:nvSpPr>
        <p:spPr>
          <a:xfrm rot="10800000">
            <a:off x="-2" y="15922872"/>
            <a:ext cx="274320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31" name="Group 30"/>
          <p:cNvGrpSpPr>
            <a:grpSpLocks noChangeAspect="1"/>
          </p:cNvGrpSpPr>
          <p:nvPr userDrawn="1"/>
        </p:nvGrpSpPr>
        <p:grpSpPr>
          <a:xfrm>
            <a:off x="-7233765" y="3"/>
            <a:ext cx="6608534" cy="16459197"/>
            <a:chOff x="-11220550" y="-1"/>
            <a:chExt cx="11014226" cy="27432000"/>
          </a:xfrm>
        </p:grpSpPr>
        <p:sp>
          <p:nvSpPr>
            <p:cNvPr id="32" name="Rectangle 31"/>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a:solidFill>
                    <a:srgbClr val="FF0000"/>
                  </a:solidFill>
                  <a:latin typeface="Trebuchet MS" pitchFamily="34" charset="0"/>
                </a:rPr>
                <a:t>(—THIS SIDEBAR DOES NOT PRINT—)</a:t>
              </a:r>
              <a:endParaRPr lang="en-US" sz="1800" b="1" spc="600" dirty="0">
                <a:solidFill>
                  <a:schemeClr val="bg1"/>
                </a:solidFill>
                <a:latin typeface="Trebuchet MS" pitchFamily="34" charset="0"/>
              </a:endParaRPr>
            </a:p>
            <a:p>
              <a:pPr algn="ctr"/>
              <a:r>
                <a:rPr lang="en-US" sz="2400" b="1" spc="600" dirty="0">
                  <a:solidFill>
                    <a:schemeClr val="bg1"/>
                  </a:solidFill>
                  <a:latin typeface="Trebuchet MS" pitchFamily="34" charset="0"/>
                </a:rPr>
                <a:t>DESIGN</a:t>
              </a:r>
              <a:r>
                <a:rPr lang="en-US" sz="2400" b="1" spc="600" baseline="0" dirty="0">
                  <a:solidFill>
                    <a:schemeClr val="bg1"/>
                  </a:solidFill>
                  <a:latin typeface="Trebuchet MS" pitchFamily="34" charset="0"/>
                </a:rPr>
                <a:t> </a:t>
              </a:r>
              <a:r>
                <a:rPr lang="en-US" sz="2400" b="1" spc="600" dirty="0">
                  <a:solidFill>
                    <a:schemeClr val="bg1"/>
                  </a:solidFill>
                  <a:latin typeface="Trebuchet MS" pitchFamily="34" charset="0"/>
                </a:rPr>
                <a:t>GUIDE</a:t>
              </a:r>
            </a:p>
            <a:p>
              <a:pPr algn="ctr"/>
              <a:r>
                <a:rPr lang="en-US" sz="1000" b="1" dirty="0">
                  <a:latin typeface="Trebuchet MS" pitchFamily="34" charset="0"/>
                </a:rPr>
                <a:t> </a:t>
              </a:r>
            </a:p>
            <a:p>
              <a:pPr defTabSz="3765639"/>
              <a:r>
                <a:rPr lang="en-US" sz="1600" i="0" dirty="0">
                  <a:latin typeface="Trebuchet MS" pitchFamily="34" charset="0"/>
                </a:rPr>
                <a:t>This PowerPoint</a:t>
              </a:r>
              <a:r>
                <a:rPr lang="en-US" sz="1600" i="0" baseline="0" dirty="0">
                  <a:latin typeface="Trebuchet MS" pitchFamily="34" charset="0"/>
                </a:rPr>
                <a:t> </a:t>
              </a:r>
              <a:r>
                <a:rPr lang="en-US" sz="1600" i="0" dirty="0">
                  <a:latin typeface="Trebuchet MS" pitchFamily="34" charset="0"/>
                </a:rPr>
                <a:t>2007 template produces</a:t>
              </a:r>
              <a:r>
                <a:rPr lang="en-US" sz="1600" i="0" baseline="0" dirty="0">
                  <a:latin typeface="Trebuchet MS" pitchFamily="34" charset="0"/>
                </a:rPr>
                <a:t> </a:t>
              </a:r>
              <a:r>
                <a:rPr lang="en-US" sz="1600" i="0" dirty="0">
                  <a:latin typeface="Trebuchet MS" pitchFamily="34" charset="0"/>
                </a:rPr>
                <a:t>a 36”x60” presentation poster. </a:t>
              </a:r>
              <a:r>
                <a:rPr lang="en-US" sz="1600" dirty="0">
                  <a:latin typeface="Trebuchet MS" pitchFamily="34" charset="0"/>
                </a:rPr>
                <a:t>You</a:t>
              </a:r>
              <a:r>
                <a:rPr lang="en-US" sz="1600" baseline="0" dirty="0">
                  <a:latin typeface="Trebuchet MS" pitchFamily="34" charset="0"/>
                </a:rPr>
                <a:t> can u</a:t>
              </a:r>
              <a:r>
                <a:rPr lang="en-US" sz="1600" dirty="0">
                  <a:latin typeface="Trebuchet MS" pitchFamily="34" charset="0"/>
                </a:rPr>
                <a:t>se</a:t>
              </a:r>
              <a:r>
                <a:rPr lang="en-US" sz="1600" baseline="0" dirty="0">
                  <a:latin typeface="Trebuchet MS" pitchFamily="34" charset="0"/>
                </a:rPr>
                <a:t> it to create your research poster and </a:t>
              </a:r>
              <a:r>
                <a:rPr lang="en-US" sz="1600" dirty="0">
                  <a:latin typeface="Trebuchet MS" pitchFamily="34" charset="0"/>
                </a:rPr>
                <a:t>save valuable time placing titles, subtitles,</a:t>
              </a:r>
              <a:r>
                <a:rPr lang="en-US" sz="1600" baseline="0" dirty="0">
                  <a:latin typeface="Trebuchet MS" pitchFamily="34" charset="0"/>
                </a:rPr>
                <a:t> text, and graphics</a:t>
              </a:r>
              <a:r>
                <a:rPr lang="en-US" sz="1600" dirty="0">
                  <a:latin typeface="Trebuchet MS" pitchFamily="34" charset="0"/>
                </a:rPr>
                <a:t>. </a:t>
              </a:r>
            </a:p>
            <a:p>
              <a:pPr defTabSz="3765639"/>
              <a:r>
                <a:rPr lang="en-US" sz="1000" dirty="0">
                  <a:latin typeface="Trebuchet MS" pitchFamily="34" charset="0"/>
                </a:rPr>
                <a:t> </a:t>
              </a:r>
            </a:p>
            <a:p>
              <a:pPr defTabSz="4389219"/>
              <a:r>
                <a:rPr lang="en-US" sz="1600" dirty="0">
                  <a:latin typeface="Trebuchet MS" pitchFamily="34" charset="0"/>
                </a:rPr>
                <a:t>We provide a series of online answer your poster production questions. To view our template tutorials, go online to </a:t>
              </a:r>
              <a:r>
                <a:rPr lang="en-US" sz="1600" b="1" dirty="0">
                  <a:solidFill>
                    <a:srgbClr val="FFC000"/>
                  </a:solidFill>
                  <a:latin typeface="Trebuchet MS" pitchFamily="34" charset="0"/>
                </a:rPr>
                <a:t>PosterPresentations.com</a:t>
              </a:r>
              <a:r>
                <a:rPr lang="en-US" sz="1600" b="1" dirty="0">
                  <a:solidFill>
                    <a:schemeClr val="bg1"/>
                  </a:solidFill>
                  <a:latin typeface="Trebuchet MS" pitchFamily="34" charset="0"/>
                </a:rPr>
                <a:t> </a:t>
              </a:r>
              <a:r>
                <a:rPr lang="en-US" sz="1600" dirty="0">
                  <a:solidFill>
                    <a:schemeClr val="bg1"/>
                  </a:solidFill>
                  <a:latin typeface="Trebuchet MS" pitchFamily="34" charset="0"/>
                </a:rPr>
                <a:t>and click on HELP DESK.</a:t>
              </a:r>
            </a:p>
            <a:p>
              <a:pPr defTabSz="4389219"/>
              <a:r>
                <a:rPr lang="en-US" sz="1000" dirty="0">
                  <a:latin typeface="Trebuchet MS" pitchFamily="34" charset="0"/>
                </a:rPr>
                <a:t> </a:t>
              </a:r>
            </a:p>
            <a:p>
              <a:pPr defTabSz="4389219"/>
              <a:r>
                <a:rPr lang="en-US" sz="1600" dirty="0">
                  <a:solidFill>
                    <a:schemeClr val="bg1"/>
                  </a:solidFill>
                  <a:latin typeface="Trebuchet MS" pitchFamily="34" charset="0"/>
                </a:rPr>
                <a:t>When</a:t>
              </a:r>
              <a:r>
                <a:rPr lang="en-US" sz="1600" baseline="0" dirty="0">
                  <a:solidFill>
                    <a:schemeClr val="bg1"/>
                  </a:solidFill>
                  <a:latin typeface="Trebuchet MS" pitchFamily="34" charset="0"/>
                </a:rPr>
                <a:t> you are ready to</a:t>
              </a:r>
              <a:r>
                <a:rPr lang="en-US" sz="1600" dirty="0">
                  <a:solidFill>
                    <a:schemeClr val="bg1"/>
                  </a:solidFill>
                  <a:latin typeface="Trebuchet MS" pitchFamily="34" charset="0"/>
                </a:rPr>
                <a:t> </a:t>
              </a:r>
              <a:r>
                <a:rPr lang="en-US" sz="1600" baseline="0" dirty="0">
                  <a:solidFill>
                    <a:schemeClr val="bg1"/>
                  </a:solidFill>
                  <a:latin typeface="Trebuchet MS" pitchFamily="34" charset="0"/>
                </a:rPr>
                <a:t> print your poster</a:t>
              </a:r>
              <a:r>
                <a:rPr lang="en-US" sz="1600" dirty="0">
                  <a:solidFill>
                    <a:schemeClr val="bg1"/>
                  </a:solidFill>
                  <a:latin typeface="Trebuchet MS" pitchFamily="34" charset="0"/>
                </a:rPr>
                <a:t>,</a:t>
              </a:r>
              <a:r>
                <a:rPr lang="en-US" sz="1600" baseline="0" dirty="0">
                  <a:solidFill>
                    <a:schemeClr val="bg1"/>
                  </a:solidFill>
                  <a:latin typeface="Trebuchet MS" pitchFamily="34" charset="0"/>
                </a:rPr>
                <a:t> go online to </a:t>
              </a:r>
              <a:r>
                <a:rPr lang="en-US" sz="1600" b="0" dirty="0">
                  <a:solidFill>
                    <a:schemeClr val="bg1"/>
                  </a:solidFill>
                  <a:latin typeface="Trebuchet MS" pitchFamily="34" charset="0"/>
                </a:rPr>
                <a:t>PosterPresentations.com</a:t>
              </a:r>
              <a:br>
                <a:rPr lang="en-US" sz="1600" dirty="0">
                  <a:solidFill>
                    <a:schemeClr val="bg1"/>
                  </a:solidFill>
                  <a:latin typeface="Trebuchet MS" pitchFamily="34" charset="0"/>
                </a:rPr>
              </a:br>
              <a:r>
                <a:rPr lang="en-US" sz="1000" dirty="0">
                  <a:solidFill>
                    <a:schemeClr val="bg1"/>
                  </a:solidFill>
                  <a:latin typeface="Trebuchet MS" pitchFamily="34" charset="0"/>
                </a:rPr>
                <a:t> </a:t>
              </a:r>
            </a:p>
            <a:p>
              <a:pPr algn="l" defTabSz="3765639"/>
              <a:r>
                <a:rPr lang="en-US" sz="1600" b="0" dirty="0">
                  <a:solidFill>
                    <a:schemeClr val="bg1"/>
                  </a:solidFill>
                  <a:latin typeface="Trebuchet MS" pitchFamily="34" charset="0"/>
                </a:rPr>
                <a:t>Need</a:t>
              </a:r>
              <a:r>
                <a:rPr lang="en-US" sz="1600" b="0" baseline="0" dirty="0">
                  <a:solidFill>
                    <a:schemeClr val="bg1"/>
                  </a:solidFill>
                  <a:latin typeface="Trebuchet MS" pitchFamily="34" charset="0"/>
                </a:rPr>
                <a:t> assistance? Call us at </a:t>
              </a:r>
              <a:r>
                <a:rPr lang="en-US" sz="1600" b="0" dirty="0">
                  <a:solidFill>
                    <a:srgbClr val="FFC000"/>
                  </a:solidFill>
                  <a:latin typeface="Trebuchet MS" pitchFamily="34" charset="0"/>
                </a:rPr>
                <a:t>1.510.649.3001</a:t>
              </a:r>
            </a:p>
            <a:p>
              <a:pPr algn="l" defTabSz="3765639"/>
              <a:r>
                <a:rPr lang="en-US" sz="1000" b="1" dirty="0">
                  <a:solidFill>
                    <a:srgbClr val="FFFF00"/>
                  </a:solidFill>
                  <a:latin typeface="Trebuchet MS" pitchFamily="34" charset="0"/>
                </a:rPr>
                <a:t> </a:t>
              </a:r>
            </a:p>
            <a:p>
              <a:pPr algn="ctr"/>
              <a:endParaRPr lang="en-US" sz="1400" b="1" dirty="0">
                <a:solidFill>
                  <a:schemeClr val="bg1"/>
                </a:solidFill>
                <a:latin typeface="Trebuchet MS" pitchFamily="34" charset="0"/>
              </a:endParaRPr>
            </a:p>
            <a:p>
              <a:pPr algn="ctr"/>
              <a:r>
                <a:rPr lang="en-US" sz="2400" b="1" spc="600" dirty="0">
                  <a:solidFill>
                    <a:schemeClr val="bg1"/>
                  </a:solidFill>
                  <a:latin typeface="Trebuchet MS" pitchFamily="34" charset="0"/>
                </a:rPr>
                <a:t>QUICK START</a:t>
              </a:r>
            </a:p>
            <a:p>
              <a:pPr algn="ctr"/>
              <a:r>
                <a:rPr lang="en-US" sz="1000" b="1" baseline="0" dirty="0">
                  <a:solidFill>
                    <a:schemeClr val="bg1"/>
                  </a:solidFill>
                  <a:latin typeface="Trebuchet MS" pitchFamily="34" charset="0"/>
                </a:rPr>
                <a:t> </a:t>
              </a:r>
            </a:p>
            <a:p>
              <a:pPr algn="ctr"/>
              <a:r>
                <a:rPr lang="en-US" sz="1800" b="1" baseline="0" dirty="0">
                  <a:solidFill>
                    <a:srgbClr val="FFC000"/>
                  </a:solidFill>
                  <a:latin typeface="Trebuchet MS" pitchFamily="34" charset="0"/>
                </a:rPr>
                <a:t>Zoom in and out</a:t>
              </a:r>
            </a:p>
            <a:p>
              <a:pPr marL="1203325" indent="0" algn="l" defTabSz="850900"/>
              <a:r>
                <a:rPr lang="en-US" sz="1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Title, Authors, and Affiliations</a:t>
              </a:r>
            </a:p>
            <a:p>
              <a:pPr algn="l"/>
              <a:r>
                <a:rPr lang="en-US" sz="1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a:solidFill>
                    <a:schemeClr val="bg1">
                      <a:lumMod val="75000"/>
                    </a:schemeClr>
                  </a:solidFill>
                  <a:latin typeface="Trebuchet MS" pitchFamily="34" charset="0"/>
                </a:rPr>
                <a:t> </a:t>
              </a:r>
            </a:p>
            <a:p>
              <a:pPr algn="l"/>
              <a:r>
                <a:rPr lang="en-US" sz="1400" b="1" spc="300" baseline="0" dirty="0">
                  <a:solidFill>
                    <a:srgbClr val="FFC000"/>
                  </a:solidFill>
                  <a:latin typeface="Trebuchet MS" pitchFamily="34" charset="0"/>
                </a:rPr>
                <a:t>TIP</a:t>
              </a:r>
              <a:r>
                <a:rPr lang="en-US" sz="1400" b="1"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The font size of your title should be bigger than your name(s) and institution name(s).</a:t>
              </a:r>
            </a:p>
            <a:p>
              <a:pPr algn="l"/>
              <a:br>
                <a:rPr lang="en-US" sz="1600" b="1" baseline="0" dirty="0">
                  <a:solidFill>
                    <a:schemeClr val="bg1"/>
                  </a:solidFill>
                  <a:latin typeface="Trebuchet MS" pitchFamily="34" charset="0"/>
                </a:rPr>
              </a:br>
              <a:endParaRPr lang="en-US" sz="1600" b="1" dirty="0">
                <a:solidFill>
                  <a:schemeClr val="bg1"/>
                </a:solidFill>
                <a:latin typeface="Trebuchet MS" pitchFamily="34" charset="0"/>
              </a:endParaRPr>
            </a:p>
            <a:p>
              <a:pPr algn="ctr"/>
              <a:endParaRPr lang="en-US" sz="1600" b="1" dirty="0">
                <a:solidFill>
                  <a:srgbClr val="FFC000"/>
                </a:solidFill>
                <a:latin typeface="Trebuchet MS" pitchFamily="34" charset="0"/>
              </a:endParaRPr>
            </a:p>
            <a:p>
              <a:pPr algn="ctr"/>
              <a:endParaRPr lang="en-US" sz="1600" b="1" dirty="0">
                <a:solidFill>
                  <a:srgbClr val="FFC000"/>
                </a:solidFill>
                <a:latin typeface="Trebuchet MS" pitchFamily="34" charset="0"/>
              </a:endParaRPr>
            </a:p>
            <a:p>
              <a:pPr algn="ctr"/>
              <a:r>
                <a:rPr lang="en-US" sz="1800" b="1" dirty="0">
                  <a:solidFill>
                    <a:srgbClr val="FFC000"/>
                  </a:solidFill>
                  <a:latin typeface="Trebuchet MS" pitchFamily="34" charset="0"/>
                </a:rPr>
                <a:t>Adding Logos</a:t>
              </a:r>
              <a:r>
                <a:rPr lang="en-US" sz="1800" b="1" baseline="0" dirty="0">
                  <a:solidFill>
                    <a:srgbClr val="FFC000"/>
                  </a:solidFill>
                  <a:latin typeface="Trebuchet MS" pitchFamily="34" charset="0"/>
                </a:rPr>
                <a:t> / Seals</a:t>
              </a:r>
            </a:p>
            <a:p>
              <a:pPr algn="l"/>
              <a:r>
                <a:rPr lang="en-US" sz="1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a:solidFill>
                  <a:schemeClr val="bg1">
                    <a:lumMod val="75000"/>
                  </a:schemeClr>
                </a:solidFill>
                <a:latin typeface="Trebuchet MS" pitchFamily="34" charset="0"/>
              </a:endParaRPr>
            </a:p>
            <a:p>
              <a:pPr algn="l"/>
              <a:r>
                <a:rPr lang="en-US" sz="1400" b="1" spc="300" baseline="0" dirty="0">
                  <a:solidFill>
                    <a:srgbClr val="FFC000"/>
                  </a:solidFill>
                  <a:latin typeface="Trebuchet MS" pitchFamily="34" charset="0"/>
                </a:rPr>
                <a:t>TIP:</a:t>
              </a:r>
              <a:r>
                <a:rPr lang="en-US" sz="1400" b="1" spc="0"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See if your company’s logo is available on our free poster templates page.</a:t>
              </a:r>
            </a:p>
            <a:p>
              <a:pPr algn="l"/>
              <a:endParaRPr lang="en-US" sz="1400" b="0" baseline="0" dirty="0">
                <a:latin typeface="Trebuchet MS" pitchFamily="34" charset="0"/>
              </a:endParaRPr>
            </a:p>
            <a:p>
              <a:pPr algn="ctr"/>
              <a:r>
                <a:rPr lang="en-US" sz="1800" b="1" baseline="0" dirty="0">
                  <a:solidFill>
                    <a:srgbClr val="FFC000"/>
                  </a:solidFill>
                  <a:latin typeface="Trebuchet MS" pitchFamily="34" charset="0"/>
                </a:rPr>
                <a:t>Photographs / Graphics</a:t>
              </a:r>
            </a:p>
            <a:p>
              <a:pPr algn="l" defTabSz="977900"/>
              <a:r>
                <a:rPr lang="en-US" sz="1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a:solidFill>
                    <a:schemeClr val="bg1">
                      <a:lumMod val="75000"/>
                    </a:schemeClr>
                  </a:solidFill>
                  <a:latin typeface="Trebuchet MS" pitchFamily="34" charset="0"/>
                </a:rPr>
                <a:t>disproportionally.</a:t>
              </a:r>
            </a:p>
            <a:p>
              <a:pPr algn="l" defTabSz="977900"/>
              <a:endParaRPr lang="en-US" sz="1400" b="0" baseline="0" dirty="0">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r>
                <a:rPr lang="en-US" sz="1800" b="1" baseline="0" dirty="0">
                  <a:solidFill>
                    <a:srgbClr val="FFC000"/>
                  </a:solidFill>
                  <a:latin typeface="Trebuchet MS" pitchFamily="34" charset="0"/>
                </a:rPr>
                <a:t>Image Quality Check</a:t>
              </a:r>
            </a:p>
            <a:p>
              <a:pPr lvl="0" algn="l" defTabSz="977900"/>
              <a:r>
                <a:rPr lang="en-US" sz="1400" b="0" baseline="0" dirty="0">
                  <a:solidFill>
                    <a:schemeClr val="bg1">
                      <a:lumMod val="75000"/>
                    </a:schemeClr>
                  </a:solidFill>
                  <a:latin typeface="Trebuchet MS" pitchFamily="34" charset="0"/>
                </a:rPr>
                <a:t>Zoom in and look at your images at 100% magnification. If they look good they will print well. </a:t>
              </a:r>
              <a:endParaRPr lang="en-US" sz="1600" b="0" dirty="0">
                <a:latin typeface="Trebuchet MS" pitchFamily="34" charset="0"/>
              </a:endParaRPr>
            </a:p>
          </p:txBody>
        </p:sp>
        <p:cxnSp>
          <p:nvCxnSpPr>
            <p:cNvPr id="37" name="Straight Connector 36"/>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userDrawn="1"/>
          </p:nvPicPr>
          <p:blipFill>
            <a:blip r:embed="rId4"/>
            <a:stretch>
              <a:fillRect/>
            </a:stretch>
          </p:blipFill>
          <p:spPr>
            <a:xfrm>
              <a:off x="-10736023" y="7928687"/>
              <a:ext cx="1597665" cy="1001614"/>
            </a:xfrm>
            <a:prstGeom prst="rect">
              <a:avLst/>
            </a:prstGeom>
          </p:spPr>
        </p:pic>
        <p:pic>
          <p:nvPicPr>
            <p:cNvPr id="39" name="Picture 38"/>
            <p:cNvPicPr>
              <a:picLocks noChangeAspect="1"/>
            </p:cNvPicPr>
            <p:nvPr userDrawn="1"/>
          </p:nvPicPr>
          <p:blipFill>
            <a:blip r:embed="rId5"/>
            <a:stretch>
              <a:fillRect/>
            </a:stretch>
          </p:blipFill>
          <p:spPr>
            <a:xfrm>
              <a:off x="-10736023" y="12354606"/>
              <a:ext cx="9986807" cy="877997"/>
            </a:xfrm>
            <a:prstGeom prst="rect">
              <a:avLst/>
            </a:prstGeom>
          </p:spPr>
        </p:pic>
        <p:grpSp>
          <p:nvGrpSpPr>
            <p:cNvPr id="40" name="Group 39"/>
            <p:cNvGrpSpPr/>
            <p:nvPr userDrawn="1"/>
          </p:nvGrpSpPr>
          <p:grpSpPr>
            <a:xfrm>
              <a:off x="-9844888" y="19920591"/>
              <a:ext cx="7631077" cy="1987421"/>
              <a:chOff x="-4516464" y="11354920"/>
              <a:chExt cx="3516822" cy="1095725"/>
            </a:xfrm>
          </p:grpSpPr>
          <p:grpSp>
            <p:nvGrpSpPr>
              <p:cNvPr id="50" name="Group 49"/>
              <p:cNvGrpSpPr/>
              <p:nvPr userDrawn="1"/>
            </p:nvGrpSpPr>
            <p:grpSpPr>
              <a:xfrm>
                <a:off x="-2783494" y="11354967"/>
                <a:ext cx="624373" cy="894738"/>
                <a:chOff x="-3958698" y="11538812"/>
                <a:chExt cx="779266" cy="1282149"/>
              </a:xfrm>
            </p:grpSpPr>
            <p:pic>
              <p:nvPicPr>
                <p:cNvPr id="56" name="Picture 55"/>
                <p:cNvPicPr>
                  <a:picLocks noChangeAspect="1"/>
                </p:cNvPicPr>
                <p:nvPr userDrawn="1"/>
              </p:nvPicPr>
              <p:blipFill>
                <a:blip r:embed="rId6"/>
                <a:stretch>
                  <a:fillRect/>
                </a:stretch>
              </p:blipFill>
              <p:spPr>
                <a:xfrm>
                  <a:off x="-3948160" y="11538812"/>
                  <a:ext cx="768728" cy="1090753"/>
                </a:xfrm>
                <a:prstGeom prst="rect">
                  <a:avLst/>
                </a:prstGeom>
              </p:spPr>
            </p:pic>
            <p:sp>
              <p:nvSpPr>
                <p:cNvPr id="57" name="TextBox 56"/>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a:solidFill>
                        <a:schemeClr val="tx1"/>
                      </a:solidFill>
                    </a:rPr>
                    <a:t>ORIGINAL</a:t>
                  </a:r>
                </a:p>
              </p:txBody>
            </p:sp>
          </p:grpSp>
          <p:grpSp>
            <p:nvGrpSpPr>
              <p:cNvPr id="51" name="Group 50"/>
              <p:cNvGrpSpPr/>
              <p:nvPr userDrawn="1"/>
            </p:nvGrpSpPr>
            <p:grpSpPr>
              <a:xfrm>
                <a:off x="-2033159" y="11354920"/>
                <a:ext cx="1033517" cy="907668"/>
                <a:chOff x="-2921738" y="11604219"/>
                <a:chExt cx="1420279" cy="1247338"/>
              </a:xfrm>
            </p:grpSpPr>
            <p:pic>
              <p:nvPicPr>
                <p:cNvPr id="54" name="Picture 53"/>
                <p:cNvPicPr>
                  <a:picLocks noChangeAspect="1"/>
                </p:cNvPicPr>
                <p:nvPr userDrawn="1"/>
              </p:nvPicPr>
              <p:blipFill>
                <a:blip r:embed="rId6"/>
                <a:stretch>
                  <a:fillRect/>
                </a:stretch>
              </p:blipFill>
              <p:spPr>
                <a:xfrm>
                  <a:off x="-2921738" y="11604219"/>
                  <a:ext cx="1420279" cy="1029695"/>
                </a:xfrm>
                <a:prstGeom prst="rect">
                  <a:avLst/>
                </a:prstGeom>
              </p:spPr>
            </p:pic>
            <p:sp>
              <p:nvSpPr>
                <p:cNvPr id="55" name="TextBox 54"/>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52" name="Picture 51"/>
              <p:cNvPicPr>
                <a:picLocks noChangeAspect="1"/>
              </p:cNvPicPr>
              <p:nvPr userDrawn="1"/>
            </p:nvPicPr>
            <p:blipFill>
              <a:blip r:embed="rId7"/>
              <a:stretch>
                <a:fillRect/>
              </a:stretch>
            </p:blipFill>
            <p:spPr>
              <a:xfrm>
                <a:off x="-4516464" y="11354941"/>
                <a:ext cx="1098742" cy="847761"/>
              </a:xfrm>
              <a:prstGeom prst="rect">
                <a:avLst/>
              </a:prstGeom>
            </p:spPr>
          </p:pic>
          <p:sp>
            <p:nvSpPr>
              <p:cNvPr id="53" name="TextBox 52"/>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45" name="Group 44"/>
            <p:cNvGrpSpPr/>
            <p:nvPr userDrawn="1"/>
          </p:nvGrpSpPr>
          <p:grpSpPr>
            <a:xfrm>
              <a:off x="-10453959" y="23717523"/>
              <a:ext cx="9139095" cy="2061267"/>
              <a:chOff x="-4818881" y="13423406"/>
              <a:chExt cx="4211800" cy="1136440"/>
            </a:xfrm>
          </p:grpSpPr>
          <p:graphicFrame>
            <p:nvGraphicFramePr>
              <p:cNvPr id="46" name="Object 45"/>
              <p:cNvGraphicFramePr>
                <a:graphicFrameLocks noChangeAspect="1"/>
              </p:cNvGraphicFramePr>
              <p:nvPr userDrawn="1">
                <p:extLst>
                  <p:ext uri="{D42A27DB-BD31-4B8C-83A1-F6EECF244321}">
                    <p14:modId xmlns:p14="http://schemas.microsoft.com/office/powerpoint/2010/main" val="1264841653"/>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1226"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610234" y="13433123"/>
                            <a:ext cx="1828800" cy="1117600"/>
                          </a:xfrm>
                          <a:prstGeom prst="rect">
                            <a:avLst/>
                          </a:prstGeom>
                        </p:spPr>
                      </p:pic>
                    </p:oleObj>
                  </mc:Fallback>
                </mc:AlternateContent>
              </a:graphicData>
            </a:graphic>
          </p:graphicFrame>
          <p:graphicFrame>
            <p:nvGraphicFramePr>
              <p:cNvPr id="47" name="Object 46"/>
              <p:cNvGraphicFramePr>
                <a:graphicFrameLocks noChangeAspect="1"/>
              </p:cNvGraphicFramePr>
              <p:nvPr userDrawn="1">
                <p:extLst>
                  <p:ext uri="{D42A27DB-BD31-4B8C-83A1-F6EECF244321}">
                    <p14:modId xmlns:p14="http://schemas.microsoft.com/office/powerpoint/2010/main" val="1848138043"/>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1227"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637523" y="13442246"/>
                            <a:ext cx="1828800" cy="1117600"/>
                          </a:xfrm>
                          <a:prstGeom prst="rect">
                            <a:avLst/>
                          </a:prstGeom>
                        </p:spPr>
                      </p:pic>
                    </p:oleObj>
                  </mc:Fallback>
                </mc:AlternateContent>
              </a:graphicData>
            </a:graphic>
          </p:graphicFrame>
          <p:sp>
            <p:nvSpPr>
              <p:cNvPr id="48" name="TextBox 47"/>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49" name="TextBox 48"/>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a:solidFill>
                      <a:srgbClr val="FF0000"/>
                    </a:solidFill>
                  </a:rPr>
                  <a:t>Bad </a:t>
                </a:r>
                <a:r>
                  <a:rPr lang="en-US" sz="1200" dirty="0">
                    <a:solidFill>
                      <a:schemeClr val="bg1"/>
                    </a:solidFill>
                  </a:rPr>
                  <a:t>printing quality</a:t>
                </a:r>
              </a:p>
            </p:txBody>
          </p:sp>
        </p:grpSp>
      </p:grpSp>
      <p:grpSp>
        <p:nvGrpSpPr>
          <p:cNvPr id="58" name="Group 57"/>
          <p:cNvGrpSpPr>
            <a:grpSpLocks noChangeAspect="1"/>
          </p:cNvGrpSpPr>
          <p:nvPr userDrawn="1"/>
        </p:nvGrpSpPr>
        <p:grpSpPr>
          <a:xfrm>
            <a:off x="27893171" y="11218"/>
            <a:ext cx="6632760" cy="16447982"/>
            <a:chOff x="36782324" y="0"/>
            <a:chExt cx="11062139" cy="27432000"/>
          </a:xfrm>
        </p:grpSpPr>
        <p:sp>
          <p:nvSpPr>
            <p:cNvPr id="59" name="Rectangle 58"/>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a:solidFill>
                    <a:schemeClr val="bg1"/>
                  </a:solidFill>
                  <a:latin typeface="Trebuchet MS" pitchFamily="34" charset="0"/>
                </a:rPr>
                <a:t>QUICK START (cont.)</a:t>
              </a:r>
            </a:p>
            <a:p>
              <a:pPr algn="ctr"/>
              <a:endParaRPr lang="en-US" sz="2400" b="1"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r>
                <a:rPr lang="en-US" sz="1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Text</a:t>
              </a:r>
            </a:p>
            <a:p>
              <a:pPr marL="1730375" lvl="2" indent="0" algn="l" defTabSz="114300"/>
              <a:r>
                <a:rPr lang="en-US" sz="1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 </a:t>
              </a:r>
              <a:r>
                <a:rPr kumimoji="0" lang="en-US" sz="1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a:solidFill>
                  <a:schemeClr val="bg1">
                    <a:lumMod val="75000"/>
                  </a:schemeClr>
                </a:solidFill>
                <a:latin typeface="Trebuchet MS" pitchFamily="34" charset="0"/>
              </a:endParaRPr>
            </a:p>
            <a:p>
              <a:pPr marL="1518341" lvl="2"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Tables</a:t>
              </a:r>
            </a:p>
            <a:p>
              <a:pPr marL="971550" lvl="1" indent="0" algn="l" defTabSz="114300"/>
              <a:r>
                <a:rPr lang="en-US" sz="14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60" name="Object 59"/>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1228"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39540164" y="3976767"/>
                          <a:ext cx="5586150" cy="1716939"/>
                        </a:xfrm>
                        <a:prstGeom prst="rect">
                          <a:avLst/>
                        </a:prstGeom>
                      </p:spPr>
                    </p:pic>
                  </p:oleObj>
                </mc:Fallback>
              </mc:AlternateContent>
            </a:graphicData>
          </a:graphic>
        </p:graphicFrame>
        <p:pic>
          <p:nvPicPr>
            <p:cNvPr id="61" name="Picture 60"/>
            <p:cNvPicPr>
              <a:picLocks noChangeAspect="1"/>
            </p:cNvPicPr>
            <p:nvPr userDrawn="1"/>
          </p:nvPicPr>
          <p:blipFill>
            <a:blip r:embed="rId14"/>
            <a:stretch>
              <a:fillRect/>
            </a:stretch>
          </p:blipFill>
          <p:spPr>
            <a:xfrm>
              <a:off x="37296876" y="8347566"/>
              <a:ext cx="2969584" cy="1140240"/>
            </a:xfrm>
            <a:prstGeom prst="rect">
              <a:avLst/>
            </a:prstGeom>
            <a:ln>
              <a:noFill/>
            </a:ln>
          </p:spPr>
        </p:pic>
        <p:graphicFrame>
          <p:nvGraphicFramePr>
            <p:cNvPr id="62" name="Object 61"/>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1229"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37524683" y="12604371"/>
                          <a:ext cx="1482265" cy="825421"/>
                        </a:xfrm>
                        <a:prstGeom prst="rect">
                          <a:avLst/>
                        </a:prstGeom>
                      </p:spPr>
                    </p:pic>
                  </p:oleObj>
                </mc:Fallback>
              </mc:AlternateContent>
            </a:graphicData>
          </a:graphic>
        </p:graphicFrame>
        <p:grpSp>
          <p:nvGrpSpPr>
            <p:cNvPr id="63" name="Group 62"/>
            <p:cNvGrpSpPr/>
            <p:nvPr userDrawn="1"/>
          </p:nvGrpSpPr>
          <p:grpSpPr>
            <a:xfrm>
              <a:off x="37163426" y="23152352"/>
              <a:ext cx="10354213" cy="1052915"/>
              <a:chOff x="31687960" y="29635357"/>
              <a:chExt cx="9771399" cy="1090622"/>
            </a:xfrm>
          </p:grpSpPr>
          <p:sp>
            <p:nvSpPr>
              <p:cNvPr id="65" name="Rounded Rectangle 64"/>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31813900" y="29733687"/>
                <a:ext cx="914401" cy="914399"/>
              </a:xfrm>
              <a:prstGeom prst="rect">
                <a:avLst/>
              </a:prstGeom>
              <a:noFill/>
              <a:ln>
                <a:noFill/>
              </a:ln>
            </p:spPr>
          </p:pic>
          <p:sp>
            <p:nvSpPr>
              <p:cNvPr id="67" name="TextBox 66"/>
              <p:cNvSpPr txBox="1"/>
              <p:nvPr userDrawn="1"/>
            </p:nvSpPr>
            <p:spPr>
              <a:xfrm>
                <a:off x="32788169" y="29700257"/>
                <a:ext cx="8671190" cy="903879"/>
              </a:xfrm>
              <a:prstGeom prst="rect">
                <a:avLst/>
              </a:prstGeom>
              <a:noFill/>
              <a:ln>
                <a:noFill/>
              </a:ln>
            </p:spPr>
            <p:txBody>
              <a:bodyPr wrap="square" rtlCol="0">
                <a:spAutoFit/>
              </a:body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sp>
        <p:nvSpPr>
          <p:cNvPr id="44" name="Rectangle 43"/>
          <p:cNvSpPr/>
          <p:nvPr userDrawn="1"/>
        </p:nvSpPr>
        <p:spPr>
          <a:xfrm>
            <a:off x="-1" y="-55064"/>
            <a:ext cx="274320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1" y="2212339"/>
            <a:ext cx="27432000"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584473" y="2649220"/>
            <a:ext cx="6278488"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7236030" y="2649220"/>
            <a:ext cx="6278488"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userDrawn="1"/>
        </p:nvSpPr>
        <p:spPr>
          <a:xfrm>
            <a:off x="13910043" y="2649220"/>
            <a:ext cx="6278488"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userDrawn="1"/>
        </p:nvSpPr>
        <p:spPr>
          <a:xfrm>
            <a:off x="20578837" y="2649220"/>
            <a:ext cx="6278488"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8121677" y="14964380"/>
            <a:ext cx="3787074" cy="958492"/>
          </a:xfrm>
          <a:prstGeom prst="rect">
            <a:avLst/>
          </a:prstGeom>
          <a:noFill/>
        </p:spPr>
        <p:txBody>
          <a:bodyPr wrap="square" lIns="65304" tIns="32651" rIns="65304" bIns="32651" rtlCol="0">
            <a:spAutoFit/>
          </a:bodyPr>
          <a:lstStyle/>
          <a:p>
            <a:pPr marL="400050" indent="-400050">
              <a:lnSpc>
                <a:spcPct val="100000"/>
              </a:lnSpc>
            </a:pPr>
            <a:r>
              <a:rPr lang="en-US" sz="1600" dirty="0">
                <a:solidFill>
                  <a:schemeClr val="bg1"/>
                </a:solidFill>
              </a:rPr>
              <a:t>© 2015</a:t>
            </a:r>
            <a:r>
              <a:rPr lang="en-US" sz="1600" baseline="0" dirty="0">
                <a:solidFill>
                  <a:schemeClr val="bg1"/>
                </a:solidFill>
              </a:rPr>
              <a:t> </a:t>
            </a:r>
            <a:r>
              <a:rPr lang="en-US" sz="1600" dirty="0">
                <a:solidFill>
                  <a:schemeClr val="bg1"/>
                </a:solidFill>
              </a:rPr>
              <a:t>PosterPresentations.com</a:t>
            </a:r>
          </a:p>
          <a:p>
            <a:pPr marL="228600" indent="0">
              <a:lnSpc>
                <a:spcPct val="100000"/>
              </a:lnSpc>
            </a:pPr>
            <a:r>
              <a:rPr lang="en-US" sz="1400" dirty="0">
                <a:solidFill>
                  <a:schemeClr val="bg1"/>
                </a:solidFill>
              </a:rPr>
              <a:t>2117 Fourth Street ,</a:t>
            </a:r>
            <a:r>
              <a:rPr lang="en-US" sz="1400" baseline="0" dirty="0">
                <a:solidFill>
                  <a:schemeClr val="bg1"/>
                </a:solidFill>
              </a:rPr>
              <a:t> Unit C</a:t>
            </a:r>
          </a:p>
          <a:p>
            <a:pPr marL="228600" indent="0">
              <a:lnSpc>
                <a:spcPct val="100000"/>
              </a:lnSpc>
            </a:pPr>
            <a:r>
              <a:rPr lang="en-US" sz="1400" baseline="0" dirty="0">
                <a:solidFill>
                  <a:schemeClr val="bg1"/>
                </a:solidFill>
              </a:rPr>
              <a:t>Berkeley CA </a:t>
            </a:r>
            <a:r>
              <a:rPr lang="en-US" sz="1200" baseline="0" dirty="0">
                <a:solidFill>
                  <a:schemeClr val="bg1"/>
                </a:solidFill>
              </a:rPr>
              <a:t>94710</a:t>
            </a:r>
            <a:endParaRPr lang="en-US" sz="1400" baseline="0" dirty="0">
              <a:solidFill>
                <a:schemeClr val="bg1"/>
              </a:solidFill>
            </a:endParaRPr>
          </a:p>
          <a:p>
            <a:pPr marL="228600" indent="0">
              <a:lnSpc>
                <a:spcPct val="100000"/>
              </a:lnSpc>
            </a:pPr>
            <a:r>
              <a:rPr lang="en-US" sz="1400" b="1" baseline="0" dirty="0">
                <a:solidFill>
                  <a:srgbClr val="FFFF00"/>
                </a:solidFill>
              </a:rPr>
              <a:t>posterpresenter@gmail.com</a:t>
            </a:r>
            <a:endParaRPr lang="en-US" sz="16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 name="Rectangle 38"/>
          <p:cNvSpPr/>
          <p:nvPr userDrawn="1"/>
        </p:nvSpPr>
        <p:spPr>
          <a:xfrm rot="10800000">
            <a:off x="-2" y="15922872"/>
            <a:ext cx="274320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56" name="Group 55"/>
          <p:cNvGrpSpPr>
            <a:grpSpLocks noChangeAspect="1"/>
          </p:cNvGrpSpPr>
          <p:nvPr userDrawn="1"/>
        </p:nvGrpSpPr>
        <p:grpSpPr>
          <a:xfrm>
            <a:off x="27893171" y="11218"/>
            <a:ext cx="6632760" cy="16447982"/>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a:solidFill>
                    <a:schemeClr val="bg1"/>
                  </a:solidFill>
                  <a:latin typeface="Trebuchet MS" pitchFamily="34" charset="0"/>
                </a:rPr>
                <a:t>QUICK START (cont.)</a:t>
              </a:r>
            </a:p>
            <a:p>
              <a:pPr algn="ctr"/>
              <a:endParaRPr lang="en-US" sz="2400" b="1"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r>
                <a:rPr lang="en-US" sz="1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Text</a:t>
              </a:r>
            </a:p>
            <a:p>
              <a:pPr marL="1730375" lvl="2" indent="0" algn="l" defTabSz="114300"/>
              <a:r>
                <a:rPr lang="en-US" sz="1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 </a:t>
              </a:r>
              <a:r>
                <a:rPr kumimoji="0" lang="en-US" sz="1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a:solidFill>
                  <a:schemeClr val="bg1">
                    <a:lumMod val="75000"/>
                  </a:schemeClr>
                </a:solidFill>
                <a:latin typeface="Trebuchet MS" pitchFamily="34" charset="0"/>
              </a:endParaRPr>
            </a:p>
            <a:p>
              <a:pPr marL="1518341" lvl="2"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Tables</a:t>
              </a:r>
            </a:p>
            <a:p>
              <a:pPr marL="971550" lvl="1" indent="0" algn="l" defTabSz="114300"/>
              <a:r>
                <a:rPr lang="en-US" sz="14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8" name="Object 57"/>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2250"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39540164" y="3976767"/>
                          <a:ext cx="5586150" cy="1716939"/>
                        </a:xfrm>
                        <a:prstGeom prst="rect">
                          <a:avLst/>
                        </a:prstGeom>
                      </p:spPr>
                    </p:pic>
                  </p:oleObj>
                </mc:Fallback>
              </mc:AlternateContent>
            </a:graphicData>
          </a:graphic>
        </p:graphicFrame>
        <p:pic>
          <p:nvPicPr>
            <p:cNvPr id="59" name="Picture 58"/>
            <p:cNvPicPr>
              <a:picLocks noChangeAspect="1"/>
            </p:cNvPicPr>
            <p:nvPr userDrawn="1"/>
          </p:nvPicPr>
          <p:blipFill>
            <a:blip r:embed="rId6"/>
            <a:stretch>
              <a:fillRect/>
            </a:stretch>
          </p:blipFill>
          <p:spPr>
            <a:xfrm>
              <a:off x="37296876" y="8347566"/>
              <a:ext cx="2969584" cy="1140240"/>
            </a:xfrm>
            <a:prstGeom prst="rect">
              <a:avLst/>
            </a:prstGeom>
            <a:ln>
              <a:noFill/>
            </a:ln>
          </p:spPr>
        </p:pic>
        <p:graphicFrame>
          <p:nvGraphicFramePr>
            <p:cNvPr id="60" name="Object 59"/>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2251"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37524683" y="12604371"/>
                          <a:ext cx="1482265" cy="825421"/>
                        </a:xfrm>
                        <a:prstGeom prst="rect">
                          <a:avLst/>
                        </a:prstGeom>
                      </p:spPr>
                    </p:pic>
                  </p:oleObj>
                </mc:Fallback>
              </mc:AlternateContent>
            </a:graphicData>
          </a:graphic>
        </p:graphicFrame>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31813900" y="29733687"/>
                <a:ext cx="914401" cy="914399"/>
              </a:xfrm>
              <a:prstGeom prst="rect">
                <a:avLst/>
              </a:prstGeom>
              <a:noFill/>
              <a:ln>
                <a:noFill/>
              </a:ln>
            </p:spPr>
          </p:pic>
          <p:sp>
            <p:nvSpPr>
              <p:cNvPr id="65" name="TextBox 64"/>
              <p:cNvSpPr txBox="1"/>
              <p:nvPr userDrawn="1"/>
            </p:nvSpPr>
            <p:spPr>
              <a:xfrm>
                <a:off x="32788169" y="29700257"/>
                <a:ext cx="8671190" cy="903879"/>
              </a:xfrm>
              <a:prstGeom prst="rect">
                <a:avLst/>
              </a:prstGeom>
              <a:noFill/>
              <a:ln>
                <a:noFill/>
              </a:ln>
            </p:spPr>
            <p:txBody>
              <a:bodyPr wrap="square" rtlCol="0">
                <a:spAutoFit/>
              </a:body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grpSp>
        <p:nvGrpSpPr>
          <p:cNvPr id="38" name="Group 37"/>
          <p:cNvGrpSpPr>
            <a:grpSpLocks noChangeAspect="1"/>
          </p:cNvGrpSpPr>
          <p:nvPr userDrawn="1"/>
        </p:nvGrpSpPr>
        <p:grpSpPr>
          <a:xfrm>
            <a:off x="-7233765" y="3"/>
            <a:ext cx="6608534" cy="16459197"/>
            <a:chOff x="-11220550" y="-1"/>
            <a:chExt cx="11014226" cy="27432000"/>
          </a:xfrm>
        </p:grpSpPr>
        <p:sp>
          <p:nvSpPr>
            <p:cNvPr id="40" name="Rectangle 39"/>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a:solidFill>
                    <a:srgbClr val="FF0000"/>
                  </a:solidFill>
                  <a:latin typeface="Trebuchet MS" pitchFamily="34" charset="0"/>
                </a:rPr>
                <a:t>(—THIS SIDEBAR DOES NOT PRINT—)</a:t>
              </a:r>
              <a:endParaRPr lang="en-US" sz="1800" b="1" spc="600" dirty="0">
                <a:solidFill>
                  <a:schemeClr val="bg1"/>
                </a:solidFill>
                <a:latin typeface="Trebuchet MS" pitchFamily="34" charset="0"/>
              </a:endParaRPr>
            </a:p>
            <a:p>
              <a:pPr algn="ctr"/>
              <a:r>
                <a:rPr lang="en-US" sz="2400" b="1" spc="600" dirty="0">
                  <a:solidFill>
                    <a:schemeClr val="bg1"/>
                  </a:solidFill>
                  <a:latin typeface="Trebuchet MS" pitchFamily="34" charset="0"/>
                </a:rPr>
                <a:t>DESIGN</a:t>
              </a:r>
              <a:r>
                <a:rPr lang="en-US" sz="2400" b="1" spc="600" baseline="0" dirty="0">
                  <a:solidFill>
                    <a:schemeClr val="bg1"/>
                  </a:solidFill>
                  <a:latin typeface="Trebuchet MS" pitchFamily="34" charset="0"/>
                </a:rPr>
                <a:t> </a:t>
              </a:r>
              <a:r>
                <a:rPr lang="en-US" sz="2400" b="1" spc="600" dirty="0">
                  <a:solidFill>
                    <a:schemeClr val="bg1"/>
                  </a:solidFill>
                  <a:latin typeface="Trebuchet MS" pitchFamily="34" charset="0"/>
                </a:rPr>
                <a:t>GUIDE</a:t>
              </a:r>
            </a:p>
            <a:p>
              <a:pPr algn="ctr"/>
              <a:r>
                <a:rPr lang="en-US" sz="1000" b="1" dirty="0">
                  <a:latin typeface="Trebuchet MS" pitchFamily="34" charset="0"/>
                </a:rPr>
                <a:t> </a:t>
              </a:r>
            </a:p>
            <a:p>
              <a:pPr defTabSz="3765639"/>
              <a:r>
                <a:rPr lang="en-US" sz="1600" i="0" dirty="0">
                  <a:latin typeface="Trebuchet MS" pitchFamily="34" charset="0"/>
                </a:rPr>
                <a:t>This PowerPoint</a:t>
              </a:r>
              <a:r>
                <a:rPr lang="en-US" sz="1600" i="0" baseline="0" dirty="0">
                  <a:latin typeface="Trebuchet MS" pitchFamily="34" charset="0"/>
                </a:rPr>
                <a:t> </a:t>
              </a:r>
              <a:r>
                <a:rPr lang="en-US" sz="1600" i="0" dirty="0">
                  <a:latin typeface="Trebuchet MS" pitchFamily="34" charset="0"/>
                </a:rPr>
                <a:t>2007 template produces</a:t>
              </a:r>
              <a:r>
                <a:rPr lang="en-US" sz="1600" i="0" baseline="0" dirty="0">
                  <a:latin typeface="Trebuchet MS" pitchFamily="34" charset="0"/>
                </a:rPr>
                <a:t> </a:t>
              </a:r>
              <a:r>
                <a:rPr lang="en-US" sz="1600" i="0" dirty="0">
                  <a:latin typeface="Trebuchet MS" pitchFamily="34" charset="0"/>
                </a:rPr>
                <a:t>a 36”x60” presentation poster. </a:t>
              </a:r>
              <a:r>
                <a:rPr lang="en-US" sz="1600" dirty="0">
                  <a:latin typeface="Trebuchet MS" pitchFamily="34" charset="0"/>
                </a:rPr>
                <a:t>You</a:t>
              </a:r>
              <a:r>
                <a:rPr lang="en-US" sz="1600" baseline="0" dirty="0">
                  <a:latin typeface="Trebuchet MS" pitchFamily="34" charset="0"/>
                </a:rPr>
                <a:t> can u</a:t>
              </a:r>
              <a:r>
                <a:rPr lang="en-US" sz="1600" dirty="0">
                  <a:latin typeface="Trebuchet MS" pitchFamily="34" charset="0"/>
                </a:rPr>
                <a:t>se</a:t>
              </a:r>
              <a:r>
                <a:rPr lang="en-US" sz="1600" baseline="0" dirty="0">
                  <a:latin typeface="Trebuchet MS" pitchFamily="34" charset="0"/>
                </a:rPr>
                <a:t> it to create your research poster and </a:t>
              </a:r>
              <a:r>
                <a:rPr lang="en-US" sz="1600" dirty="0">
                  <a:latin typeface="Trebuchet MS" pitchFamily="34" charset="0"/>
                </a:rPr>
                <a:t>save valuable time placing titles, subtitles,</a:t>
              </a:r>
              <a:r>
                <a:rPr lang="en-US" sz="1600" baseline="0" dirty="0">
                  <a:latin typeface="Trebuchet MS" pitchFamily="34" charset="0"/>
                </a:rPr>
                <a:t> text, and graphics</a:t>
              </a:r>
              <a:r>
                <a:rPr lang="en-US" sz="1600" dirty="0">
                  <a:latin typeface="Trebuchet MS" pitchFamily="34" charset="0"/>
                </a:rPr>
                <a:t>. </a:t>
              </a:r>
            </a:p>
            <a:p>
              <a:pPr defTabSz="3765639"/>
              <a:r>
                <a:rPr lang="en-US" sz="1000" dirty="0">
                  <a:latin typeface="Trebuchet MS" pitchFamily="34" charset="0"/>
                </a:rPr>
                <a:t> </a:t>
              </a:r>
            </a:p>
            <a:p>
              <a:pPr defTabSz="4389219"/>
              <a:r>
                <a:rPr lang="en-US" sz="1600" dirty="0">
                  <a:latin typeface="Trebuchet MS" pitchFamily="34" charset="0"/>
                </a:rPr>
                <a:t>We provide a series of online answer your poster production questions. To view our template tutorials, go online to </a:t>
              </a:r>
              <a:r>
                <a:rPr lang="en-US" sz="1600" b="1" dirty="0">
                  <a:solidFill>
                    <a:srgbClr val="FFC000"/>
                  </a:solidFill>
                  <a:latin typeface="Trebuchet MS" pitchFamily="34" charset="0"/>
                </a:rPr>
                <a:t>PosterPresentations.com</a:t>
              </a:r>
              <a:r>
                <a:rPr lang="en-US" sz="1600" b="1" dirty="0">
                  <a:solidFill>
                    <a:schemeClr val="bg1"/>
                  </a:solidFill>
                  <a:latin typeface="Trebuchet MS" pitchFamily="34" charset="0"/>
                </a:rPr>
                <a:t> </a:t>
              </a:r>
              <a:r>
                <a:rPr lang="en-US" sz="1600" dirty="0">
                  <a:solidFill>
                    <a:schemeClr val="bg1"/>
                  </a:solidFill>
                  <a:latin typeface="Trebuchet MS" pitchFamily="34" charset="0"/>
                </a:rPr>
                <a:t>and click on HELP DESK.</a:t>
              </a:r>
            </a:p>
            <a:p>
              <a:pPr defTabSz="4389219"/>
              <a:r>
                <a:rPr lang="en-US" sz="1000" dirty="0">
                  <a:latin typeface="Trebuchet MS" pitchFamily="34" charset="0"/>
                </a:rPr>
                <a:t> </a:t>
              </a:r>
            </a:p>
            <a:p>
              <a:pPr defTabSz="4389219"/>
              <a:r>
                <a:rPr lang="en-US" sz="1600" dirty="0">
                  <a:solidFill>
                    <a:schemeClr val="bg1"/>
                  </a:solidFill>
                  <a:latin typeface="Trebuchet MS" pitchFamily="34" charset="0"/>
                </a:rPr>
                <a:t>When</a:t>
              </a:r>
              <a:r>
                <a:rPr lang="en-US" sz="1600" baseline="0" dirty="0">
                  <a:solidFill>
                    <a:schemeClr val="bg1"/>
                  </a:solidFill>
                  <a:latin typeface="Trebuchet MS" pitchFamily="34" charset="0"/>
                </a:rPr>
                <a:t> you are ready to</a:t>
              </a:r>
              <a:r>
                <a:rPr lang="en-US" sz="1600" dirty="0">
                  <a:solidFill>
                    <a:schemeClr val="bg1"/>
                  </a:solidFill>
                  <a:latin typeface="Trebuchet MS" pitchFamily="34" charset="0"/>
                </a:rPr>
                <a:t> </a:t>
              </a:r>
              <a:r>
                <a:rPr lang="en-US" sz="1600" baseline="0" dirty="0">
                  <a:solidFill>
                    <a:schemeClr val="bg1"/>
                  </a:solidFill>
                  <a:latin typeface="Trebuchet MS" pitchFamily="34" charset="0"/>
                </a:rPr>
                <a:t> print your poster</a:t>
              </a:r>
              <a:r>
                <a:rPr lang="en-US" sz="1600" dirty="0">
                  <a:solidFill>
                    <a:schemeClr val="bg1"/>
                  </a:solidFill>
                  <a:latin typeface="Trebuchet MS" pitchFamily="34" charset="0"/>
                </a:rPr>
                <a:t>,</a:t>
              </a:r>
              <a:r>
                <a:rPr lang="en-US" sz="1600" baseline="0" dirty="0">
                  <a:solidFill>
                    <a:schemeClr val="bg1"/>
                  </a:solidFill>
                  <a:latin typeface="Trebuchet MS" pitchFamily="34" charset="0"/>
                </a:rPr>
                <a:t> go online to </a:t>
              </a:r>
              <a:r>
                <a:rPr lang="en-US" sz="1600" b="0" dirty="0">
                  <a:solidFill>
                    <a:schemeClr val="bg1"/>
                  </a:solidFill>
                  <a:latin typeface="Trebuchet MS" pitchFamily="34" charset="0"/>
                </a:rPr>
                <a:t>PosterPresentations.com</a:t>
              </a:r>
              <a:br>
                <a:rPr lang="en-US" sz="1600" dirty="0">
                  <a:solidFill>
                    <a:schemeClr val="bg1"/>
                  </a:solidFill>
                  <a:latin typeface="Trebuchet MS" pitchFamily="34" charset="0"/>
                </a:rPr>
              </a:br>
              <a:r>
                <a:rPr lang="en-US" sz="1000" dirty="0">
                  <a:solidFill>
                    <a:schemeClr val="bg1"/>
                  </a:solidFill>
                  <a:latin typeface="Trebuchet MS" pitchFamily="34" charset="0"/>
                </a:rPr>
                <a:t> </a:t>
              </a:r>
            </a:p>
            <a:p>
              <a:pPr algn="l" defTabSz="3765639"/>
              <a:r>
                <a:rPr lang="en-US" sz="1600" b="0" dirty="0">
                  <a:solidFill>
                    <a:schemeClr val="bg1"/>
                  </a:solidFill>
                  <a:latin typeface="Trebuchet MS" pitchFamily="34" charset="0"/>
                </a:rPr>
                <a:t>Need</a:t>
              </a:r>
              <a:r>
                <a:rPr lang="en-US" sz="1600" b="0" baseline="0" dirty="0">
                  <a:solidFill>
                    <a:schemeClr val="bg1"/>
                  </a:solidFill>
                  <a:latin typeface="Trebuchet MS" pitchFamily="34" charset="0"/>
                </a:rPr>
                <a:t> assistance? Call us at </a:t>
              </a:r>
              <a:r>
                <a:rPr lang="en-US" sz="1600" b="0" dirty="0">
                  <a:solidFill>
                    <a:srgbClr val="FFC000"/>
                  </a:solidFill>
                  <a:latin typeface="Trebuchet MS" pitchFamily="34" charset="0"/>
                </a:rPr>
                <a:t>1.510.649.3001</a:t>
              </a:r>
            </a:p>
            <a:p>
              <a:pPr algn="l" defTabSz="3765639"/>
              <a:r>
                <a:rPr lang="en-US" sz="1000" b="1" dirty="0">
                  <a:solidFill>
                    <a:srgbClr val="FFFF00"/>
                  </a:solidFill>
                  <a:latin typeface="Trebuchet MS" pitchFamily="34" charset="0"/>
                </a:rPr>
                <a:t> </a:t>
              </a:r>
            </a:p>
            <a:p>
              <a:pPr algn="ctr"/>
              <a:endParaRPr lang="en-US" sz="1400" b="1" dirty="0">
                <a:solidFill>
                  <a:schemeClr val="bg1"/>
                </a:solidFill>
                <a:latin typeface="Trebuchet MS" pitchFamily="34" charset="0"/>
              </a:endParaRPr>
            </a:p>
            <a:p>
              <a:pPr algn="ctr"/>
              <a:r>
                <a:rPr lang="en-US" sz="2400" b="1" spc="600" dirty="0">
                  <a:solidFill>
                    <a:schemeClr val="bg1"/>
                  </a:solidFill>
                  <a:latin typeface="Trebuchet MS" pitchFamily="34" charset="0"/>
                </a:rPr>
                <a:t>QUICK START</a:t>
              </a:r>
            </a:p>
            <a:p>
              <a:pPr algn="ctr"/>
              <a:r>
                <a:rPr lang="en-US" sz="1000" b="1" baseline="0" dirty="0">
                  <a:solidFill>
                    <a:schemeClr val="bg1"/>
                  </a:solidFill>
                  <a:latin typeface="Trebuchet MS" pitchFamily="34" charset="0"/>
                </a:rPr>
                <a:t> </a:t>
              </a:r>
            </a:p>
            <a:p>
              <a:pPr algn="ctr"/>
              <a:r>
                <a:rPr lang="en-US" sz="1800" b="1" baseline="0" dirty="0">
                  <a:solidFill>
                    <a:srgbClr val="FFC000"/>
                  </a:solidFill>
                  <a:latin typeface="Trebuchet MS" pitchFamily="34" charset="0"/>
                </a:rPr>
                <a:t>Zoom in and out</a:t>
              </a:r>
            </a:p>
            <a:p>
              <a:pPr marL="1203325" indent="0" algn="l" defTabSz="850900"/>
              <a:r>
                <a:rPr lang="en-US" sz="1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Title, Authors, and Affiliations</a:t>
              </a:r>
            </a:p>
            <a:p>
              <a:pPr algn="l"/>
              <a:r>
                <a:rPr lang="en-US" sz="1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a:solidFill>
                    <a:schemeClr val="bg1">
                      <a:lumMod val="75000"/>
                    </a:schemeClr>
                  </a:solidFill>
                  <a:latin typeface="Trebuchet MS" pitchFamily="34" charset="0"/>
                </a:rPr>
                <a:t> </a:t>
              </a:r>
            </a:p>
            <a:p>
              <a:pPr algn="l"/>
              <a:r>
                <a:rPr lang="en-US" sz="1400" b="1" spc="300" baseline="0" dirty="0">
                  <a:solidFill>
                    <a:srgbClr val="FFC000"/>
                  </a:solidFill>
                  <a:latin typeface="Trebuchet MS" pitchFamily="34" charset="0"/>
                </a:rPr>
                <a:t>TIP</a:t>
              </a:r>
              <a:r>
                <a:rPr lang="en-US" sz="1400" b="1"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The font size of your title should be bigger than your name(s) and institution name(s).</a:t>
              </a:r>
            </a:p>
            <a:p>
              <a:pPr algn="l"/>
              <a:br>
                <a:rPr lang="en-US" sz="1600" b="1" baseline="0" dirty="0">
                  <a:solidFill>
                    <a:schemeClr val="bg1"/>
                  </a:solidFill>
                  <a:latin typeface="Trebuchet MS" pitchFamily="34" charset="0"/>
                </a:rPr>
              </a:br>
              <a:endParaRPr lang="en-US" sz="1600" b="1" dirty="0">
                <a:solidFill>
                  <a:schemeClr val="bg1"/>
                </a:solidFill>
                <a:latin typeface="Trebuchet MS" pitchFamily="34" charset="0"/>
              </a:endParaRPr>
            </a:p>
            <a:p>
              <a:pPr algn="ctr"/>
              <a:endParaRPr lang="en-US" sz="1600" b="1" dirty="0">
                <a:solidFill>
                  <a:srgbClr val="FFC000"/>
                </a:solidFill>
                <a:latin typeface="Trebuchet MS" pitchFamily="34" charset="0"/>
              </a:endParaRPr>
            </a:p>
            <a:p>
              <a:pPr algn="ctr"/>
              <a:endParaRPr lang="en-US" sz="1600" b="1" dirty="0">
                <a:solidFill>
                  <a:srgbClr val="FFC000"/>
                </a:solidFill>
                <a:latin typeface="Trebuchet MS" pitchFamily="34" charset="0"/>
              </a:endParaRPr>
            </a:p>
            <a:p>
              <a:pPr algn="ctr"/>
              <a:r>
                <a:rPr lang="en-US" sz="1800" b="1" dirty="0">
                  <a:solidFill>
                    <a:srgbClr val="FFC000"/>
                  </a:solidFill>
                  <a:latin typeface="Trebuchet MS" pitchFamily="34" charset="0"/>
                </a:rPr>
                <a:t>Adding Logos</a:t>
              </a:r>
              <a:r>
                <a:rPr lang="en-US" sz="1800" b="1" baseline="0" dirty="0">
                  <a:solidFill>
                    <a:srgbClr val="FFC000"/>
                  </a:solidFill>
                  <a:latin typeface="Trebuchet MS" pitchFamily="34" charset="0"/>
                </a:rPr>
                <a:t> / Seals</a:t>
              </a:r>
            </a:p>
            <a:p>
              <a:pPr algn="l"/>
              <a:r>
                <a:rPr lang="en-US" sz="1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a:solidFill>
                  <a:schemeClr val="bg1">
                    <a:lumMod val="75000"/>
                  </a:schemeClr>
                </a:solidFill>
                <a:latin typeface="Trebuchet MS" pitchFamily="34" charset="0"/>
              </a:endParaRPr>
            </a:p>
            <a:p>
              <a:pPr algn="l"/>
              <a:r>
                <a:rPr lang="en-US" sz="1400" b="1" spc="300" baseline="0" dirty="0">
                  <a:solidFill>
                    <a:srgbClr val="FFC000"/>
                  </a:solidFill>
                  <a:latin typeface="Trebuchet MS" pitchFamily="34" charset="0"/>
                </a:rPr>
                <a:t>TIP:</a:t>
              </a:r>
              <a:r>
                <a:rPr lang="en-US" sz="1400" b="1" spc="0"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See if your company’s logo is available on our free poster templates page.</a:t>
              </a:r>
            </a:p>
            <a:p>
              <a:pPr algn="l"/>
              <a:endParaRPr lang="en-US" sz="1400" b="0" baseline="0" dirty="0">
                <a:latin typeface="Trebuchet MS" pitchFamily="34" charset="0"/>
              </a:endParaRPr>
            </a:p>
            <a:p>
              <a:pPr algn="ctr"/>
              <a:r>
                <a:rPr lang="en-US" sz="1800" b="1" baseline="0" dirty="0">
                  <a:solidFill>
                    <a:srgbClr val="FFC000"/>
                  </a:solidFill>
                  <a:latin typeface="Trebuchet MS" pitchFamily="34" charset="0"/>
                </a:rPr>
                <a:t>Photographs / Graphics</a:t>
              </a:r>
            </a:p>
            <a:p>
              <a:pPr algn="l" defTabSz="977900"/>
              <a:r>
                <a:rPr lang="en-US" sz="1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a:solidFill>
                    <a:schemeClr val="bg1">
                      <a:lumMod val="75000"/>
                    </a:schemeClr>
                  </a:solidFill>
                  <a:latin typeface="Trebuchet MS" pitchFamily="34" charset="0"/>
                </a:rPr>
                <a:t>disproportionally.</a:t>
              </a:r>
            </a:p>
            <a:p>
              <a:pPr algn="l" defTabSz="977900"/>
              <a:endParaRPr lang="en-US" sz="1400" b="0" baseline="0" dirty="0">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r>
                <a:rPr lang="en-US" sz="1800" b="1" baseline="0" dirty="0">
                  <a:solidFill>
                    <a:srgbClr val="FFC000"/>
                  </a:solidFill>
                  <a:latin typeface="Trebuchet MS" pitchFamily="34" charset="0"/>
                </a:rPr>
                <a:t>Image Quality Check</a:t>
              </a:r>
            </a:p>
            <a:p>
              <a:pPr lvl="0" algn="l" defTabSz="977900"/>
              <a:r>
                <a:rPr lang="en-US" sz="1400" b="0" baseline="0" dirty="0">
                  <a:solidFill>
                    <a:schemeClr val="bg1">
                      <a:lumMod val="75000"/>
                    </a:schemeClr>
                  </a:solidFill>
                  <a:latin typeface="Trebuchet MS" pitchFamily="34" charset="0"/>
                </a:rPr>
                <a:t>Zoom in and look at your images at 100% magnification. If they look good they will print well. </a:t>
              </a:r>
              <a:endParaRPr lang="en-US" sz="1600" b="0" dirty="0">
                <a:latin typeface="Trebuchet MS" pitchFamily="34" charset="0"/>
              </a:endParaRPr>
            </a:p>
          </p:txBody>
        </p:sp>
        <p:cxnSp>
          <p:nvCxnSpPr>
            <p:cNvPr id="41" name="Straight Connector 40"/>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userDrawn="1"/>
          </p:nvPicPr>
          <p:blipFill>
            <a:blip r:embed="rId11"/>
            <a:stretch>
              <a:fillRect/>
            </a:stretch>
          </p:blipFill>
          <p:spPr>
            <a:xfrm>
              <a:off x="-10736023" y="7928687"/>
              <a:ext cx="1597665" cy="1001614"/>
            </a:xfrm>
            <a:prstGeom prst="rect">
              <a:avLst/>
            </a:prstGeom>
          </p:spPr>
        </p:pic>
        <p:pic>
          <p:nvPicPr>
            <p:cNvPr id="44" name="Picture 43"/>
            <p:cNvPicPr>
              <a:picLocks noChangeAspect="1"/>
            </p:cNvPicPr>
            <p:nvPr userDrawn="1"/>
          </p:nvPicPr>
          <p:blipFill>
            <a:blip r:embed="rId12"/>
            <a:stretch>
              <a:fillRect/>
            </a:stretch>
          </p:blipFill>
          <p:spPr>
            <a:xfrm>
              <a:off x="-10736023" y="12354606"/>
              <a:ext cx="9986807" cy="877997"/>
            </a:xfrm>
            <a:prstGeom prst="rect">
              <a:avLst/>
            </a:prstGeom>
          </p:spPr>
        </p:pic>
        <p:grpSp>
          <p:nvGrpSpPr>
            <p:cNvPr id="45" name="Group 44"/>
            <p:cNvGrpSpPr/>
            <p:nvPr userDrawn="1"/>
          </p:nvGrpSpPr>
          <p:grpSpPr>
            <a:xfrm>
              <a:off x="-9844888" y="19920591"/>
              <a:ext cx="7631077" cy="1987421"/>
              <a:chOff x="-4516464" y="11354920"/>
              <a:chExt cx="3516822" cy="1095725"/>
            </a:xfrm>
          </p:grpSpPr>
          <p:grpSp>
            <p:nvGrpSpPr>
              <p:cNvPr id="66" name="Group 65"/>
              <p:cNvGrpSpPr/>
              <p:nvPr userDrawn="1"/>
            </p:nvGrpSpPr>
            <p:grpSpPr>
              <a:xfrm>
                <a:off x="-2783494" y="11354967"/>
                <a:ext cx="624373" cy="894738"/>
                <a:chOff x="-3958698" y="11538812"/>
                <a:chExt cx="779266" cy="1282149"/>
              </a:xfrm>
            </p:grpSpPr>
            <p:pic>
              <p:nvPicPr>
                <p:cNvPr id="72" name="Picture 71"/>
                <p:cNvPicPr>
                  <a:picLocks noChangeAspect="1"/>
                </p:cNvPicPr>
                <p:nvPr userDrawn="1"/>
              </p:nvPicPr>
              <p:blipFill>
                <a:blip r:embed="rId13"/>
                <a:stretch>
                  <a:fillRect/>
                </a:stretch>
              </p:blipFill>
              <p:spPr>
                <a:xfrm>
                  <a:off x="-3948160" y="11538812"/>
                  <a:ext cx="768728" cy="1090753"/>
                </a:xfrm>
                <a:prstGeom prst="rect">
                  <a:avLst/>
                </a:prstGeom>
              </p:spPr>
            </p:pic>
            <p:sp>
              <p:nvSpPr>
                <p:cNvPr id="73" name="TextBox 72"/>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a:solidFill>
                        <a:schemeClr val="tx1"/>
                      </a:solidFill>
                    </a:rPr>
                    <a:t>ORIGINAL</a:t>
                  </a:r>
                </a:p>
              </p:txBody>
            </p:sp>
          </p:grpSp>
          <p:grpSp>
            <p:nvGrpSpPr>
              <p:cNvPr id="67" name="Group 66"/>
              <p:cNvGrpSpPr/>
              <p:nvPr userDrawn="1"/>
            </p:nvGrpSpPr>
            <p:grpSpPr>
              <a:xfrm>
                <a:off x="-2033159" y="11354920"/>
                <a:ext cx="1033517" cy="907668"/>
                <a:chOff x="-2921738" y="11604219"/>
                <a:chExt cx="1420279" cy="1247338"/>
              </a:xfrm>
            </p:grpSpPr>
            <p:pic>
              <p:nvPicPr>
                <p:cNvPr id="70" name="Picture 69"/>
                <p:cNvPicPr>
                  <a:picLocks noChangeAspect="1"/>
                </p:cNvPicPr>
                <p:nvPr userDrawn="1"/>
              </p:nvPicPr>
              <p:blipFill>
                <a:blip r:embed="rId13"/>
                <a:stretch>
                  <a:fillRect/>
                </a:stretch>
              </p:blipFill>
              <p:spPr>
                <a:xfrm>
                  <a:off x="-2921738" y="11604219"/>
                  <a:ext cx="1420279" cy="1029695"/>
                </a:xfrm>
                <a:prstGeom prst="rect">
                  <a:avLst/>
                </a:prstGeom>
              </p:spPr>
            </p:pic>
            <p:sp>
              <p:nvSpPr>
                <p:cNvPr id="71" name="TextBox 70"/>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8" name="Picture 67"/>
              <p:cNvPicPr>
                <a:picLocks noChangeAspect="1"/>
              </p:cNvPicPr>
              <p:nvPr userDrawn="1"/>
            </p:nvPicPr>
            <p:blipFill>
              <a:blip r:embed="rId14"/>
              <a:stretch>
                <a:fillRect/>
              </a:stretch>
            </p:blipFill>
            <p:spPr>
              <a:xfrm>
                <a:off x="-4516464" y="11354941"/>
                <a:ext cx="1098742" cy="847761"/>
              </a:xfrm>
              <a:prstGeom prst="rect">
                <a:avLst/>
              </a:prstGeom>
            </p:spPr>
          </p:pic>
          <p:sp>
            <p:nvSpPr>
              <p:cNvPr id="69" name="TextBox 68"/>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46" name="Group 45"/>
            <p:cNvGrpSpPr/>
            <p:nvPr userDrawn="1"/>
          </p:nvGrpSpPr>
          <p:grpSpPr>
            <a:xfrm>
              <a:off x="-10453959" y="23717523"/>
              <a:ext cx="9139095" cy="2061267"/>
              <a:chOff x="-4818881" y="13423406"/>
              <a:chExt cx="4211800" cy="1136440"/>
            </a:xfrm>
          </p:grpSpPr>
          <p:graphicFrame>
            <p:nvGraphicFramePr>
              <p:cNvPr id="47" name="Object 46"/>
              <p:cNvGraphicFramePr>
                <a:graphicFrameLocks noChangeAspect="1"/>
              </p:cNvGraphicFramePr>
              <p:nvPr userDrawn="1">
                <p:extLst>
                  <p:ext uri="{D42A27DB-BD31-4B8C-83A1-F6EECF244321}">
                    <p14:modId xmlns:p14="http://schemas.microsoft.com/office/powerpoint/2010/main" val="2097624869"/>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2252"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610234" y="13433123"/>
                            <a:ext cx="1828800" cy="1117600"/>
                          </a:xfrm>
                          <a:prstGeom prst="rect">
                            <a:avLst/>
                          </a:prstGeom>
                        </p:spPr>
                      </p:pic>
                    </p:oleObj>
                  </mc:Fallback>
                </mc:AlternateContent>
              </a:graphicData>
            </a:graphic>
          </p:graphicFrame>
          <p:graphicFrame>
            <p:nvGraphicFramePr>
              <p:cNvPr id="48" name="Object 47"/>
              <p:cNvGraphicFramePr>
                <a:graphicFrameLocks noChangeAspect="1"/>
              </p:cNvGraphicFramePr>
              <p:nvPr userDrawn="1">
                <p:extLst>
                  <p:ext uri="{D42A27DB-BD31-4B8C-83A1-F6EECF244321}">
                    <p14:modId xmlns:p14="http://schemas.microsoft.com/office/powerpoint/2010/main" val="1491161796"/>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2253"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637523" y="13442246"/>
                            <a:ext cx="1828800" cy="1117600"/>
                          </a:xfrm>
                          <a:prstGeom prst="rect">
                            <a:avLst/>
                          </a:prstGeom>
                        </p:spPr>
                      </p:pic>
                    </p:oleObj>
                  </mc:Fallback>
                </mc:AlternateContent>
              </a:graphicData>
            </a:graphic>
          </p:graphicFrame>
          <p:sp>
            <p:nvSpPr>
              <p:cNvPr id="49" name="TextBox 48"/>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50" name="TextBox 49"/>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a:solidFill>
                      <a:srgbClr val="FF0000"/>
                    </a:solidFill>
                  </a:rPr>
                  <a:t>Bad </a:t>
                </a:r>
                <a:r>
                  <a:rPr lang="en-US" sz="1200" dirty="0">
                    <a:solidFill>
                      <a:schemeClr val="bg1"/>
                    </a:solidFill>
                  </a:rPr>
                  <a:t>printing quality</a:t>
                </a:r>
              </a:p>
            </p:txBody>
          </p:sp>
        </p:grpSp>
      </p:grpSp>
      <p:sp>
        <p:nvSpPr>
          <p:cNvPr id="43" name="Rectangle 42"/>
          <p:cNvSpPr/>
          <p:nvPr userDrawn="1"/>
        </p:nvSpPr>
        <p:spPr>
          <a:xfrm>
            <a:off x="-1" y="-55064"/>
            <a:ext cx="274320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 y="2212339"/>
            <a:ext cx="27432000"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userDrawn="1"/>
        </p:nvSpPr>
        <p:spPr>
          <a:xfrm>
            <a:off x="584473" y="2628900"/>
            <a:ext cx="8517410" cy="1327365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userDrawn="1"/>
        </p:nvSpPr>
        <p:spPr>
          <a:xfrm>
            <a:off x="9479937" y="2628900"/>
            <a:ext cx="8490857" cy="1327365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userDrawn="1"/>
        </p:nvSpPr>
        <p:spPr>
          <a:xfrm>
            <a:off x="18348847" y="2628900"/>
            <a:ext cx="8490857" cy="1327365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userDrawn="1"/>
        </p:nvSpPr>
        <p:spPr>
          <a:xfrm>
            <a:off x="28121677" y="14964380"/>
            <a:ext cx="3907724" cy="958492"/>
          </a:xfrm>
          <a:prstGeom prst="rect">
            <a:avLst/>
          </a:prstGeom>
          <a:noFill/>
        </p:spPr>
        <p:txBody>
          <a:bodyPr wrap="square" lIns="65304" tIns="32651" rIns="65304" bIns="32651" rtlCol="0">
            <a:spAutoFit/>
          </a:bodyPr>
          <a:lstStyle/>
          <a:p>
            <a:pPr marL="400050" indent="-400050">
              <a:lnSpc>
                <a:spcPct val="100000"/>
              </a:lnSpc>
            </a:pPr>
            <a:r>
              <a:rPr lang="en-US" sz="1600" dirty="0">
                <a:solidFill>
                  <a:schemeClr val="bg1"/>
                </a:solidFill>
              </a:rPr>
              <a:t>© 2015</a:t>
            </a:r>
            <a:r>
              <a:rPr lang="en-US" sz="1600" baseline="0" dirty="0">
                <a:solidFill>
                  <a:schemeClr val="bg1"/>
                </a:solidFill>
              </a:rPr>
              <a:t> </a:t>
            </a:r>
            <a:r>
              <a:rPr lang="en-US" sz="1600" dirty="0">
                <a:solidFill>
                  <a:schemeClr val="bg1"/>
                </a:solidFill>
              </a:rPr>
              <a:t>PosterPresentations.com</a:t>
            </a:r>
          </a:p>
          <a:p>
            <a:pPr marL="228600" indent="0">
              <a:lnSpc>
                <a:spcPct val="100000"/>
              </a:lnSpc>
            </a:pPr>
            <a:r>
              <a:rPr lang="en-US" sz="1400" dirty="0">
                <a:solidFill>
                  <a:schemeClr val="bg1"/>
                </a:solidFill>
              </a:rPr>
              <a:t>2117 Fourth Street ,</a:t>
            </a:r>
            <a:r>
              <a:rPr lang="en-US" sz="1400" baseline="0" dirty="0">
                <a:solidFill>
                  <a:schemeClr val="bg1"/>
                </a:solidFill>
              </a:rPr>
              <a:t> Unit C</a:t>
            </a:r>
          </a:p>
          <a:p>
            <a:pPr marL="228600" indent="0">
              <a:lnSpc>
                <a:spcPct val="100000"/>
              </a:lnSpc>
            </a:pPr>
            <a:r>
              <a:rPr lang="en-US" sz="1400" baseline="0" dirty="0">
                <a:solidFill>
                  <a:schemeClr val="bg1"/>
                </a:solidFill>
              </a:rPr>
              <a:t>Berkeley CA </a:t>
            </a:r>
            <a:r>
              <a:rPr lang="en-US" sz="1200" baseline="0" dirty="0">
                <a:solidFill>
                  <a:schemeClr val="bg1"/>
                </a:solidFill>
              </a:rPr>
              <a:t>94710</a:t>
            </a:r>
            <a:endParaRPr lang="en-US" sz="1400" baseline="0" dirty="0">
              <a:solidFill>
                <a:schemeClr val="bg1"/>
              </a:solidFill>
            </a:endParaRPr>
          </a:p>
          <a:p>
            <a:pPr marL="228600" indent="0">
              <a:lnSpc>
                <a:spcPct val="100000"/>
              </a:lnSpc>
            </a:pPr>
            <a:r>
              <a:rPr lang="en-US" sz="1400" b="1" baseline="0" dirty="0">
                <a:solidFill>
                  <a:srgbClr val="FFFF00"/>
                </a:solidFill>
              </a:rPr>
              <a:t>posterpresenter@gmail.com</a:t>
            </a:r>
            <a:endParaRPr lang="en-US" sz="16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ectangle 36"/>
          <p:cNvSpPr/>
          <p:nvPr userDrawn="1"/>
        </p:nvSpPr>
        <p:spPr>
          <a:xfrm rot="10800000">
            <a:off x="-2" y="15922872"/>
            <a:ext cx="274320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56" name="Group 55"/>
          <p:cNvGrpSpPr>
            <a:grpSpLocks noChangeAspect="1"/>
          </p:cNvGrpSpPr>
          <p:nvPr userDrawn="1"/>
        </p:nvGrpSpPr>
        <p:grpSpPr>
          <a:xfrm>
            <a:off x="27893171" y="11218"/>
            <a:ext cx="6632760" cy="16447982"/>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a:solidFill>
                    <a:schemeClr val="bg1"/>
                  </a:solidFill>
                  <a:latin typeface="Trebuchet MS" pitchFamily="34" charset="0"/>
                </a:rPr>
                <a:t>QUICK START (cont.)</a:t>
              </a:r>
            </a:p>
            <a:p>
              <a:pPr algn="ctr"/>
              <a:endParaRPr lang="en-US" sz="2400" b="1"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r>
                <a:rPr lang="en-US" sz="1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Text</a:t>
              </a:r>
            </a:p>
            <a:p>
              <a:pPr marL="1730375" lvl="2" indent="0" algn="l" defTabSz="114300"/>
              <a:r>
                <a:rPr lang="en-US" sz="1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 </a:t>
              </a:r>
              <a:r>
                <a:rPr kumimoji="0" lang="en-US" sz="1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a:solidFill>
                  <a:schemeClr val="bg1">
                    <a:lumMod val="75000"/>
                  </a:schemeClr>
                </a:solidFill>
                <a:latin typeface="Trebuchet MS" pitchFamily="34" charset="0"/>
              </a:endParaRPr>
            </a:p>
            <a:p>
              <a:pPr marL="1518341" lvl="2"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Tables</a:t>
              </a:r>
            </a:p>
            <a:p>
              <a:pPr marL="971550" lvl="1" indent="0" algn="l" defTabSz="114300"/>
              <a:r>
                <a:rPr lang="en-US" sz="14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8" name="Object 57"/>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3274"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39540164" y="3976767"/>
                          <a:ext cx="5586150" cy="1716939"/>
                        </a:xfrm>
                        <a:prstGeom prst="rect">
                          <a:avLst/>
                        </a:prstGeom>
                      </p:spPr>
                    </p:pic>
                  </p:oleObj>
                </mc:Fallback>
              </mc:AlternateContent>
            </a:graphicData>
          </a:graphic>
        </p:graphicFrame>
        <p:pic>
          <p:nvPicPr>
            <p:cNvPr id="59" name="Picture 58"/>
            <p:cNvPicPr>
              <a:picLocks noChangeAspect="1"/>
            </p:cNvPicPr>
            <p:nvPr userDrawn="1"/>
          </p:nvPicPr>
          <p:blipFill>
            <a:blip r:embed="rId6"/>
            <a:stretch>
              <a:fillRect/>
            </a:stretch>
          </p:blipFill>
          <p:spPr>
            <a:xfrm>
              <a:off x="37296876" y="8347566"/>
              <a:ext cx="2969584" cy="1140240"/>
            </a:xfrm>
            <a:prstGeom prst="rect">
              <a:avLst/>
            </a:prstGeom>
            <a:ln>
              <a:noFill/>
            </a:ln>
          </p:spPr>
        </p:pic>
        <p:graphicFrame>
          <p:nvGraphicFramePr>
            <p:cNvPr id="60" name="Object 59"/>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3275"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37524683" y="12604371"/>
                          <a:ext cx="1482265" cy="825421"/>
                        </a:xfrm>
                        <a:prstGeom prst="rect">
                          <a:avLst/>
                        </a:prstGeom>
                      </p:spPr>
                    </p:pic>
                  </p:oleObj>
                </mc:Fallback>
              </mc:AlternateContent>
            </a:graphicData>
          </a:graphic>
        </p:graphicFrame>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31813900" y="29733687"/>
                <a:ext cx="914401" cy="914399"/>
              </a:xfrm>
              <a:prstGeom prst="rect">
                <a:avLst/>
              </a:prstGeom>
              <a:noFill/>
              <a:ln>
                <a:noFill/>
              </a:ln>
            </p:spPr>
          </p:pic>
          <p:sp>
            <p:nvSpPr>
              <p:cNvPr id="65" name="TextBox 64"/>
              <p:cNvSpPr txBox="1"/>
              <p:nvPr userDrawn="1"/>
            </p:nvSpPr>
            <p:spPr>
              <a:xfrm>
                <a:off x="32788169" y="29700257"/>
                <a:ext cx="8671190" cy="903879"/>
              </a:xfrm>
              <a:prstGeom prst="rect">
                <a:avLst/>
              </a:prstGeom>
              <a:noFill/>
              <a:ln>
                <a:noFill/>
              </a:ln>
            </p:spPr>
            <p:txBody>
              <a:bodyPr wrap="square" rtlCol="0">
                <a:spAutoFit/>
              </a:body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grpSp>
        <p:nvGrpSpPr>
          <p:cNvPr id="44" name="Group 43"/>
          <p:cNvGrpSpPr>
            <a:grpSpLocks noChangeAspect="1"/>
          </p:cNvGrpSpPr>
          <p:nvPr userDrawn="1"/>
        </p:nvGrpSpPr>
        <p:grpSpPr>
          <a:xfrm>
            <a:off x="-7233765" y="3"/>
            <a:ext cx="6608534" cy="16459197"/>
            <a:chOff x="-11220550" y="-1"/>
            <a:chExt cx="11014226" cy="27432000"/>
          </a:xfrm>
        </p:grpSpPr>
        <p:sp>
          <p:nvSpPr>
            <p:cNvPr id="45" name="Rectangle 44"/>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a:solidFill>
                    <a:srgbClr val="FF0000"/>
                  </a:solidFill>
                  <a:latin typeface="Trebuchet MS" pitchFamily="34" charset="0"/>
                </a:rPr>
                <a:t>(—THIS SIDEBAR DOES NOT PRINT—)</a:t>
              </a:r>
              <a:endParaRPr lang="en-US" sz="1800" b="1" spc="600" dirty="0">
                <a:solidFill>
                  <a:schemeClr val="bg1"/>
                </a:solidFill>
                <a:latin typeface="Trebuchet MS" pitchFamily="34" charset="0"/>
              </a:endParaRPr>
            </a:p>
            <a:p>
              <a:pPr algn="ctr"/>
              <a:r>
                <a:rPr lang="en-US" sz="2400" b="1" spc="600" dirty="0">
                  <a:solidFill>
                    <a:schemeClr val="bg1"/>
                  </a:solidFill>
                  <a:latin typeface="Trebuchet MS" pitchFamily="34" charset="0"/>
                </a:rPr>
                <a:t>DESIGN</a:t>
              </a:r>
              <a:r>
                <a:rPr lang="en-US" sz="2400" b="1" spc="600" baseline="0" dirty="0">
                  <a:solidFill>
                    <a:schemeClr val="bg1"/>
                  </a:solidFill>
                  <a:latin typeface="Trebuchet MS" pitchFamily="34" charset="0"/>
                </a:rPr>
                <a:t> </a:t>
              </a:r>
              <a:r>
                <a:rPr lang="en-US" sz="2400" b="1" spc="600" dirty="0">
                  <a:solidFill>
                    <a:schemeClr val="bg1"/>
                  </a:solidFill>
                  <a:latin typeface="Trebuchet MS" pitchFamily="34" charset="0"/>
                </a:rPr>
                <a:t>GUIDE</a:t>
              </a:r>
            </a:p>
            <a:p>
              <a:pPr algn="ctr"/>
              <a:r>
                <a:rPr lang="en-US" sz="1000" b="1" dirty="0">
                  <a:latin typeface="Trebuchet MS" pitchFamily="34" charset="0"/>
                </a:rPr>
                <a:t> </a:t>
              </a:r>
            </a:p>
            <a:p>
              <a:pPr defTabSz="3765639"/>
              <a:r>
                <a:rPr lang="en-US" sz="1600" i="0" dirty="0">
                  <a:latin typeface="Trebuchet MS" pitchFamily="34" charset="0"/>
                </a:rPr>
                <a:t>This PowerPoint</a:t>
              </a:r>
              <a:r>
                <a:rPr lang="en-US" sz="1600" i="0" baseline="0" dirty="0">
                  <a:latin typeface="Trebuchet MS" pitchFamily="34" charset="0"/>
                </a:rPr>
                <a:t> </a:t>
              </a:r>
              <a:r>
                <a:rPr lang="en-US" sz="1600" i="0" dirty="0">
                  <a:latin typeface="Trebuchet MS" pitchFamily="34" charset="0"/>
                </a:rPr>
                <a:t>2007 template produces</a:t>
              </a:r>
              <a:r>
                <a:rPr lang="en-US" sz="1600" i="0" baseline="0" dirty="0">
                  <a:latin typeface="Trebuchet MS" pitchFamily="34" charset="0"/>
                </a:rPr>
                <a:t> </a:t>
              </a:r>
              <a:r>
                <a:rPr lang="en-US" sz="1600" i="0" dirty="0">
                  <a:latin typeface="Trebuchet MS" pitchFamily="34" charset="0"/>
                </a:rPr>
                <a:t>a 36”x60” presentation poster. </a:t>
              </a:r>
              <a:r>
                <a:rPr lang="en-US" sz="1600" dirty="0">
                  <a:latin typeface="Trebuchet MS" pitchFamily="34" charset="0"/>
                </a:rPr>
                <a:t>You</a:t>
              </a:r>
              <a:r>
                <a:rPr lang="en-US" sz="1600" baseline="0" dirty="0">
                  <a:latin typeface="Trebuchet MS" pitchFamily="34" charset="0"/>
                </a:rPr>
                <a:t> can u</a:t>
              </a:r>
              <a:r>
                <a:rPr lang="en-US" sz="1600" dirty="0">
                  <a:latin typeface="Trebuchet MS" pitchFamily="34" charset="0"/>
                </a:rPr>
                <a:t>se</a:t>
              </a:r>
              <a:r>
                <a:rPr lang="en-US" sz="1600" baseline="0" dirty="0">
                  <a:latin typeface="Trebuchet MS" pitchFamily="34" charset="0"/>
                </a:rPr>
                <a:t> it to create your research poster and </a:t>
              </a:r>
              <a:r>
                <a:rPr lang="en-US" sz="1600" dirty="0">
                  <a:latin typeface="Trebuchet MS" pitchFamily="34" charset="0"/>
                </a:rPr>
                <a:t>save valuable time placing titles, subtitles,</a:t>
              </a:r>
              <a:r>
                <a:rPr lang="en-US" sz="1600" baseline="0" dirty="0">
                  <a:latin typeface="Trebuchet MS" pitchFamily="34" charset="0"/>
                </a:rPr>
                <a:t> text, and graphics</a:t>
              </a:r>
              <a:r>
                <a:rPr lang="en-US" sz="1600" dirty="0">
                  <a:latin typeface="Trebuchet MS" pitchFamily="34" charset="0"/>
                </a:rPr>
                <a:t>. </a:t>
              </a:r>
            </a:p>
            <a:p>
              <a:pPr defTabSz="3765639"/>
              <a:r>
                <a:rPr lang="en-US" sz="1000" dirty="0">
                  <a:latin typeface="Trebuchet MS" pitchFamily="34" charset="0"/>
                </a:rPr>
                <a:t> </a:t>
              </a:r>
            </a:p>
            <a:p>
              <a:pPr defTabSz="4389219"/>
              <a:r>
                <a:rPr lang="en-US" sz="1600" dirty="0">
                  <a:latin typeface="Trebuchet MS" pitchFamily="34" charset="0"/>
                </a:rPr>
                <a:t>We provide a series of online answer your poster production questions. To view our template tutorials, go online to </a:t>
              </a:r>
              <a:r>
                <a:rPr lang="en-US" sz="1600" b="1" dirty="0">
                  <a:solidFill>
                    <a:srgbClr val="FFC000"/>
                  </a:solidFill>
                  <a:latin typeface="Trebuchet MS" pitchFamily="34" charset="0"/>
                </a:rPr>
                <a:t>PosterPresentations.com</a:t>
              </a:r>
              <a:r>
                <a:rPr lang="en-US" sz="1600" b="1" dirty="0">
                  <a:solidFill>
                    <a:schemeClr val="bg1"/>
                  </a:solidFill>
                  <a:latin typeface="Trebuchet MS" pitchFamily="34" charset="0"/>
                </a:rPr>
                <a:t> </a:t>
              </a:r>
              <a:r>
                <a:rPr lang="en-US" sz="1600" dirty="0">
                  <a:solidFill>
                    <a:schemeClr val="bg1"/>
                  </a:solidFill>
                  <a:latin typeface="Trebuchet MS" pitchFamily="34" charset="0"/>
                </a:rPr>
                <a:t>and click on HELP DESK.</a:t>
              </a:r>
            </a:p>
            <a:p>
              <a:pPr defTabSz="4389219"/>
              <a:r>
                <a:rPr lang="en-US" sz="1000" dirty="0">
                  <a:latin typeface="Trebuchet MS" pitchFamily="34" charset="0"/>
                </a:rPr>
                <a:t> </a:t>
              </a:r>
            </a:p>
            <a:p>
              <a:pPr defTabSz="4389219"/>
              <a:r>
                <a:rPr lang="en-US" sz="1600" dirty="0">
                  <a:solidFill>
                    <a:schemeClr val="bg1"/>
                  </a:solidFill>
                  <a:latin typeface="Trebuchet MS" pitchFamily="34" charset="0"/>
                </a:rPr>
                <a:t>When</a:t>
              </a:r>
              <a:r>
                <a:rPr lang="en-US" sz="1600" baseline="0" dirty="0">
                  <a:solidFill>
                    <a:schemeClr val="bg1"/>
                  </a:solidFill>
                  <a:latin typeface="Trebuchet MS" pitchFamily="34" charset="0"/>
                </a:rPr>
                <a:t> you are ready to</a:t>
              </a:r>
              <a:r>
                <a:rPr lang="en-US" sz="1600" dirty="0">
                  <a:solidFill>
                    <a:schemeClr val="bg1"/>
                  </a:solidFill>
                  <a:latin typeface="Trebuchet MS" pitchFamily="34" charset="0"/>
                </a:rPr>
                <a:t> </a:t>
              </a:r>
              <a:r>
                <a:rPr lang="en-US" sz="1600" baseline="0" dirty="0">
                  <a:solidFill>
                    <a:schemeClr val="bg1"/>
                  </a:solidFill>
                  <a:latin typeface="Trebuchet MS" pitchFamily="34" charset="0"/>
                </a:rPr>
                <a:t> print your poster</a:t>
              </a:r>
              <a:r>
                <a:rPr lang="en-US" sz="1600" dirty="0">
                  <a:solidFill>
                    <a:schemeClr val="bg1"/>
                  </a:solidFill>
                  <a:latin typeface="Trebuchet MS" pitchFamily="34" charset="0"/>
                </a:rPr>
                <a:t>,</a:t>
              </a:r>
              <a:r>
                <a:rPr lang="en-US" sz="1600" baseline="0" dirty="0">
                  <a:solidFill>
                    <a:schemeClr val="bg1"/>
                  </a:solidFill>
                  <a:latin typeface="Trebuchet MS" pitchFamily="34" charset="0"/>
                </a:rPr>
                <a:t> go online to </a:t>
              </a:r>
              <a:r>
                <a:rPr lang="en-US" sz="1600" b="0" dirty="0">
                  <a:solidFill>
                    <a:schemeClr val="bg1"/>
                  </a:solidFill>
                  <a:latin typeface="Trebuchet MS" pitchFamily="34" charset="0"/>
                </a:rPr>
                <a:t>PosterPresentations.com</a:t>
              </a:r>
              <a:br>
                <a:rPr lang="en-US" sz="1600" dirty="0">
                  <a:solidFill>
                    <a:schemeClr val="bg1"/>
                  </a:solidFill>
                  <a:latin typeface="Trebuchet MS" pitchFamily="34" charset="0"/>
                </a:rPr>
              </a:br>
              <a:r>
                <a:rPr lang="en-US" sz="1000" dirty="0">
                  <a:solidFill>
                    <a:schemeClr val="bg1"/>
                  </a:solidFill>
                  <a:latin typeface="Trebuchet MS" pitchFamily="34" charset="0"/>
                </a:rPr>
                <a:t> </a:t>
              </a:r>
            </a:p>
            <a:p>
              <a:pPr algn="l" defTabSz="3765639"/>
              <a:r>
                <a:rPr lang="en-US" sz="1600" b="0" dirty="0">
                  <a:solidFill>
                    <a:schemeClr val="bg1"/>
                  </a:solidFill>
                  <a:latin typeface="Trebuchet MS" pitchFamily="34" charset="0"/>
                </a:rPr>
                <a:t>Need</a:t>
              </a:r>
              <a:r>
                <a:rPr lang="en-US" sz="1600" b="0" baseline="0" dirty="0">
                  <a:solidFill>
                    <a:schemeClr val="bg1"/>
                  </a:solidFill>
                  <a:latin typeface="Trebuchet MS" pitchFamily="34" charset="0"/>
                </a:rPr>
                <a:t> assistance? Call us at </a:t>
              </a:r>
              <a:r>
                <a:rPr lang="en-US" sz="1600" b="0" dirty="0">
                  <a:solidFill>
                    <a:srgbClr val="FFC000"/>
                  </a:solidFill>
                  <a:latin typeface="Trebuchet MS" pitchFamily="34" charset="0"/>
                </a:rPr>
                <a:t>1.510.649.3001</a:t>
              </a:r>
            </a:p>
            <a:p>
              <a:pPr algn="l" defTabSz="3765639"/>
              <a:r>
                <a:rPr lang="en-US" sz="1000" b="1" dirty="0">
                  <a:solidFill>
                    <a:srgbClr val="FFFF00"/>
                  </a:solidFill>
                  <a:latin typeface="Trebuchet MS" pitchFamily="34" charset="0"/>
                </a:rPr>
                <a:t> </a:t>
              </a:r>
            </a:p>
            <a:p>
              <a:pPr algn="ctr"/>
              <a:endParaRPr lang="en-US" sz="1400" b="1" dirty="0">
                <a:solidFill>
                  <a:schemeClr val="bg1"/>
                </a:solidFill>
                <a:latin typeface="Trebuchet MS" pitchFamily="34" charset="0"/>
              </a:endParaRPr>
            </a:p>
            <a:p>
              <a:pPr algn="ctr"/>
              <a:r>
                <a:rPr lang="en-US" sz="2400" b="1" spc="600" dirty="0">
                  <a:solidFill>
                    <a:schemeClr val="bg1"/>
                  </a:solidFill>
                  <a:latin typeface="Trebuchet MS" pitchFamily="34" charset="0"/>
                </a:rPr>
                <a:t>QUICK START</a:t>
              </a:r>
            </a:p>
            <a:p>
              <a:pPr algn="ctr"/>
              <a:r>
                <a:rPr lang="en-US" sz="1000" b="1" baseline="0" dirty="0">
                  <a:solidFill>
                    <a:schemeClr val="bg1"/>
                  </a:solidFill>
                  <a:latin typeface="Trebuchet MS" pitchFamily="34" charset="0"/>
                </a:rPr>
                <a:t> </a:t>
              </a:r>
            </a:p>
            <a:p>
              <a:pPr algn="ctr"/>
              <a:r>
                <a:rPr lang="en-US" sz="1800" b="1" baseline="0" dirty="0">
                  <a:solidFill>
                    <a:srgbClr val="FFC000"/>
                  </a:solidFill>
                  <a:latin typeface="Trebuchet MS" pitchFamily="34" charset="0"/>
                </a:rPr>
                <a:t>Zoom in and out</a:t>
              </a:r>
            </a:p>
            <a:p>
              <a:pPr marL="1203325" indent="0" algn="l" defTabSz="850900"/>
              <a:r>
                <a:rPr lang="en-US" sz="1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Title, Authors, and Affiliations</a:t>
              </a:r>
            </a:p>
            <a:p>
              <a:pPr algn="l"/>
              <a:r>
                <a:rPr lang="en-US" sz="1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a:solidFill>
                    <a:schemeClr val="bg1">
                      <a:lumMod val="75000"/>
                    </a:schemeClr>
                  </a:solidFill>
                  <a:latin typeface="Trebuchet MS" pitchFamily="34" charset="0"/>
                </a:rPr>
                <a:t> </a:t>
              </a:r>
            </a:p>
            <a:p>
              <a:pPr algn="l"/>
              <a:r>
                <a:rPr lang="en-US" sz="1400" b="1" spc="300" baseline="0" dirty="0">
                  <a:solidFill>
                    <a:srgbClr val="FFC000"/>
                  </a:solidFill>
                  <a:latin typeface="Trebuchet MS" pitchFamily="34" charset="0"/>
                </a:rPr>
                <a:t>TIP</a:t>
              </a:r>
              <a:r>
                <a:rPr lang="en-US" sz="1400" b="1"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The font size of your title should be bigger than your name(s) and institution name(s).</a:t>
              </a:r>
            </a:p>
            <a:p>
              <a:pPr algn="l"/>
              <a:br>
                <a:rPr lang="en-US" sz="1600" b="1" baseline="0" dirty="0">
                  <a:solidFill>
                    <a:schemeClr val="bg1"/>
                  </a:solidFill>
                  <a:latin typeface="Trebuchet MS" pitchFamily="34" charset="0"/>
                </a:rPr>
              </a:br>
              <a:endParaRPr lang="en-US" sz="1600" b="1" dirty="0">
                <a:solidFill>
                  <a:schemeClr val="bg1"/>
                </a:solidFill>
                <a:latin typeface="Trebuchet MS" pitchFamily="34" charset="0"/>
              </a:endParaRPr>
            </a:p>
            <a:p>
              <a:pPr algn="ctr"/>
              <a:endParaRPr lang="en-US" sz="1600" b="1" dirty="0">
                <a:solidFill>
                  <a:srgbClr val="FFC000"/>
                </a:solidFill>
                <a:latin typeface="Trebuchet MS" pitchFamily="34" charset="0"/>
              </a:endParaRPr>
            </a:p>
            <a:p>
              <a:pPr algn="ctr"/>
              <a:endParaRPr lang="en-US" sz="1600" b="1" dirty="0">
                <a:solidFill>
                  <a:srgbClr val="FFC000"/>
                </a:solidFill>
                <a:latin typeface="Trebuchet MS" pitchFamily="34" charset="0"/>
              </a:endParaRPr>
            </a:p>
            <a:p>
              <a:pPr algn="ctr"/>
              <a:r>
                <a:rPr lang="en-US" sz="1800" b="1" dirty="0">
                  <a:solidFill>
                    <a:srgbClr val="FFC000"/>
                  </a:solidFill>
                  <a:latin typeface="Trebuchet MS" pitchFamily="34" charset="0"/>
                </a:rPr>
                <a:t>Adding Logos</a:t>
              </a:r>
              <a:r>
                <a:rPr lang="en-US" sz="1800" b="1" baseline="0" dirty="0">
                  <a:solidFill>
                    <a:srgbClr val="FFC000"/>
                  </a:solidFill>
                  <a:latin typeface="Trebuchet MS" pitchFamily="34" charset="0"/>
                </a:rPr>
                <a:t> / Seals</a:t>
              </a:r>
            </a:p>
            <a:p>
              <a:pPr algn="l"/>
              <a:r>
                <a:rPr lang="en-US" sz="1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a:solidFill>
                  <a:schemeClr val="bg1">
                    <a:lumMod val="75000"/>
                  </a:schemeClr>
                </a:solidFill>
                <a:latin typeface="Trebuchet MS" pitchFamily="34" charset="0"/>
              </a:endParaRPr>
            </a:p>
            <a:p>
              <a:pPr algn="l"/>
              <a:r>
                <a:rPr lang="en-US" sz="1400" b="1" spc="300" baseline="0" dirty="0">
                  <a:solidFill>
                    <a:srgbClr val="FFC000"/>
                  </a:solidFill>
                  <a:latin typeface="Trebuchet MS" pitchFamily="34" charset="0"/>
                </a:rPr>
                <a:t>TIP:</a:t>
              </a:r>
              <a:r>
                <a:rPr lang="en-US" sz="1400" b="1" spc="0"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See if your company’s logo is available on our free poster templates page.</a:t>
              </a:r>
            </a:p>
            <a:p>
              <a:pPr algn="l"/>
              <a:endParaRPr lang="en-US" sz="1400" b="0" baseline="0" dirty="0">
                <a:latin typeface="Trebuchet MS" pitchFamily="34" charset="0"/>
              </a:endParaRPr>
            </a:p>
            <a:p>
              <a:pPr algn="ctr"/>
              <a:r>
                <a:rPr lang="en-US" sz="1800" b="1" baseline="0" dirty="0">
                  <a:solidFill>
                    <a:srgbClr val="FFC000"/>
                  </a:solidFill>
                  <a:latin typeface="Trebuchet MS" pitchFamily="34" charset="0"/>
                </a:rPr>
                <a:t>Photographs / Graphics</a:t>
              </a:r>
            </a:p>
            <a:p>
              <a:pPr algn="l" defTabSz="977900"/>
              <a:r>
                <a:rPr lang="en-US" sz="1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a:solidFill>
                    <a:schemeClr val="bg1">
                      <a:lumMod val="75000"/>
                    </a:schemeClr>
                  </a:solidFill>
                  <a:latin typeface="Trebuchet MS" pitchFamily="34" charset="0"/>
                </a:rPr>
                <a:t>disproportionally.</a:t>
              </a:r>
            </a:p>
            <a:p>
              <a:pPr algn="l" defTabSz="977900"/>
              <a:endParaRPr lang="en-US" sz="1400" b="0" baseline="0" dirty="0">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r>
                <a:rPr lang="en-US" sz="1800" b="1" baseline="0" dirty="0">
                  <a:solidFill>
                    <a:srgbClr val="FFC000"/>
                  </a:solidFill>
                  <a:latin typeface="Trebuchet MS" pitchFamily="34" charset="0"/>
                </a:rPr>
                <a:t>Image Quality Check</a:t>
              </a:r>
            </a:p>
            <a:p>
              <a:pPr lvl="0" algn="l" defTabSz="977900"/>
              <a:r>
                <a:rPr lang="en-US" sz="1400" b="0" baseline="0" dirty="0">
                  <a:solidFill>
                    <a:schemeClr val="bg1">
                      <a:lumMod val="75000"/>
                    </a:schemeClr>
                  </a:solidFill>
                  <a:latin typeface="Trebuchet MS" pitchFamily="34" charset="0"/>
                </a:rPr>
                <a:t>Zoom in and look at your images at 100% magnification. If they look good they will print well. </a:t>
              </a:r>
              <a:endParaRPr lang="en-US" sz="1600" b="0" dirty="0">
                <a:latin typeface="Trebuchet MS" pitchFamily="34" charset="0"/>
              </a:endParaRPr>
            </a:p>
          </p:txBody>
        </p:sp>
        <p:cxnSp>
          <p:nvCxnSpPr>
            <p:cNvPr id="46" name="Straight Connector 45"/>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userDrawn="1"/>
          </p:nvPicPr>
          <p:blipFill>
            <a:blip r:embed="rId11"/>
            <a:stretch>
              <a:fillRect/>
            </a:stretch>
          </p:blipFill>
          <p:spPr>
            <a:xfrm>
              <a:off x="-10736023" y="7928687"/>
              <a:ext cx="1597665" cy="1001614"/>
            </a:xfrm>
            <a:prstGeom prst="rect">
              <a:avLst/>
            </a:prstGeom>
          </p:spPr>
        </p:pic>
        <p:pic>
          <p:nvPicPr>
            <p:cNvPr id="48" name="Picture 47"/>
            <p:cNvPicPr>
              <a:picLocks noChangeAspect="1"/>
            </p:cNvPicPr>
            <p:nvPr userDrawn="1"/>
          </p:nvPicPr>
          <p:blipFill>
            <a:blip r:embed="rId12"/>
            <a:stretch>
              <a:fillRect/>
            </a:stretch>
          </p:blipFill>
          <p:spPr>
            <a:xfrm>
              <a:off x="-10736023" y="12354606"/>
              <a:ext cx="9986807" cy="877997"/>
            </a:xfrm>
            <a:prstGeom prst="rect">
              <a:avLst/>
            </a:prstGeom>
          </p:spPr>
        </p:pic>
        <p:grpSp>
          <p:nvGrpSpPr>
            <p:cNvPr id="49" name="Group 48"/>
            <p:cNvGrpSpPr/>
            <p:nvPr userDrawn="1"/>
          </p:nvGrpSpPr>
          <p:grpSpPr>
            <a:xfrm>
              <a:off x="-9844888" y="19920591"/>
              <a:ext cx="7631077" cy="1987421"/>
              <a:chOff x="-4516464" y="11354920"/>
              <a:chExt cx="3516822" cy="1095725"/>
            </a:xfrm>
          </p:grpSpPr>
          <p:grpSp>
            <p:nvGrpSpPr>
              <p:cNvPr id="70" name="Group 69"/>
              <p:cNvGrpSpPr/>
              <p:nvPr userDrawn="1"/>
            </p:nvGrpSpPr>
            <p:grpSpPr>
              <a:xfrm>
                <a:off x="-2783494" y="11354967"/>
                <a:ext cx="624373" cy="894738"/>
                <a:chOff x="-3958698" y="11538812"/>
                <a:chExt cx="779266" cy="1282149"/>
              </a:xfrm>
            </p:grpSpPr>
            <p:pic>
              <p:nvPicPr>
                <p:cNvPr id="76" name="Picture 75"/>
                <p:cNvPicPr>
                  <a:picLocks noChangeAspect="1"/>
                </p:cNvPicPr>
                <p:nvPr userDrawn="1"/>
              </p:nvPicPr>
              <p:blipFill>
                <a:blip r:embed="rId13"/>
                <a:stretch>
                  <a:fillRect/>
                </a:stretch>
              </p:blipFill>
              <p:spPr>
                <a:xfrm>
                  <a:off x="-3948160" y="11538812"/>
                  <a:ext cx="768728" cy="1090753"/>
                </a:xfrm>
                <a:prstGeom prst="rect">
                  <a:avLst/>
                </a:prstGeom>
              </p:spPr>
            </p:pic>
            <p:sp>
              <p:nvSpPr>
                <p:cNvPr id="77" name="TextBox 76"/>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a:solidFill>
                        <a:schemeClr val="tx1"/>
                      </a:solidFill>
                    </a:rPr>
                    <a:t>ORIGINAL</a:t>
                  </a:r>
                </a:p>
              </p:txBody>
            </p:sp>
          </p:grpSp>
          <p:grpSp>
            <p:nvGrpSpPr>
              <p:cNvPr id="71" name="Group 70"/>
              <p:cNvGrpSpPr/>
              <p:nvPr userDrawn="1"/>
            </p:nvGrpSpPr>
            <p:grpSpPr>
              <a:xfrm>
                <a:off x="-2033159" y="11354920"/>
                <a:ext cx="1033517" cy="907668"/>
                <a:chOff x="-2921738" y="11604219"/>
                <a:chExt cx="1420279" cy="1247338"/>
              </a:xfrm>
            </p:grpSpPr>
            <p:pic>
              <p:nvPicPr>
                <p:cNvPr id="74" name="Picture 73"/>
                <p:cNvPicPr>
                  <a:picLocks noChangeAspect="1"/>
                </p:cNvPicPr>
                <p:nvPr userDrawn="1"/>
              </p:nvPicPr>
              <p:blipFill>
                <a:blip r:embed="rId13"/>
                <a:stretch>
                  <a:fillRect/>
                </a:stretch>
              </p:blipFill>
              <p:spPr>
                <a:xfrm>
                  <a:off x="-2921738" y="11604219"/>
                  <a:ext cx="1420279" cy="1029695"/>
                </a:xfrm>
                <a:prstGeom prst="rect">
                  <a:avLst/>
                </a:prstGeom>
              </p:spPr>
            </p:pic>
            <p:sp>
              <p:nvSpPr>
                <p:cNvPr id="75" name="TextBox 74"/>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72" name="Picture 71"/>
              <p:cNvPicPr>
                <a:picLocks noChangeAspect="1"/>
              </p:cNvPicPr>
              <p:nvPr userDrawn="1"/>
            </p:nvPicPr>
            <p:blipFill>
              <a:blip r:embed="rId14"/>
              <a:stretch>
                <a:fillRect/>
              </a:stretch>
            </p:blipFill>
            <p:spPr>
              <a:xfrm>
                <a:off x="-4516464" y="11354941"/>
                <a:ext cx="1098742" cy="847761"/>
              </a:xfrm>
              <a:prstGeom prst="rect">
                <a:avLst/>
              </a:prstGeom>
            </p:spPr>
          </p:pic>
          <p:sp>
            <p:nvSpPr>
              <p:cNvPr id="73" name="TextBox 72"/>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50" name="Group 49"/>
            <p:cNvGrpSpPr/>
            <p:nvPr userDrawn="1"/>
          </p:nvGrpSpPr>
          <p:grpSpPr>
            <a:xfrm>
              <a:off x="-10453959" y="23717523"/>
              <a:ext cx="9139095" cy="2061267"/>
              <a:chOff x="-4818881" y="13423406"/>
              <a:chExt cx="4211800" cy="1136440"/>
            </a:xfrm>
          </p:grpSpPr>
          <p:graphicFrame>
            <p:nvGraphicFramePr>
              <p:cNvPr id="66" name="Object 65"/>
              <p:cNvGraphicFramePr>
                <a:graphicFrameLocks noChangeAspect="1"/>
              </p:cNvGraphicFramePr>
              <p:nvPr userDrawn="1">
                <p:extLst>
                  <p:ext uri="{D42A27DB-BD31-4B8C-83A1-F6EECF244321}">
                    <p14:modId xmlns:p14="http://schemas.microsoft.com/office/powerpoint/2010/main" val="2097624869"/>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3276"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610234" y="13433123"/>
                            <a:ext cx="1828800" cy="1117600"/>
                          </a:xfrm>
                          <a:prstGeom prst="rect">
                            <a:avLst/>
                          </a:prstGeom>
                        </p:spPr>
                      </p:pic>
                    </p:oleObj>
                  </mc:Fallback>
                </mc:AlternateContent>
              </a:graphicData>
            </a:graphic>
          </p:graphicFrame>
          <p:graphicFrame>
            <p:nvGraphicFramePr>
              <p:cNvPr id="67" name="Object 66"/>
              <p:cNvGraphicFramePr>
                <a:graphicFrameLocks noChangeAspect="1"/>
              </p:cNvGraphicFramePr>
              <p:nvPr userDrawn="1">
                <p:extLst>
                  <p:ext uri="{D42A27DB-BD31-4B8C-83A1-F6EECF244321}">
                    <p14:modId xmlns:p14="http://schemas.microsoft.com/office/powerpoint/2010/main" val="1491161796"/>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3277"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637523" y="13442246"/>
                            <a:ext cx="1828800" cy="1117600"/>
                          </a:xfrm>
                          <a:prstGeom prst="rect">
                            <a:avLst/>
                          </a:prstGeom>
                        </p:spPr>
                      </p:pic>
                    </p:oleObj>
                  </mc:Fallback>
                </mc:AlternateContent>
              </a:graphicData>
            </a:graphic>
          </p:graphicFrame>
          <p:sp>
            <p:nvSpPr>
              <p:cNvPr id="68" name="TextBox 67"/>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69" name="TextBox 68"/>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a:solidFill>
                      <a:srgbClr val="FF0000"/>
                    </a:solidFill>
                  </a:rPr>
                  <a:t>Bad </a:t>
                </a:r>
                <a:r>
                  <a:rPr lang="en-US" sz="1200" dirty="0">
                    <a:solidFill>
                      <a:schemeClr val="bg1"/>
                    </a:solidFill>
                  </a:rPr>
                  <a:t>printing quality</a:t>
                </a:r>
              </a:p>
            </p:txBody>
          </p:sp>
        </p:grpSp>
      </p:grpSp>
      <p:sp>
        <p:nvSpPr>
          <p:cNvPr id="38" name="Rectangle 37"/>
          <p:cNvSpPr/>
          <p:nvPr userDrawn="1"/>
        </p:nvSpPr>
        <p:spPr>
          <a:xfrm>
            <a:off x="-1" y="-55064"/>
            <a:ext cx="274320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1" y="2212339"/>
            <a:ext cx="27432000"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584473" y="2628900"/>
            <a:ext cx="6273527" cy="1327365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20586973" y="2628900"/>
            <a:ext cx="6273527" cy="1327365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7216277" y="2628900"/>
            <a:ext cx="13012420" cy="13273652"/>
          </a:xfrm>
          <a:prstGeom prst="roundRect">
            <a:avLst>
              <a:gd name="adj" fmla="val 115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8121677" y="14964380"/>
            <a:ext cx="3977574" cy="958492"/>
          </a:xfrm>
          <a:prstGeom prst="rect">
            <a:avLst/>
          </a:prstGeom>
          <a:noFill/>
        </p:spPr>
        <p:txBody>
          <a:bodyPr wrap="square" lIns="65304" tIns="32651" rIns="65304" bIns="32651" rtlCol="0">
            <a:spAutoFit/>
          </a:bodyPr>
          <a:lstStyle/>
          <a:p>
            <a:pPr marL="400050" indent="-400050">
              <a:lnSpc>
                <a:spcPct val="100000"/>
              </a:lnSpc>
            </a:pPr>
            <a:r>
              <a:rPr lang="en-US" sz="1600" dirty="0">
                <a:solidFill>
                  <a:schemeClr val="bg1"/>
                </a:solidFill>
              </a:rPr>
              <a:t>© 2015</a:t>
            </a:r>
            <a:r>
              <a:rPr lang="en-US" sz="1600" baseline="0" dirty="0">
                <a:solidFill>
                  <a:schemeClr val="bg1"/>
                </a:solidFill>
              </a:rPr>
              <a:t> </a:t>
            </a:r>
            <a:r>
              <a:rPr lang="en-US" sz="1600" dirty="0">
                <a:solidFill>
                  <a:schemeClr val="bg1"/>
                </a:solidFill>
              </a:rPr>
              <a:t>PosterPresentations.com</a:t>
            </a:r>
          </a:p>
          <a:p>
            <a:pPr marL="228600" indent="0">
              <a:lnSpc>
                <a:spcPct val="100000"/>
              </a:lnSpc>
            </a:pPr>
            <a:r>
              <a:rPr lang="en-US" sz="1400" dirty="0">
                <a:solidFill>
                  <a:schemeClr val="bg1"/>
                </a:solidFill>
              </a:rPr>
              <a:t>2117 Fourth Street ,</a:t>
            </a:r>
            <a:r>
              <a:rPr lang="en-US" sz="1400" baseline="0" dirty="0">
                <a:solidFill>
                  <a:schemeClr val="bg1"/>
                </a:solidFill>
              </a:rPr>
              <a:t> Unit C</a:t>
            </a:r>
          </a:p>
          <a:p>
            <a:pPr marL="228600" indent="0">
              <a:lnSpc>
                <a:spcPct val="100000"/>
              </a:lnSpc>
            </a:pPr>
            <a:r>
              <a:rPr lang="en-US" sz="1400" baseline="0" dirty="0">
                <a:solidFill>
                  <a:schemeClr val="bg1"/>
                </a:solidFill>
              </a:rPr>
              <a:t>Berkeley CA </a:t>
            </a:r>
            <a:r>
              <a:rPr lang="en-US" sz="1200" baseline="0" dirty="0">
                <a:solidFill>
                  <a:schemeClr val="bg1"/>
                </a:solidFill>
              </a:rPr>
              <a:t>94710</a:t>
            </a:r>
            <a:endParaRPr lang="en-US" sz="1400" baseline="0" dirty="0">
              <a:solidFill>
                <a:schemeClr val="bg1"/>
              </a:solidFill>
            </a:endParaRPr>
          </a:p>
          <a:p>
            <a:pPr marL="228600" indent="0">
              <a:lnSpc>
                <a:spcPct val="100000"/>
              </a:lnSpc>
            </a:pPr>
            <a:r>
              <a:rPr lang="en-US" sz="1400" b="1" baseline="0" dirty="0">
                <a:solidFill>
                  <a:srgbClr val="FFFF00"/>
                </a:solidFill>
              </a:rPr>
              <a:t>posterpresenter@gmail.com</a:t>
            </a:r>
            <a:endParaRPr lang="en-US" sz="16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885" y="12412093"/>
            <a:ext cx="3916266" cy="3068091"/>
          </a:xfrm>
          <a:prstGeom prst="rect">
            <a:avLst/>
          </a:prstGeom>
          <a:ln>
            <a:noFill/>
          </a:ln>
        </p:spPr>
      </p:pic>
      <p:pic>
        <p:nvPicPr>
          <p:cNvPr id="19" name="Picture Placeholder 193"/>
          <p:cNvPicPr>
            <a:picLocks noChangeAspect="1"/>
          </p:cNvPicPr>
          <p:nvPr/>
        </p:nvPicPr>
        <p:blipFill rotWithShape="1">
          <a:blip r:embed="rId4">
            <a:extLst>
              <a:ext uri="{28A0092B-C50C-407E-A947-70E740481C1C}">
                <a14:useLocalDpi xmlns:a14="http://schemas.microsoft.com/office/drawing/2010/main" val="0"/>
              </a:ext>
            </a:extLst>
          </a:blip>
          <a:srcRect l="10374" t="144" r="11156" b="-143"/>
          <a:stretch/>
        </p:blipFill>
        <p:spPr>
          <a:xfrm>
            <a:off x="14625504" y="4222517"/>
            <a:ext cx="5393424" cy="4998784"/>
          </a:xfrm>
          <a:prstGeom prst="rect">
            <a:avLst/>
          </a:prstGeom>
          <a:effectLst/>
        </p:spPr>
      </p:pic>
      <p:sp>
        <p:nvSpPr>
          <p:cNvPr id="298" name="Text Placeholder 297"/>
          <p:cNvSpPr>
            <a:spLocks noGrp="1"/>
          </p:cNvSpPr>
          <p:nvPr>
            <p:ph type="body" sz="quarter" idx="10"/>
          </p:nvPr>
        </p:nvSpPr>
        <p:spPr>
          <a:xfrm>
            <a:off x="592507" y="3404838"/>
            <a:ext cx="6285508" cy="4972777"/>
          </a:xfrm>
        </p:spPr>
        <p:txBody>
          <a:bodyPr/>
          <a:lstStyle/>
          <a:p>
            <a:pPr algn="just"/>
            <a:r>
              <a:rPr lang="en-US" sz="1500" dirty="0">
                <a:latin typeface="Cambria" panose="02040503050406030204" pitchFamily="18" charset="0"/>
              </a:rPr>
              <a:t>Using funding from the Mental Health Services Act (MHSA), an act designed to reorganize California's various public mental health systems, the Solano Cultural Transformation Model is a novel approach to improve access to and utilization of mental health services by seriously mentally ill adults and severely emotionally disturbed children/adolescents in three underserved populations: the Filipino-American, Latino and LGBTQ communities.</a:t>
            </a:r>
            <a:r>
              <a:rPr lang="en-US" sz="1500" baseline="30000" dirty="0">
                <a:latin typeface="Cambria" panose="02040503050406030204" pitchFamily="18" charset="0"/>
              </a:rPr>
              <a:t>6,7,8 </a:t>
            </a:r>
          </a:p>
          <a:p>
            <a:pPr algn="just"/>
            <a:endParaRPr lang="en-US" sz="1500" dirty="0">
              <a:latin typeface="Cambria" panose="02040503050406030204" pitchFamily="18" charset="0"/>
            </a:endParaRPr>
          </a:p>
          <a:p>
            <a:pPr algn="just"/>
            <a:r>
              <a:rPr lang="en-US" sz="1500" dirty="0">
                <a:latin typeface="Cambria" panose="02040503050406030204" pitchFamily="18" charset="0"/>
              </a:rPr>
              <a:t>Traditional approaches aim to engage and serve these communities by focusing primarily on providers’ skill sets, community engagement events, and publicity. This project takes a decidedly different approach to these challenges, engaging consumers, community and organizational leaders, advocates, and County and contract staff in a collaborative education, training, and problem solving process using the principles of Collective Impact and the Culturally and Linguistically Appropriate Services Standards (CLAS), a set of nationally accepted standards for cultural proficiency in service organizations.</a:t>
            </a:r>
            <a:r>
              <a:rPr lang="en-US" sz="1500" baseline="30000" dirty="0">
                <a:latin typeface="Cambria" panose="02040503050406030204" pitchFamily="18" charset="0"/>
              </a:rPr>
              <a:t>6</a:t>
            </a:r>
            <a:r>
              <a:rPr lang="en-US" sz="1500" dirty="0">
                <a:latin typeface="Cambria" panose="02040503050406030204" pitchFamily="18" charset="0"/>
              </a:rPr>
              <a:t> The approach will feature building teams of key stakeholders, who once formed and trained, will ensure that the standards for CLAS are being met or exceeded using well-tested quality assurance and evaluation approaches.</a:t>
            </a:r>
          </a:p>
        </p:txBody>
      </p:sp>
      <p:sp>
        <p:nvSpPr>
          <p:cNvPr id="299" name="Text Placeholder 298"/>
          <p:cNvSpPr>
            <a:spLocks noGrp="1"/>
          </p:cNvSpPr>
          <p:nvPr>
            <p:ph type="body" sz="quarter" idx="11"/>
          </p:nvPr>
        </p:nvSpPr>
        <p:spPr>
          <a:xfrm>
            <a:off x="475745" y="3025622"/>
            <a:ext cx="6280547" cy="428684"/>
          </a:xfrm>
        </p:spPr>
        <p:txBody>
          <a:bodyPr/>
          <a:lstStyle/>
          <a:p>
            <a:r>
              <a:rPr lang="en-US" dirty="0">
                <a:solidFill>
                  <a:schemeClr val="accent5">
                    <a:lumMod val="50000"/>
                  </a:schemeClr>
                </a:solidFill>
              </a:rPr>
              <a:t>The Solano Project Overview</a:t>
            </a:r>
          </a:p>
        </p:txBody>
      </p:sp>
      <p:sp>
        <p:nvSpPr>
          <p:cNvPr id="302" name="Text Placeholder 301"/>
          <p:cNvSpPr>
            <a:spLocks noGrp="1"/>
          </p:cNvSpPr>
          <p:nvPr>
            <p:ph type="body" sz="quarter" idx="19"/>
          </p:nvPr>
        </p:nvSpPr>
        <p:spPr>
          <a:xfrm>
            <a:off x="610091" y="9032692"/>
            <a:ext cx="6286500" cy="3495449"/>
          </a:xfrm>
        </p:spPr>
        <p:txBody>
          <a:bodyPr/>
          <a:lstStyle/>
          <a:p>
            <a:pPr algn="just">
              <a:spcBef>
                <a:spcPts val="0"/>
              </a:spcBef>
              <a:spcAft>
                <a:spcPts val="1000"/>
              </a:spcAft>
            </a:pPr>
            <a:r>
              <a:rPr lang="en-US" sz="1500" dirty="0">
                <a:latin typeface="Cambria" panose="02040503050406030204" pitchFamily="18" charset="0"/>
                <a:ea typeface="Calibri" panose="020F0502020204030204" pitchFamily="34" charset="0"/>
              </a:rPr>
              <a:t>The Cultural Transformation Project has concluded its first year. During this year, the Center for Reducing Health Disparities (CHRD), guided by the principles of Collective Impact and the Culturally and Linguistically Appropriate Service (CLAS) standards, conducted individual and focus group interviews with County officials, community leaders from the three populations and community-based organizations servicing the three communities of interest.</a:t>
            </a:r>
            <a:r>
              <a:rPr lang="en-US" sz="1500" baseline="30000" dirty="0">
                <a:latin typeface="Cambria" panose="02040503050406030204" pitchFamily="18" charset="0"/>
                <a:ea typeface="Calibri" panose="020F0502020204030204" pitchFamily="34" charset="0"/>
              </a:rPr>
              <a:t>8</a:t>
            </a:r>
            <a:r>
              <a:rPr lang="en-US" sz="1500" dirty="0">
                <a:latin typeface="Cambria" panose="02040503050406030204" pitchFamily="18" charset="0"/>
                <a:ea typeface="Calibri" panose="020F0502020204030204" pitchFamily="34" charset="0"/>
              </a:rPr>
              <a:t> This is an important aspect of Collective Impact in which CHRD aims to gauge what matters most to the aforementioned communities, as they are mutual ‘stakeholders,’ in the development of the project.  The concerns and objectives of the various stakeholders: Solano County Mental Health administrators, providers, community-based organization and community members, must overlap to create a balanced plan for a re-envisioning of Solano County’s Mental Health Services (MHS). </a:t>
            </a:r>
            <a:endParaRPr lang="en-US" sz="1100" dirty="0">
              <a:latin typeface="Calibri" panose="020F0502020204030204" pitchFamily="34" charset="0"/>
              <a:ea typeface="Calibri" panose="020F0502020204030204" pitchFamily="34" charset="0"/>
            </a:endParaRPr>
          </a:p>
        </p:txBody>
      </p:sp>
      <p:sp>
        <p:nvSpPr>
          <p:cNvPr id="303" name="Text Placeholder 302"/>
          <p:cNvSpPr>
            <a:spLocks noGrp="1"/>
          </p:cNvSpPr>
          <p:nvPr>
            <p:ph type="body" sz="quarter" idx="20"/>
          </p:nvPr>
        </p:nvSpPr>
        <p:spPr>
          <a:xfrm>
            <a:off x="442189" y="8720055"/>
            <a:ext cx="6281539" cy="428684"/>
          </a:xfrm>
        </p:spPr>
        <p:txBody>
          <a:bodyPr/>
          <a:lstStyle/>
          <a:p>
            <a:r>
              <a:rPr lang="en-US" dirty="0">
                <a:solidFill>
                  <a:schemeClr val="accent5">
                    <a:lumMod val="50000"/>
                  </a:schemeClr>
                </a:solidFill>
              </a:rPr>
              <a:t>Objectives</a:t>
            </a:r>
          </a:p>
        </p:txBody>
      </p:sp>
      <p:sp>
        <p:nvSpPr>
          <p:cNvPr id="305" name="Text Placeholder 304"/>
          <p:cNvSpPr>
            <a:spLocks noGrp="1"/>
          </p:cNvSpPr>
          <p:nvPr>
            <p:ph type="body" sz="quarter" idx="22"/>
          </p:nvPr>
        </p:nvSpPr>
        <p:spPr>
          <a:xfrm>
            <a:off x="7435692" y="3080224"/>
            <a:ext cx="7169409" cy="327933"/>
          </a:xfrm>
        </p:spPr>
        <p:txBody>
          <a:bodyPr/>
          <a:lstStyle/>
          <a:p>
            <a:r>
              <a:rPr lang="en-US" dirty="0">
                <a:solidFill>
                  <a:schemeClr val="accent5">
                    <a:lumMod val="50000"/>
                  </a:schemeClr>
                </a:solidFill>
              </a:rPr>
              <a:t>Methods</a:t>
            </a:r>
          </a:p>
        </p:txBody>
      </p:sp>
      <p:sp>
        <p:nvSpPr>
          <p:cNvPr id="307" name="Text Placeholder 306"/>
          <p:cNvSpPr>
            <a:spLocks noGrp="1"/>
          </p:cNvSpPr>
          <p:nvPr>
            <p:ph type="body" sz="quarter" idx="24"/>
          </p:nvPr>
        </p:nvSpPr>
        <p:spPr>
          <a:xfrm>
            <a:off x="15157927" y="10566074"/>
            <a:ext cx="4328579" cy="428684"/>
          </a:xfrm>
        </p:spPr>
        <p:txBody>
          <a:bodyPr/>
          <a:lstStyle/>
          <a:p>
            <a:r>
              <a:rPr lang="en-US" dirty="0">
                <a:solidFill>
                  <a:schemeClr val="accent5">
                    <a:lumMod val="50000"/>
                  </a:schemeClr>
                </a:solidFill>
              </a:rPr>
              <a:t>Results and Discussion</a:t>
            </a:r>
          </a:p>
        </p:txBody>
      </p:sp>
      <p:sp>
        <p:nvSpPr>
          <p:cNvPr id="312" name="Text Placeholder 311"/>
          <p:cNvSpPr>
            <a:spLocks noGrp="1"/>
          </p:cNvSpPr>
          <p:nvPr>
            <p:ph type="body" sz="quarter" idx="29"/>
          </p:nvPr>
        </p:nvSpPr>
        <p:spPr>
          <a:xfrm>
            <a:off x="20818435" y="12384277"/>
            <a:ext cx="6279386" cy="428684"/>
          </a:xfrm>
        </p:spPr>
        <p:txBody>
          <a:bodyPr/>
          <a:lstStyle/>
          <a:p>
            <a:r>
              <a:rPr lang="en-US" dirty="0">
                <a:solidFill>
                  <a:schemeClr val="accent5">
                    <a:lumMod val="50000"/>
                  </a:schemeClr>
                </a:solidFill>
              </a:rPr>
              <a:t>Acknowledgments</a:t>
            </a:r>
          </a:p>
        </p:txBody>
      </p:sp>
      <p:sp>
        <p:nvSpPr>
          <p:cNvPr id="351" name="Text Placeholder 350"/>
          <p:cNvSpPr>
            <a:spLocks noGrp="1"/>
          </p:cNvSpPr>
          <p:nvPr>
            <p:ph type="body" sz="quarter" idx="150"/>
          </p:nvPr>
        </p:nvSpPr>
        <p:spPr>
          <a:xfrm>
            <a:off x="3916676" y="767388"/>
            <a:ext cx="20107276" cy="598230"/>
          </a:xfrm>
        </p:spPr>
        <p:txBody>
          <a:bodyPr>
            <a:normAutofit lnSpcReduction="10000"/>
          </a:bodyPr>
          <a:lstStyle/>
          <a:p>
            <a:r>
              <a:rPr lang="en-US" dirty="0">
                <a:solidFill>
                  <a:schemeClr val="accent5">
                    <a:lumMod val="75000"/>
                  </a:schemeClr>
                </a:solidFill>
              </a:rPr>
              <a:t>Callum Rowe, MS2 and Hendry Ton, MD, MS</a:t>
            </a:r>
          </a:p>
        </p:txBody>
      </p:sp>
      <p:sp>
        <p:nvSpPr>
          <p:cNvPr id="352" name="Text Placeholder 351"/>
          <p:cNvSpPr>
            <a:spLocks noGrp="1"/>
          </p:cNvSpPr>
          <p:nvPr>
            <p:ph type="body" sz="quarter" idx="184"/>
          </p:nvPr>
        </p:nvSpPr>
        <p:spPr>
          <a:xfrm>
            <a:off x="3663354" y="1213241"/>
            <a:ext cx="20107276" cy="467243"/>
          </a:xfrm>
        </p:spPr>
        <p:txBody>
          <a:bodyPr>
            <a:noAutofit/>
          </a:bodyPr>
          <a:lstStyle/>
          <a:p>
            <a:pPr marL="940479" lvl="0" indent="-940479">
              <a:defRPr/>
            </a:pPr>
            <a:r>
              <a:rPr lang="en-US" dirty="0">
                <a:solidFill>
                  <a:schemeClr val="accent5">
                    <a:lumMod val="75000"/>
                  </a:schemeClr>
                </a:solidFill>
              </a:rPr>
              <a:t>Center for Reducing Healthcare Disparities</a:t>
            </a:r>
          </a:p>
          <a:p>
            <a:endParaRPr lang="en-US" dirty="0">
              <a:solidFill>
                <a:schemeClr val="accent5"/>
              </a:solidFill>
            </a:endParaRPr>
          </a:p>
        </p:txBody>
      </p:sp>
      <p:sp>
        <p:nvSpPr>
          <p:cNvPr id="353" name="Text Placeholder 352"/>
          <p:cNvSpPr>
            <a:spLocks noGrp="1"/>
          </p:cNvSpPr>
          <p:nvPr>
            <p:ph type="body" sz="quarter" idx="185"/>
          </p:nvPr>
        </p:nvSpPr>
        <p:spPr>
          <a:xfrm>
            <a:off x="2936817" y="160105"/>
            <a:ext cx="21560349" cy="1161971"/>
          </a:xfrm>
        </p:spPr>
        <p:txBody>
          <a:bodyPr>
            <a:normAutofit/>
          </a:bodyPr>
          <a:lstStyle/>
          <a:p>
            <a:pPr marL="940479" lvl="0" indent="-940479">
              <a:defRPr/>
            </a:pPr>
            <a:r>
              <a:rPr lang="en-US" sz="4000" dirty="0">
                <a:solidFill>
                  <a:schemeClr val="accent5">
                    <a:lumMod val="75000"/>
                  </a:schemeClr>
                </a:solidFill>
              </a:rPr>
              <a:t>Solano County Behavioral Health Innovation Plan – A Cultural Transformation Model: Year 1</a:t>
            </a:r>
          </a:p>
          <a:p>
            <a:endParaRPr lang="en-US" sz="4000" b="1" dirty="0">
              <a:solidFill>
                <a:schemeClr val="accent5">
                  <a:lumMod val="50000"/>
                </a:schemeClr>
              </a:solidFill>
            </a:endParaRPr>
          </a:p>
        </p:txBody>
      </p:sp>
      <p:sp>
        <p:nvSpPr>
          <p:cNvPr id="22" name="Text Placeholder 116"/>
          <p:cNvSpPr txBox="1">
            <a:spLocks/>
          </p:cNvSpPr>
          <p:nvPr/>
        </p:nvSpPr>
        <p:spPr>
          <a:xfrm>
            <a:off x="20674119" y="3080224"/>
            <a:ext cx="6423702" cy="10294746"/>
          </a:xfrm>
          <a:prstGeom prst="rect">
            <a:avLst/>
          </a:prstGeom>
        </p:spPr>
        <p:txBody>
          <a:bodyPr wrap="square" lIns="130622" tIns="130622" rIns="130622" bIns="130622">
            <a:spAutoFit/>
          </a:bodyPr>
          <a:lstStyle>
            <a:lvl1pPr marL="195933" indent="-195933"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0" marR="0" lvl="0" indent="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1. Beach, M. C., Cooper, L. A., Robinson, K. A., Price, E. G., Gary, T. L., </a:t>
            </a:r>
          </a:p>
          <a:p>
            <a:pPr marL="457200" marR="0" indent="457200">
              <a:lnSpc>
                <a:spcPct val="115000"/>
              </a:lnSpc>
              <a:spcBef>
                <a:spcPts val="0"/>
              </a:spcBef>
              <a:spcAft>
                <a:spcPts val="0"/>
              </a:spcAft>
            </a:pPr>
            <a:r>
              <a:rPr lang="en-US" sz="1500" dirty="0" err="1">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Jenckes</a:t>
            </a: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M. W., </a:t>
            </a:r>
            <a:r>
              <a:rPr lang="en-US" sz="1500" dirty="0" err="1">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Powe</a:t>
            </a: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N.R. (2004). Strategies for improving </a:t>
            </a:r>
          </a:p>
          <a:p>
            <a:pPr marL="457200" marR="0" indent="45720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minority healthcare quality: Evidence Report/Technology </a:t>
            </a:r>
          </a:p>
          <a:p>
            <a:pPr marL="457200" marR="0" indent="45720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Assessment, Number 90. </a:t>
            </a:r>
            <a:r>
              <a:rPr lang="en-US" sz="1500" dirty="0" err="1">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PsycEXTRA</a:t>
            </a: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Dataset. 2004. </a:t>
            </a:r>
          </a:p>
          <a:p>
            <a:pPr marL="457200" marR="0" indent="45720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Doi:10.1037/e439452005-001</a:t>
            </a:r>
          </a:p>
          <a:p>
            <a:pPr marL="457200" marR="0" indent="45720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a:t>
            </a:r>
          </a:p>
          <a:p>
            <a:pPr marL="0" marR="0" lvl="0" indent="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2. Goode, T. D., Dunne, M. C., &amp; </a:t>
            </a:r>
            <a:r>
              <a:rPr lang="en-US" sz="1500" dirty="0" err="1">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Bronheim</a:t>
            </a: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S. M. (2006). The evidence </a:t>
            </a:r>
          </a:p>
          <a:p>
            <a:pPr marL="457200" marR="0" indent="45720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base for cultural and linguistic competency in health care. </a:t>
            </a:r>
          </a:p>
          <a:p>
            <a:pPr marL="457200" marR="0" indent="45720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(Commonwealth Fund Publication No. 962). Retrieved from </a:t>
            </a:r>
          </a:p>
          <a:p>
            <a:pPr marL="457200" marR="0" indent="45720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The Commonwealth Fund website:</a:t>
            </a:r>
          </a:p>
          <a:p>
            <a:pPr marL="457200" marR="0" indent="45720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http://www.commonwealthfund.org/usr_doc/Goode_evidenceb</a:t>
            </a:r>
          </a:p>
          <a:p>
            <a:pPr marL="457200" marR="0" indent="45720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asecultlinguisticcomp_962.pdf</a:t>
            </a:r>
          </a:p>
          <a:p>
            <a:pPr marL="457200" marR="0" indent="45720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a:t>
            </a:r>
          </a:p>
          <a:p>
            <a:pPr marL="0" marR="0" lvl="0" indent="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3. The Hive. "Collective Impact." United Way Australia, 20 Feb. 2014. </a:t>
            </a:r>
          </a:p>
          <a:p>
            <a:pPr marL="457200" marR="0" indent="45720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Web. 14 Feb. 2017. </a:t>
            </a:r>
          </a:p>
          <a:p>
            <a:pPr marL="457200" marR="0" indent="45720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http://unitedway.com.au/collective-impact-3 </a:t>
            </a:r>
          </a:p>
          <a:p>
            <a:pPr marL="457200" marR="0" indent="45720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a:t>
            </a:r>
          </a:p>
          <a:p>
            <a:pPr marL="0" marR="0" lvl="0" indent="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4. HHS, </a:t>
            </a:r>
            <a:r>
              <a:rPr lang="en-US" sz="1500" i="1"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The national CLAS standards. </a:t>
            </a: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Office of Minority Health, 2014.</a:t>
            </a:r>
          </a:p>
          <a:p>
            <a:pPr marL="457200" marR="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a:t>
            </a:r>
          </a:p>
          <a:p>
            <a:pPr marL="0" marR="0" lvl="0" indent="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5. HHS, </a:t>
            </a:r>
            <a:r>
              <a:rPr lang="en-US" sz="1500" dirty="0" err="1">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MinorityHealth</a:t>
            </a: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"What Is CLAS?" </a:t>
            </a:r>
            <a:r>
              <a:rPr lang="en-US" sz="1500" i="1"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Think Cultural Health</a:t>
            </a: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HHS </a:t>
            </a:r>
          </a:p>
          <a:p>
            <a:pPr marL="914400" marR="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Office of Minority Health, 1212. Web. 15 Feb. 2017. https://www.thinkculturalhealth.hhs.gov/clas/what-is-clas</a:t>
            </a:r>
          </a:p>
          <a:p>
            <a:pPr marL="914400" marR="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a:t>
            </a:r>
          </a:p>
          <a:p>
            <a:pPr marL="0" marR="0" lvl="0" indent="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6. </a:t>
            </a:r>
            <a:r>
              <a:rPr lang="en-US" sz="1500" dirty="0" err="1">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Scheffler</a:t>
            </a: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R.M. and N. Adams, </a:t>
            </a:r>
            <a:r>
              <a:rPr lang="en-US" sz="1500" i="1"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Millionaires and mental health: </a:t>
            </a:r>
            <a:endPar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endParaRPr>
          </a:p>
          <a:p>
            <a:pPr marL="457200" marR="0" indent="457200">
              <a:lnSpc>
                <a:spcPct val="115000"/>
              </a:lnSpc>
              <a:spcBef>
                <a:spcPts val="0"/>
              </a:spcBef>
              <a:spcAft>
                <a:spcPts val="1000"/>
              </a:spcAft>
            </a:pPr>
            <a:r>
              <a:rPr lang="en-US" sz="1500" i="1"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Proposition 63 in California. </a:t>
            </a: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Health Affairs, 2005. </a:t>
            </a:r>
            <a:r>
              <a:rPr lang="en-US" sz="1500" b="1"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24</a:t>
            </a: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p. W5.</a:t>
            </a:r>
          </a:p>
          <a:p>
            <a:pPr marL="0" marR="0" lvl="0" indent="0"/>
            <a:r>
              <a:rPr lang="en-US" sz="1500" dirty="0">
                <a:solidFill>
                  <a:schemeClr val="accent5">
                    <a:lumMod val="50000"/>
                  </a:schemeClr>
                </a:solidFill>
                <a:latin typeface="Cambria" panose="02040503050406030204" pitchFamily="18" charset="0"/>
                <a:ea typeface="Times New Roman" panose="02020603050405020304" pitchFamily="18" charset="0"/>
              </a:rPr>
              <a:t>7. Solano County’s Behavioral Health Department. (</a:t>
            </a:r>
            <a:r>
              <a:rPr lang="en-US" sz="1500" dirty="0" err="1">
                <a:solidFill>
                  <a:schemeClr val="accent5">
                    <a:lumMod val="50000"/>
                  </a:schemeClr>
                </a:solidFill>
                <a:latin typeface="Cambria" panose="02040503050406030204" pitchFamily="18" charset="0"/>
                <a:ea typeface="Times New Roman" panose="02020603050405020304" pitchFamily="18" charset="0"/>
              </a:rPr>
              <a:t>n.d.</a:t>
            </a:r>
            <a:r>
              <a:rPr lang="en-US" sz="1500" dirty="0">
                <a:solidFill>
                  <a:schemeClr val="accent5">
                    <a:lumMod val="50000"/>
                  </a:schemeClr>
                </a:solidFill>
                <a:latin typeface="Cambria" panose="02040503050406030204" pitchFamily="18" charset="0"/>
                <a:ea typeface="Times New Roman" panose="02020603050405020304" pitchFamily="18" charset="0"/>
              </a:rPr>
              <a:t>). </a:t>
            </a:r>
          </a:p>
          <a:p>
            <a:pPr marL="914400" marR="0"/>
            <a:r>
              <a:rPr lang="en-US" sz="1500" i="1" dirty="0">
                <a:solidFill>
                  <a:schemeClr val="accent5">
                    <a:lumMod val="50000"/>
                  </a:schemeClr>
                </a:solidFill>
                <a:latin typeface="Cambria" panose="02040503050406030204" pitchFamily="18" charset="0"/>
                <a:ea typeface="Times New Roman" panose="02020603050405020304" pitchFamily="18" charset="0"/>
              </a:rPr>
              <a:t>	Mental Health Interdisciplinary Collaboration and Cultural Transformation Model</a:t>
            </a:r>
            <a:r>
              <a:rPr lang="en-US" sz="1500" dirty="0">
                <a:solidFill>
                  <a:schemeClr val="accent5">
                    <a:lumMod val="50000"/>
                  </a:schemeClr>
                </a:solidFill>
                <a:latin typeface="Cambria" panose="02040503050406030204" pitchFamily="18" charset="0"/>
                <a:ea typeface="Times New Roman" panose="02020603050405020304" pitchFamily="18" charset="0"/>
              </a:rPr>
              <a:t>. Solano County. (2005)</a:t>
            </a:r>
          </a:p>
          <a:p>
            <a:pPr marL="914400" marR="0"/>
            <a:endParaRPr lang="en-US" sz="1500" dirty="0">
              <a:solidFill>
                <a:schemeClr val="accent5">
                  <a:lumMod val="50000"/>
                </a:schemeClr>
              </a:solidFill>
              <a:latin typeface="Cambria" panose="02040503050406030204" pitchFamily="18" charset="0"/>
              <a:ea typeface="Times New Roman" panose="02020603050405020304" pitchFamily="18" charset="0"/>
            </a:endParaRPr>
          </a:p>
          <a:p>
            <a:pPr marL="0" marR="0" lvl="0" indent="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8. Valley Vision, </a:t>
            </a:r>
            <a:r>
              <a:rPr lang="en-US" sz="1500" i="1"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A Community Health Needs Assessment of the Solano </a:t>
            </a:r>
            <a:endPar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endParaRPr>
          </a:p>
          <a:p>
            <a:pPr marL="457200" marR="0" indent="457200">
              <a:lnSpc>
                <a:spcPct val="115000"/>
              </a:lnSpc>
              <a:spcBef>
                <a:spcPts val="0"/>
              </a:spcBef>
              <a:spcAft>
                <a:spcPts val="0"/>
              </a:spcAft>
            </a:pPr>
            <a:r>
              <a:rPr lang="en-US" sz="1500" i="1"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County Service</a:t>
            </a: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a:t>
            </a:r>
            <a:r>
              <a:rPr lang="en-US" sz="1500" i="1"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Area</a:t>
            </a: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2013.</a:t>
            </a:r>
          </a:p>
          <a:p>
            <a:pPr marL="457200" marR="0" indent="45720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a:t>
            </a:r>
          </a:p>
          <a:p>
            <a:pPr marL="0" marR="0" lvl="0" indent="0">
              <a:lnSpc>
                <a:spcPct val="115000"/>
              </a:lnSpc>
              <a:spcBef>
                <a:spcPts val="0"/>
              </a:spcBef>
              <a:spcAft>
                <a:spcPts val="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9. Visla  , J. (2016). Solano County Behavioral Health Innovation Plan – </a:t>
            </a:r>
          </a:p>
          <a:p>
            <a:pPr marL="457200" marR="0" indent="457200">
              <a:lnSpc>
                <a:spcPct val="115000"/>
              </a:lnSpc>
              <a:spcBef>
                <a:spcPts val="0"/>
              </a:spcBef>
              <a:spcAft>
                <a:spcPts val="100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A Cultural Transformation Model.</a:t>
            </a:r>
          </a:p>
          <a:p>
            <a:pPr marL="0" marR="0">
              <a:spcBef>
                <a:spcPts val="0"/>
              </a:spcBef>
              <a:spcAft>
                <a:spcPts val="1000"/>
              </a:spcAft>
            </a:pPr>
            <a:r>
              <a:rPr lang="en-US" sz="7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7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solidFill>
                <a:schemeClr val="accent5">
                  <a:lumMod val="50000"/>
                </a:schemeClr>
              </a:solidFill>
            </a:endParaRPr>
          </a:p>
        </p:txBody>
      </p:sp>
      <p:sp>
        <p:nvSpPr>
          <p:cNvPr id="23" name="Text Placeholder 351"/>
          <p:cNvSpPr txBox="1">
            <a:spLocks/>
          </p:cNvSpPr>
          <p:nvPr/>
        </p:nvSpPr>
        <p:spPr>
          <a:xfrm>
            <a:off x="3771709" y="1647057"/>
            <a:ext cx="20107276" cy="467243"/>
          </a:xfrm>
          <a:prstGeom prst="rect">
            <a:avLst/>
          </a:prstGeom>
        </p:spPr>
        <p:txBody>
          <a:bodyPr>
            <a:noAutofit/>
          </a:bodyPr>
          <a:lstStyle>
            <a:lvl1pPr marL="0" indent="0" algn="ctr" defTabSz="2507943" rtl="0" eaLnBrk="1" latinLnBrk="0" hangingPunct="1">
              <a:spcBef>
                <a:spcPct val="20000"/>
              </a:spcBef>
              <a:buFontTx/>
              <a:buNone/>
              <a:defRPr sz="2800" kern="1200">
                <a:solidFill>
                  <a:schemeClr val="accent5">
                    <a:lumMod val="50000"/>
                  </a:schemeClr>
                </a:solidFill>
                <a:latin typeface="+mn-lt"/>
                <a:ea typeface="+mn-ea"/>
                <a:cs typeface="+mn-cs"/>
              </a:defRPr>
            </a:lvl1pPr>
            <a:lvl2pPr marL="2037704" indent="-783732" algn="l" defTabSz="2507943" rtl="0" eaLnBrk="1" latinLnBrk="0" hangingPunct="1">
              <a:spcBef>
                <a:spcPct val="20000"/>
              </a:spcBef>
              <a:buFontTx/>
              <a:buNone/>
              <a:defRPr sz="7200" kern="1200">
                <a:solidFill>
                  <a:schemeClr val="tx1"/>
                </a:solidFill>
                <a:latin typeface="+mn-lt"/>
                <a:ea typeface="+mn-ea"/>
                <a:cs typeface="+mn-cs"/>
              </a:defRPr>
            </a:lvl2pPr>
            <a:lvl3pPr marL="3134929" indent="-626986" algn="l" defTabSz="2507943" rtl="0" eaLnBrk="1" latinLnBrk="0" hangingPunct="1">
              <a:spcBef>
                <a:spcPct val="20000"/>
              </a:spcBef>
              <a:buFontTx/>
              <a:buNone/>
              <a:defRPr sz="7200" kern="1200">
                <a:solidFill>
                  <a:schemeClr val="tx1"/>
                </a:solidFill>
                <a:latin typeface="+mn-lt"/>
                <a:ea typeface="+mn-ea"/>
                <a:cs typeface="+mn-cs"/>
              </a:defRPr>
            </a:lvl3pPr>
            <a:lvl4pPr marL="4388901" indent="-626986" algn="l" defTabSz="2507943" rtl="0" eaLnBrk="1" latinLnBrk="0" hangingPunct="1">
              <a:spcBef>
                <a:spcPct val="20000"/>
              </a:spcBef>
              <a:buFontTx/>
              <a:buNone/>
              <a:defRPr sz="7200" kern="1200">
                <a:solidFill>
                  <a:schemeClr val="tx1"/>
                </a:solidFill>
                <a:latin typeface="+mn-lt"/>
                <a:ea typeface="+mn-ea"/>
                <a:cs typeface="+mn-cs"/>
              </a:defRPr>
            </a:lvl4pPr>
            <a:lvl5pPr marL="5642872" indent="-626986" algn="l" defTabSz="2507943" rtl="0" eaLnBrk="1" latinLnBrk="0" hangingPunct="1">
              <a:spcBef>
                <a:spcPct val="20000"/>
              </a:spcBef>
              <a:buFontTx/>
              <a:buNone/>
              <a:defRPr sz="72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a:solidFill>
                  <a:schemeClr val="accent5">
                    <a:lumMod val="75000"/>
                  </a:schemeClr>
                </a:solidFill>
              </a:rPr>
              <a:t>Medical Student Research Fellowship, UC Davis School of Medicine</a:t>
            </a:r>
          </a:p>
        </p:txBody>
      </p:sp>
      <p:pic>
        <p:nvPicPr>
          <p:cNvPr id="4" name="Graphic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091" y="355962"/>
            <a:ext cx="1678309" cy="1678309"/>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6448" y="746689"/>
            <a:ext cx="4268603" cy="1367611"/>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45716" y="7675918"/>
            <a:ext cx="6612087" cy="3090766"/>
          </a:xfrm>
          <a:prstGeom prst="rect">
            <a:avLst/>
          </a:prstGeom>
        </p:spPr>
      </p:pic>
      <p:sp>
        <p:nvSpPr>
          <p:cNvPr id="7" name="TextBox 6"/>
          <p:cNvSpPr txBox="1"/>
          <p:nvPr/>
        </p:nvSpPr>
        <p:spPr>
          <a:xfrm>
            <a:off x="1879492" y="15445194"/>
            <a:ext cx="4876800" cy="369332"/>
          </a:xfrm>
          <a:prstGeom prst="rect">
            <a:avLst/>
          </a:prstGeom>
          <a:noFill/>
        </p:spPr>
        <p:txBody>
          <a:bodyPr wrap="square" rtlCol="0">
            <a:spAutoFit/>
          </a:bodyPr>
          <a:lstStyle/>
          <a:p>
            <a:r>
              <a:rPr lang="en-US" sz="1800" b="1" dirty="0">
                <a:solidFill>
                  <a:schemeClr val="accent5">
                    <a:lumMod val="50000"/>
                  </a:schemeClr>
                </a:solidFill>
                <a:latin typeface="Cambria" panose="02040503050406030204" pitchFamily="18" charset="0"/>
                <a:cs typeface="Times New Roman" panose="02020603050405020304" pitchFamily="18" charset="0"/>
              </a:rPr>
              <a:t>Figure 1. The Five Year Plan</a:t>
            </a:r>
            <a:r>
              <a:rPr lang="en-US" sz="1800" b="1" baseline="30000" dirty="0">
                <a:solidFill>
                  <a:schemeClr val="accent5">
                    <a:lumMod val="50000"/>
                  </a:schemeClr>
                </a:solidFill>
                <a:latin typeface="Cambria" panose="02040503050406030204" pitchFamily="18" charset="0"/>
                <a:cs typeface="Times New Roman" panose="02020603050405020304" pitchFamily="18" charset="0"/>
              </a:rPr>
              <a:t>9</a:t>
            </a:r>
          </a:p>
        </p:txBody>
      </p:sp>
      <p:sp>
        <p:nvSpPr>
          <p:cNvPr id="8" name="TextBox 7"/>
          <p:cNvSpPr txBox="1"/>
          <p:nvPr/>
        </p:nvSpPr>
        <p:spPr>
          <a:xfrm>
            <a:off x="7435692" y="12812961"/>
            <a:ext cx="6737336" cy="2061718"/>
          </a:xfrm>
          <a:prstGeom prst="rect">
            <a:avLst/>
          </a:prstGeom>
          <a:solidFill>
            <a:schemeClr val="bg1"/>
          </a:solidFill>
          <a:ln>
            <a:noFill/>
          </a:ln>
        </p:spPr>
        <p:txBody>
          <a:bodyPr wrap="square" rtlCol="0">
            <a:spAutoFit/>
          </a:bodyPr>
          <a:lstStyle/>
          <a:p>
            <a:pPr>
              <a:lnSpc>
                <a:spcPct val="115000"/>
              </a:lnSpc>
              <a:spcAft>
                <a:spcPts val="100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Culturally and linguistically appropriate services (CLAS) is one strategy to help eliminate health inequities. By tailoring services to an individual's culture and language preferences, health professionals can help bring about positive health outcomes for diverse populations.</a:t>
            </a:r>
          </a:p>
          <a:p>
            <a:pPr>
              <a:lnSpc>
                <a:spcPct val="115000"/>
              </a:lnSpc>
              <a:spcAft>
                <a:spcPts val="1000"/>
              </a:spcAft>
            </a:pP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The provision of health services that are respectful of and responsive to the health beliefs, practices, and needs of diverse patients can help close the gap in health outcomes.</a:t>
            </a:r>
            <a:r>
              <a:rPr lang="en-US" sz="1500" baseline="300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1,2,4,5</a:t>
            </a:r>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a:t>
            </a:r>
            <a:endParaRPr lang="en-US" sz="1500" dirty="0">
              <a:solidFill>
                <a:schemeClr val="accent5">
                  <a:lumMod val="50000"/>
                </a:schemeClr>
              </a:solidFill>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12" name="TextBox 11"/>
          <p:cNvSpPr txBox="1"/>
          <p:nvPr/>
        </p:nvSpPr>
        <p:spPr>
          <a:xfrm>
            <a:off x="14483186" y="11152134"/>
            <a:ext cx="5640509" cy="4231928"/>
          </a:xfrm>
          <a:prstGeom prst="rect">
            <a:avLst/>
          </a:prstGeom>
          <a:noFill/>
        </p:spPr>
        <p:txBody>
          <a:bodyPr wrap="square" rtlCol="0">
            <a:spAutoFit/>
          </a:bodyPr>
          <a:lstStyle/>
          <a:p>
            <a:pPr algn="just"/>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Collective Impact calls for input from all stakeholders. The analysis of these 7 interviews focused on the perspectives and objectives of County MHS employees; one component of the initial interviewing of all stakeholders.</a:t>
            </a:r>
          </a:p>
          <a:p>
            <a:pPr algn="just"/>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a:t>
            </a:r>
          </a:p>
          <a:p>
            <a:pPr algn="just"/>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The analysis of the coded interviews allowed the team to develop a descriptive understanding of the County’s strengths and challenges. Additionally, it helped the CHRD to identify future interviewees, as well as refine the survey tool to better capture the most pressing issues concerning Solano County MHS in its aim to better serve the Filipino-American, Latino and LGBTQ communities. </a:t>
            </a:r>
          </a:p>
          <a:p>
            <a:pPr algn="just"/>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a:t>
            </a:r>
          </a:p>
          <a:p>
            <a:pPr algn="just"/>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Later in Year 1, the survey tool was refined to reflect the most prominent themes that arose from the first 7 interviews.  Additionally, the themes have contributed to the design of a Solano County specific CLAS training that will be conducted in Year 2. </a:t>
            </a:r>
          </a:p>
          <a:p>
            <a:endParaRPr lang="en-US" sz="1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523815" y="3456107"/>
            <a:ext cx="6852627" cy="3554819"/>
          </a:xfrm>
          <a:prstGeom prst="rect">
            <a:avLst/>
          </a:prstGeom>
          <a:noFill/>
        </p:spPr>
        <p:txBody>
          <a:bodyPr wrap="square" rtlCol="0">
            <a:spAutoFit/>
          </a:bodyPr>
          <a:lstStyle/>
          <a:p>
            <a:pPr algn="just"/>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A survey tool consisting of open-ended questions was designed to guide the discussion, amongst other important issues, to problems with Mental Health Service utilization within the three populations and topics associated with Collective Impact and CLAS standards.  The tool was used to interview 7 County employees, identified, by Solano County Department of Health and Human Services and the CRHD research team, as being of and/or serving the Filipino-American, Latino or LGBTQ community; i.e. one of the three target communities. </a:t>
            </a:r>
          </a:p>
          <a:p>
            <a:pPr algn="just"/>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 </a:t>
            </a:r>
          </a:p>
          <a:p>
            <a:pPr algn="just"/>
            <a:r>
              <a:rPr lang="en-US" sz="1500"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rPr>
              <a:t>Of the 7 interviewees: 2 represent the Filipino community, 2 represent the Latino community, 2 represent the LGBTQ and 1 represents the MHS administration. The interviews were conducted the Solano County’s Office of Health and Human Services. The interviews were recorded, transcribed and coded using a code index developed through identification of repeated themes throughout the interviews. These codes were then used to analyze the most important issues identified by the interviewees. </a:t>
            </a:r>
            <a:endParaRPr lang="en-US" sz="1500" dirty="0">
              <a:solidFill>
                <a:schemeClr val="accent5">
                  <a:lumMod val="50000"/>
                </a:schemeClr>
              </a:solidFill>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34" name="TextBox 33"/>
          <p:cNvSpPr txBox="1"/>
          <p:nvPr/>
        </p:nvSpPr>
        <p:spPr>
          <a:xfrm>
            <a:off x="9093514" y="10821723"/>
            <a:ext cx="4876800" cy="369332"/>
          </a:xfrm>
          <a:prstGeom prst="rect">
            <a:avLst/>
          </a:prstGeom>
          <a:noFill/>
        </p:spPr>
        <p:txBody>
          <a:bodyPr wrap="square" rtlCol="0">
            <a:spAutoFit/>
          </a:bodyPr>
          <a:lstStyle/>
          <a:p>
            <a:r>
              <a:rPr lang="en-US" sz="1800" b="1" dirty="0">
                <a:solidFill>
                  <a:schemeClr val="accent5">
                    <a:lumMod val="50000"/>
                  </a:schemeClr>
                </a:solidFill>
                <a:latin typeface="Cambria" panose="02040503050406030204" pitchFamily="18" charset="0"/>
                <a:cs typeface="Times New Roman" panose="02020603050405020304" pitchFamily="18" charset="0"/>
              </a:rPr>
              <a:t>Table 1. Interview Codes</a:t>
            </a:r>
            <a:r>
              <a:rPr lang="en-US" sz="1800" b="1" baseline="30000" dirty="0">
                <a:solidFill>
                  <a:schemeClr val="accent5">
                    <a:lumMod val="50000"/>
                  </a:schemeClr>
                </a:solidFill>
                <a:latin typeface="Cambria" panose="02040503050406030204" pitchFamily="18" charset="0"/>
                <a:cs typeface="Times New Roman" panose="02020603050405020304" pitchFamily="18" charset="0"/>
              </a:rPr>
              <a:t>9</a:t>
            </a:r>
            <a:endParaRPr lang="en-US" sz="1800" b="1" dirty="0">
              <a:solidFill>
                <a:schemeClr val="accent5">
                  <a:lumMod val="50000"/>
                </a:schemeClr>
              </a:solidFill>
              <a:latin typeface="Cambria" panose="02040503050406030204" pitchFamily="18" charset="0"/>
              <a:cs typeface="Times New Roman" panose="02020603050405020304" pitchFamily="18" charset="0"/>
            </a:endParaRPr>
          </a:p>
        </p:txBody>
      </p:sp>
      <p:sp>
        <p:nvSpPr>
          <p:cNvPr id="35" name="TextBox 34"/>
          <p:cNvSpPr txBox="1"/>
          <p:nvPr/>
        </p:nvSpPr>
        <p:spPr>
          <a:xfrm>
            <a:off x="15325838" y="9438029"/>
            <a:ext cx="4876800" cy="369332"/>
          </a:xfrm>
          <a:prstGeom prst="rect">
            <a:avLst/>
          </a:prstGeom>
          <a:noFill/>
        </p:spPr>
        <p:txBody>
          <a:bodyPr wrap="square" rtlCol="0">
            <a:spAutoFit/>
          </a:bodyPr>
          <a:lstStyle/>
          <a:p>
            <a:r>
              <a:rPr lang="en-US" sz="1800" b="1" dirty="0">
                <a:solidFill>
                  <a:schemeClr val="accent5">
                    <a:lumMod val="50000"/>
                  </a:schemeClr>
                </a:solidFill>
                <a:latin typeface="Cambria" panose="02040503050406030204" pitchFamily="18" charset="0"/>
                <a:cs typeface="Times New Roman" panose="02020603050405020304" pitchFamily="18" charset="0"/>
              </a:rPr>
              <a:t>Figure 2. What is Collective Impact?</a:t>
            </a:r>
            <a:r>
              <a:rPr lang="en-US" sz="1800" b="1" baseline="30000" dirty="0">
                <a:solidFill>
                  <a:schemeClr val="accent5">
                    <a:lumMod val="50000"/>
                  </a:schemeClr>
                </a:solidFill>
                <a:latin typeface="Cambria" panose="02040503050406030204" pitchFamily="18" charset="0"/>
                <a:cs typeface="Times New Roman" panose="02020603050405020304" pitchFamily="18" charset="0"/>
              </a:rPr>
              <a:t>3</a:t>
            </a:r>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838566" y="13913155"/>
            <a:ext cx="4310743" cy="1901371"/>
          </a:xfrm>
          <a:prstGeom prst="rect">
            <a:avLst/>
          </a:prstGeom>
        </p:spPr>
      </p:pic>
      <p:sp>
        <p:nvSpPr>
          <p:cNvPr id="313" name="Text Placeholder 312"/>
          <p:cNvSpPr>
            <a:spLocks noGrp="1"/>
          </p:cNvSpPr>
          <p:nvPr>
            <p:ph type="body" sz="quarter" idx="30"/>
          </p:nvPr>
        </p:nvSpPr>
        <p:spPr>
          <a:xfrm>
            <a:off x="20737719" y="12795171"/>
            <a:ext cx="6282531" cy="1325624"/>
          </a:xfrm>
        </p:spPr>
        <p:txBody>
          <a:bodyPr/>
          <a:lstStyle/>
          <a:p>
            <a:pPr algn="ctr"/>
            <a:r>
              <a:rPr lang="en-US" sz="1500" dirty="0"/>
              <a:t>Jasmine </a:t>
            </a:r>
            <a:r>
              <a:rPr lang="en-US" sz="1500" dirty="0" err="1"/>
              <a:t>Visla</a:t>
            </a:r>
            <a:r>
              <a:rPr lang="en-US" sz="1500" dirty="0"/>
              <a:t>, MPH</a:t>
            </a:r>
          </a:p>
          <a:p>
            <a:pPr algn="ctr"/>
            <a:r>
              <a:rPr lang="en-US" sz="1500" dirty="0"/>
              <a:t>UC Davis Center for Reducing Health Disparities Team</a:t>
            </a:r>
          </a:p>
          <a:p>
            <a:pPr algn="ctr"/>
            <a:r>
              <a:rPr lang="en-US" sz="1500" dirty="0"/>
              <a:t>Solano County Mental Health Services</a:t>
            </a:r>
          </a:p>
          <a:p>
            <a:pPr algn="ctr"/>
            <a:r>
              <a:rPr lang="en-US" sz="1500" dirty="0"/>
              <a:t>Latino, Filipino, and LGBTQ Communities of Solano County</a:t>
            </a:r>
            <a:endParaRPr lang="en-US" sz="1500" dirty="0">
              <a:solidFill>
                <a:schemeClr val="accent5">
                  <a:lumMod val="50000"/>
                </a:schemeClr>
              </a:solidFill>
            </a:endParaRPr>
          </a:p>
        </p:txBody>
      </p:sp>
      <p:sp>
        <p:nvSpPr>
          <p:cNvPr id="9" name="Rectangle 8"/>
          <p:cNvSpPr/>
          <p:nvPr/>
        </p:nvSpPr>
        <p:spPr>
          <a:xfrm>
            <a:off x="7529434" y="11887991"/>
            <a:ext cx="6643594" cy="714422"/>
          </a:xfrm>
          <a:prstGeom prst="rect">
            <a:avLst/>
          </a:prstGeom>
          <a:solidFill>
            <a:schemeClr val="bg1"/>
          </a:solidFill>
          <a:ln w="57150">
            <a:solidFill>
              <a:srgbClr val="B2D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50629" y="11887991"/>
            <a:ext cx="6219685" cy="707886"/>
          </a:xfrm>
          <a:prstGeom prst="rect">
            <a:avLst/>
          </a:prstGeom>
          <a:noFill/>
        </p:spPr>
        <p:txBody>
          <a:bodyPr wrap="square" rtlCol="0">
            <a:spAutoFit/>
          </a:bodyPr>
          <a:lstStyle/>
          <a:p>
            <a:pPr algn="ctr"/>
            <a:r>
              <a:rPr lang="en-US" sz="4000" dirty="0">
                <a:solidFill>
                  <a:schemeClr val="accent5">
                    <a:lumMod val="50000"/>
                  </a:schemeClr>
                </a:solidFill>
                <a:latin typeface="Cambria" panose="02040503050406030204" pitchFamily="18" charset="0"/>
                <a:cs typeface="Times New Roman" panose="02020603050405020304" pitchFamily="18" charset="0"/>
              </a:rPr>
              <a:t>What is CLAS?</a:t>
            </a:r>
          </a:p>
        </p:txBody>
      </p:sp>
      <p:sp>
        <p:nvSpPr>
          <p:cNvPr id="14" name="Text Placeholder 13"/>
          <p:cNvSpPr>
            <a:spLocks noGrp="1"/>
          </p:cNvSpPr>
          <p:nvPr>
            <p:ph type="body" sz="quarter" idx="27"/>
          </p:nvPr>
        </p:nvSpPr>
        <p:spPr>
          <a:xfrm>
            <a:off x="20514168" y="2697911"/>
            <a:ext cx="6279386" cy="428684"/>
          </a:xfrm>
        </p:spPr>
        <p:txBody>
          <a:bodyPr/>
          <a:lstStyle/>
          <a:p>
            <a:r>
              <a:rPr lang="en-US" dirty="0"/>
              <a:t>References</a:t>
            </a:r>
          </a:p>
        </p:txBody>
      </p:sp>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PosterPresentations.com-36x60-Template-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1694</TotalTime>
  <Words>724</Words>
  <Application>Microsoft Office PowerPoint</Application>
  <PresentationFormat>Custom</PresentationFormat>
  <Paragraphs>67</Paragraphs>
  <Slides>1</Slides>
  <Notes>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0" baseType="lpstr">
      <vt:lpstr>Arial</vt:lpstr>
      <vt:lpstr>Calibri</vt:lpstr>
      <vt:lpstr>Cambria</vt:lpstr>
      <vt:lpstr>Times New Roman</vt:lpstr>
      <vt:lpstr>Trebuchet MS</vt:lpstr>
      <vt:lpstr>PosterPresentations.com-36x60-Template-V3</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Callum Rowe</cp:lastModifiedBy>
  <cp:revision>67</cp:revision>
  <dcterms:created xsi:type="dcterms:W3CDTF">2012-02-06T18:46:22Z</dcterms:created>
  <dcterms:modified xsi:type="dcterms:W3CDTF">2017-02-18T04:22:07Z</dcterms:modified>
</cp:coreProperties>
</file>