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3.xml" ContentType="application/vnd.openxmlformats-officedocument.presentationml.slideLayout+xml"/>
  <Override PartName="/ppt/theme/theme3.xml" ContentType="application/vnd.openxmlformats-officedocument.them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036">
          <p15:clr>
            <a:srgbClr val="A4A3A4"/>
          </p15:clr>
        </p15:guide>
        <p15:guide id="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658" autoAdjust="0"/>
    <p:restoredTop sz="94701" autoAdjust="0"/>
  </p:normalViewPr>
  <p:slideViewPr>
    <p:cSldViewPr snapToGrid="0" snapToObjects="1" showGuides="1">
      <p:cViewPr>
        <p:scale>
          <a:sx n="23" d="100"/>
          <a:sy n="23" d="100"/>
        </p:scale>
        <p:origin x="-600" y="904"/>
      </p:cViewPr>
      <p:guideLst>
        <p:guide orient="horz" pos="3318"/>
        <p:guide orient="horz" pos="288"/>
        <p:guide orient="horz" pos="20160"/>
        <p:guide orient="horz"/>
        <p:guide orient="horz" pos="20036"/>
        <p:guide pos="581"/>
        <p:guide pos="27069"/>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diti:Documents:UCDavisSOM!!:Research:DrHagerman:AlloP:Results:NeuroPsych-1-25-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diti:Documents:UCDavisSOM!!:Research:DrHagerman:AlloP:Results:NeuroPsych-1-25-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diti:Documents:UCDavisSOM!!:Research:DrHagerman:AlloP:Results:NeuroPsych-1-25-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diti:Documents:UCDavisSOM!!:Research:DrHagerman:AlloP:Results:NeuroPsych-1-25-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diti:Documents:UCDavisSOM!!:Research:DrHagerman:AlloP:Results:NeuroPsych-1-25-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diti:Documents:UCDavisSOM!!:Research:DrHagerman:AlloP:Results:NeuroPsych-1-25-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diti:Documents:UCDavisSOM!!:Research:DrHagerman:AlloP:Results:NeuroPsych-1-25-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COWAT</a:t>
            </a:r>
          </a:p>
        </c:rich>
      </c:tx>
      <c:layout/>
      <c:overlay val="0"/>
    </c:title>
    <c:autoTitleDeleted val="0"/>
    <c:plotArea>
      <c:layout/>
      <c:barChart>
        <c:barDir val="col"/>
        <c:grouping val="clustered"/>
        <c:varyColors val="0"/>
        <c:ser>
          <c:idx val="0"/>
          <c:order val="0"/>
          <c:tx>
            <c:strRef>
              <c:f>Sheet1!$Q$24</c:f>
              <c:strCache>
                <c:ptCount val="1"/>
                <c:pt idx="0">
                  <c:v>Percentage Change</c:v>
                </c:pt>
              </c:strCache>
            </c:strRef>
          </c:tx>
          <c:invertIfNegative val="0"/>
          <c:cat>
            <c:strRef>
              <c:f>Sheet1!$P$25:$P$31</c:f>
              <c:strCache>
                <c:ptCount val="7"/>
                <c:pt idx="0">
                  <c:v>1</c:v>
                </c:pt>
                <c:pt idx="1">
                  <c:v>2</c:v>
                </c:pt>
                <c:pt idx="2">
                  <c:v>3</c:v>
                </c:pt>
                <c:pt idx="3">
                  <c:v>4</c:v>
                </c:pt>
                <c:pt idx="4">
                  <c:v>5</c:v>
                </c:pt>
                <c:pt idx="5">
                  <c:v>6</c:v>
                </c:pt>
                <c:pt idx="6">
                  <c:v>Average</c:v>
                </c:pt>
              </c:strCache>
            </c:strRef>
          </c:cat>
          <c:val>
            <c:numRef>
              <c:f>Sheet1!$Q$25:$Q$31</c:f>
              <c:numCache>
                <c:formatCode>0.00</c:formatCode>
                <c:ptCount val="7"/>
                <c:pt idx="0" formatCode="General">
                  <c:v>-0.137931</c:v>
                </c:pt>
                <c:pt idx="1">
                  <c:v>0.090909</c:v>
                </c:pt>
                <c:pt idx="2">
                  <c:v>-0.08</c:v>
                </c:pt>
                <c:pt idx="3">
                  <c:v>-0.133333</c:v>
                </c:pt>
                <c:pt idx="4" formatCode="General">
                  <c:v>0.5625</c:v>
                </c:pt>
                <c:pt idx="5">
                  <c:v>-0.0285714</c:v>
                </c:pt>
                <c:pt idx="6">
                  <c:v>0.05</c:v>
                </c:pt>
              </c:numCache>
            </c:numRef>
          </c:val>
        </c:ser>
        <c:dLbls>
          <c:showLegendKey val="0"/>
          <c:showVal val="0"/>
          <c:showCatName val="0"/>
          <c:showSerName val="0"/>
          <c:showPercent val="0"/>
          <c:showBubbleSize val="0"/>
        </c:dLbls>
        <c:gapWidth val="150"/>
        <c:axId val="1822584296"/>
        <c:axId val="1822559144"/>
      </c:barChart>
      <c:catAx>
        <c:axId val="1822584296"/>
        <c:scaling>
          <c:orientation val="minMax"/>
        </c:scaling>
        <c:delete val="0"/>
        <c:axPos val="b"/>
        <c:title>
          <c:tx>
            <c:rich>
              <a:bodyPr/>
              <a:lstStyle/>
              <a:p>
                <a:pPr>
                  <a:defRPr sz="1200"/>
                </a:pPr>
                <a:r>
                  <a:rPr lang="en-US" sz="1200"/>
                  <a:t>Patients</a:t>
                </a:r>
              </a:p>
            </c:rich>
          </c:tx>
          <c:layout/>
          <c:overlay val="0"/>
        </c:title>
        <c:majorTickMark val="out"/>
        <c:minorTickMark val="none"/>
        <c:tickLblPos val="nextTo"/>
        <c:txPr>
          <a:bodyPr/>
          <a:lstStyle/>
          <a:p>
            <a:pPr>
              <a:defRPr sz="1200"/>
            </a:pPr>
            <a:endParaRPr lang="en-US"/>
          </a:p>
        </c:txPr>
        <c:crossAx val="1822559144"/>
        <c:crosses val="autoZero"/>
        <c:auto val="1"/>
        <c:lblAlgn val="ctr"/>
        <c:lblOffset val="100"/>
        <c:noMultiLvlLbl val="0"/>
      </c:catAx>
      <c:valAx>
        <c:axId val="1822559144"/>
        <c:scaling>
          <c:orientation val="minMax"/>
        </c:scaling>
        <c:delete val="0"/>
        <c:axPos val="l"/>
        <c:majorGridlines/>
        <c:numFmt formatCode="General" sourceLinked="1"/>
        <c:majorTickMark val="out"/>
        <c:minorTickMark val="none"/>
        <c:tickLblPos val="nextTo"/>
        <c:crossAx val="1822584296"/>
        <c:crosses val="autoZero"/>
        <c:crossBetween val="between"/>
      </c:valAx>
    </c:plotArea>
    <c:legend>
      <c:legendPos val="r"/>
      <c:layout>
        <c:manualLayout>
          <c:xMode val="edge"/>
          <c:yMode val="edge"/>
          <c:x val="0.707021497790563"/>
          <c:y val="0.447173041858678"/>
          <c:w val="0.158164804444712"/>
          <c:h val="0.152104661590673"/>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MMSE</a:t>
            </a:r>
          </a:p>
        </c:rich>
      </c:tx>
      <c:layout/>
      <c:overlay val="0"/>
    </c:title>
    <c:autoTitleDeleted val="0"/>
    <c:plotArea>
      <c:layout/>
      <c:barChart>
        <c:barDir val="col"/>
        <c:grouping val="clustered"/>
        <c:varyColors val="0"/>
        <c:ser>
          <c:idx val="0"/>
          <c:order val="0"/>
          <c:tx>
            <c:strRef>
              <c:f>Sheet1!$Q$35</c:f>
              <c:strCache>
                <c:ptCount val="1"/>
                <c:pt idx="0">
                  <c:v>Percent change</c:v>
                </c:pt>
              </c:strCache>
            </c:strRef>
          </c:tx>
          <c:invertIfNegative val="0"/>
          <c:cat>
            <c:strRef>
              <c:f>Sheet1!$P$36:$P$42</c:f>
              <c:strCache>
                <c:ptCount val="7"/>
                <c:pt idx="0">
                  <c:v>1</c:v>
                </c:pt>
                <c:pt idx="1">
                  <c:v>2</c:v>
                </c:pt>
                <c:pt idx="2">
                  <c:v>3</c:v>
                </c:pt>
                <c:pt idx="3">
                  <c:v>4</c:v>
                </c:pt>
                <c:pt idx="4">
                  <c:v>5</c:v>
                </c:pt>
                <c:pt idx="5">
                  <c:v>6</c:v>
                </c:pt>
                <c:pt idx="6">
                  <c:v>Average</c:v>
                </c:pt>
              </c:strCache>
            </c:strRef>
          </c:cat>
          <c:val>
            <c:numRef>
              <c:f>Sheet1!$Q$36:$Q$42</c:f>
              <c:numCache>
                <c:formatCode>0.00</c:formatCode>
                <c:ptCount val="7"/>
                <c:pt idx="0">
                  <c:v>3.45</c:v>
                </c:pt>
                <c:pt idx="1">
                  <c:v>7.689999999999999</c:v>
                </c:pt>
                <c:pt idx="2">
                  <c:v>0.0</c:v>
                </c:pt>
                <c:pt idx="3">
                  <c:v>-3.33</c:v>
                </c:pt>
                <c:pt idx="4">
                  <c:v>7.689999999999999</c:v>
                </c:pt>
                <c:pt idx="5">
                  <c:v>16.67</c:v>
                </c:pt>
                <c:pt idx="6">
                  <c:v>5.361666666666667</c:v>
                </c:pt>
              </c:numCache>
            </c:numRef>
          </c:val>
        </c:ser>
        <c:dLbls>
          <c:showLegendKey val="0"/>
          <c:showVal val="0"/>
          <c:showCatName val="0"/>
          <c:showSerName val="0"/>
          <c:showPercent val="0"/>
          <c:showBubbleSize val="0"/>
        </c:dLbls>
        <c:gapWidth val="150"/>
        <c:axId val="-2120210040"/>
        <c:axId val="-2113945944"/>
      </c:barChart>
      <c:catAx>
        <c:axId val="-2120210040"/>
        <c:scaling>
          <c:orientation val="minMax"/>
        </c:scaling>
        <c:delete val="0"/>
        <c:axPos val="b"/>
        <c:title>
          <c:tx>
            <c:rich>
              <a:bodyPr/>
              <a:lstStyle/>
              <a:p>
                <a:pPr>
                  <a:defRPr sz="1400"/>
                </a:pPr>
                <a:r>
                  <a:rPr lang="en-US" sz="1400"/>
                  <a:t>Patients</a:t>
                </a:r>
              </a:p>
            </c:rich>
          </c:tx>
          <c:layout/>
          <c:overlay val="0"/>
        </c:title>
        <c:majorTickMark val="out"/>
        <c:minorTickMark val="none"/>
        <c:tickLblPos val="nextTo"/>
        <c:txPr>
          <a:bodyPr/>
          <a:lstStyle/>
          <a:p>
            <a:pPr>
              <a:defRPr sz="1400"/>
            </a:pPr>
            <a:endParaRPr lang="en-US"/>
          </a:p>
        </c:txPr>
        <c:crossAx val="-2113945944"/>
        <c:crosses val="autoZero"/>
        <c:auto val="1"/>
        <c:lblAlgn val="ctr"/>
        <c:lblOffset val="100"/>
        <c:noMultiLvlLbl val="0"/>
      </c:catAx>
      <c:valAx>
        <c:axId val="-2113945944"/>
        <c:scaling>
          <c:orientation val="minMax"/>
        </c:scaling>
        <c:delete val="0"/>
        <c:axPos val="l"/>
        <c:majorGridlines/>
        <c:title>
          <c:tx>
            <c:rich>
              <a:bodyPr rot="-5400000" vert="horz"/>
              <a:lstStyle/>
              <a:p>
                <a:pPr>
                  <a:defRPr sz="1200"/>
                </a:pPr>
                <a:r>
                  <a:rPr lang="en-US" sz="1200"/>
                  <a:t>Percent Change (%)</a:t>
                </a:r>
              </a:p>
            </c:rich>
          </c:tx>
          <c:layout/>
          <c:overlay val="0"/>
        </c:title>
        <c:numFmt formatCode="0.00" sourceLinked="1"/>
        <c:majorTickMark val="out"/>
        <c:minorTickMark val="none"/>
        <c:tickLblPos val="nextTo"/>
        <c:crossAx val="-21202100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 CVLT-II</a:t>
            </a:r>
          </a:p>
        </c:rich>
      </c:tx>
      <c:layout/>
      <c:overlay val="0"/>
    </c:title>
    <c:autoTitleDeleted val="0"/>
    <c:plotArea>
      <c:layout/>
      <c:barChart>
        <c:barDir val="col"/>
        <c:grouping val="clustered"/>
        <c:varyColors val="0"/>
        <c:ser>
          <c:idx val="0"/>
          <c:order val="0"/>
          <c:tx>
            <c:strRef>
              <c:f>Sheet1!$O$91</c:f>
              <c:strCache>
                <c:ptCount val="1"/>
                <c:pt idx="0">
                  <c:v>Change (%)</c:v>
                </c:pt>
              </c:strCache>
            </c:strRef>
          </c:tx>
          <c:invertIfNegative val="0"/>
          <c:cat>
            <c:strRef>
              <c:f>Sheet1!$N$92:$N$98</c:f>
              <c:strCache>
                <c:ptCount val="7"/>
                <c:pt idx="0">
                  <c:v>1</c:v>
                </c:pt>
                <c:pt idx="1">
                  <c:v>2</c:v>
                </c:pt>
                <c:pt idx="2">
                  <c:v>3</c:v>
                </c:pt>
                <c:pt idx="3">
                  <c:v>4</c:v>
                </c:pt>
                <c:pt idx="4">
                  <c:v>5</c:v>
                </c:pt>
                <c:pt idx="5">
                  <c:v>6</c:v>
                </c:pt>
                <c:pt idx="6">
                  <c:v>Average</c:v>
                </c:pt>
              </c:strCache>
            </c:strRef>
          </c:cat>
          <c:val>
            <c:numRef>
              <c:f>Sheet1!$O$92:$O$98</c:f>
              <c:numCache>
                <c:formatCode>General</c:formatCode>
                <c:ptCount val="7"/>
                <c:pt idx="0">
                  <c:v>2.702702702702702</c:v>
                </c:pt>
                <c:pt idx="1">
                  <c:v>0.0</c:v>
                </c:pt>
                <c:pt idx="2">
                  <c:v>-17.241379</c:v>
                </c:pt>
                <c:pt idx="3">
                  <c:v>-9.7560976</c:v>
                </c:pt>
                <c:pt idx="4">
                  <c:v>-4.6511628</c:v>
                </c:pt>
                <c:pt idx="5">
                  <c:v>29.1666667</c:v>
                </c:pt>
                <c:pt idx="6">
                  <c:v>0.03678828</c:v>
                </c:pt>
              </c:numCache>
            </c:numRef>
          </c:val>
        </c:ser>
        <c:dLbls>
          <c:showLegendKey val="0"/>
          <c:showVal val="0"/>
          <c:showCatName val="0"/>
          <c:showSerName val="0"/>
          <c:showPercent val="0"/>
          <c:showBubbleSize val="0"/>
        </c:dLbls>
        <c:gapWidth val="150"/>
        <c:axId val="-2114406920"/>
        <c:axId val="-2120199560"/>
      </c:barChart>
      <c:catAx>
        <c:axId val="-2114406920"/>
        <c:scaling>
          <c:orientation val="minMax"/>
        </c:scaling>
        <c:delete val="0"/>
        <c:axPos val="b"/>
        <c:title>
          <c:tx>
            <c:rich>
              <a:bodyPr/>
              <a:lstStyle/>
              <a:p>
                <a:pPr>
                  <a:defRPr/>
                </a:pPr>
                <a:r>
                  <a:rPr lang="en-US"/>
                  <a:t>Patients</a:t>
                </a:r>
              </a:p>
            </c:rich>
          </c:tx>
          <c:layout/>
          <c:overlay val="0"/>
        </c:title>
        <c:majorTickMark val="out"/>
        <c:minorTickMark val="none"/>
        <c:tickLblPos val="nextTo"/>
        <c:txPr>
          <a:bodyPr/>
          <a:lstStyle/>
          <a:p>
            <a:pPr>
              <a:defRPr sz="1400"/>
            </a:pPr>
            <a:endParaRPr lang="en-US"/>
          </a:p>
        </c:txPr>
        <c:crossAx val="-2120199560"/>
        <c:crosses val="autoZero"/>
        <c:auto val="1"/>
        <c:lblAlgn val="ctr"/>
        <c:lblOffset val="100"/>
        <c:noMultiLvlLbl val="0"/>
      </c:catAx>
      <c:valAx>
        <c:axId val="-2120199560"/>
        <c:scaling>
          <c:orientation val="minMax"/>
        </c:scaling>
        <c:delete val="0"/>
        <c:axPos val="l"/>
        <c:majorGridlines/>
        <c:numFmt formatCode="General" sourceLinked="1"/>
        <c:majorTickMark val="out"/>
        <c:minorTickMark val="none"/>
        <c:tickLblPos val="nextTo"/>
        <c:crossAx val="-2114406920"/>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Beck</a:t>
            </a:r>
            <a:r>
              <a:rPr lang="en-US" baseline="0"/>
              <a:t> Anxiety Inventory</a:t>
            </a:r>
            <a:endParaRPr lang="en-US"/>
          </a:p>
        </c:rich>
      </c:tx>
      <c:layout/>
      <c:overlay val="0"/>
    </c:title>
    <c:autoTitleDeleted val="0"/>
    <c:plotArea>
      <c:layout/>
      <c:barChart>
        <c:barDir val="col"/>
        <c:grouping val="clustered"/>
        <c:varyColors val="0"/>
        <c:ser>
          <c:idx val="0"/>
          <c:order val="0"/>
          <c:tx>
            <c:strRef>
              <c:f>Sheet1!$Q$48</c:f>
              <c:strCache>
                <c:ptCount val="1"/>
                <c:pt idx="0">
                  <c:v>% Change</c:v>
                </c:pt>
              </c:strCache>
            </c:strRef>
          </c:tx>
          <c:invertIfNegative val="0"/>
          <c:cat>
            <c:strRef>
              <c:f>Sheet1!$P$49:$P$53</c:f>
              <c:strCache>
                <c:ptCount val="5"/>
                <c:pt idx="0">
                  <c:v>1</c:v>
                </c:pt>
                <c:pt idx="1">
                  <c:v>4</c:v>
                </c:pt>
                <c:pt idx="2">
                  <c:v>5</c:v>
                </c:pt>
                <c:pt idx="3">
                  <c:v>6</c:v>
                </c:pt>
                <c:pt idx="4">
                  <c:v>Average</c:v>
                </c:pt>
              </c:strCache>
            </c:strRef>
          </c:cat>
          <c:val>
            <c:numRef>
              <c:f>Sheet1!$Q$49:$Q$53</c:f>
              <c:numCache>
                <c:formatCode>General</c:formatCode>
                <c:ptCount val="5"/>
                <c:pt idx="0">
                  <c:v>-50.0</c:v>
                </c:pt>
                <c:pt idx="1">
                  <c:v>-41.176</c:v>
                </c:pt>
                <c:pt idx="2">
                  <c:v>33.333</c:v>
                </c:pt>
                <c:pt idx="3">
                  <c:v>0.0</c:v>
                </c:pt>
                <c:pt idx="4">
                  <c:v>-14.461</c:v>
                </c:pt>
              </c:numCache>
            </c:numRef>
          </c:val>
        </c:ser>
        <c:dLbls>
          <c:showLegendKey val="0"/>
          <c:showVal val="0"/>
          <c:showCatName val="0"/>
          <c:showSerName val="0"/>
          <c:showPercent val="0"/>
          <c:showBubbleSize val="0"/>
        </c:dLbls>
        <c:gapWidth val="150"/>
        <c:axId val="-2114089976"/>
        <c:axId val="-2114168280"/>
      </c:barChart>
      <c:catAx>
        <c:axId val="-2114089976"/>
        <c:scaling>
          <c:orientation val="minMax"/>
        </c:scaling>
        <c:delete val="0"/>
        <c:axPos val="b"/>
        <c:title>
          <c:tx>
            <c:rich>
              <a:bodyPr/>
              <a:lstStyle/>
              <a:p>
                <a:pPr>
                  <a:defRPr/>
                </a:pPr>
                <a:r>
                  <a:rPr lang="en-US"/>
                  <a:t>Patients</a:t>
                </a:r>
              </a:p>
            </c:rich>
          </c:tx>
          <c:layout/>
          <c:overlay val="0"/>
        </c:title>
        <c:majorTickMark val="out"/>
        <c:minorTickMark val="none"/>
        <c:tickLblPos val="nextTo"/>
        <c:txPr>
          <a:bodyPr/>
          <a:lstStyle/>
          <a:p>
            <a:pPr>
              <a:defRPr sz="1400"/>
            </a:pPr>
            <a:endParaRPr lang="en-US"/>
          </a:p>
        </c:txPr>
        <c:crossAx val="-2114168280"/>
        <c:crosses val="autoZero"/>
        <c:auto val="1"/>
        <c:lblAlgn val="ctr"/>
        <c:lblOffset val="100"/>
        <c:noMultiLvlLbl val="0"/>
      </c:catAx>
      <c:valAx>
        <c:axId val="-2114168280"/>
        <c:scaling>
          <c:orientation val="minMax"/>
        </c:scaling>
        <c:delete val="0"/>
        <c:axPos val="l"/>
        <c:majorGridlines/>
        <c:title>
          <c:tx>
            <c:rich>
              <a:bodyPr rot="-5400000" vert="horz"/>
              <a:lstStyle/>
              <a:p>
                <a:pPr>
                  <a:defRPr sz="1200"/>
                </a:pPr>
                <a:r>
                  <a:rPr lang="en-US" sz="1200"/>
                  <a:t>Percent Change (%)</a:t>
                </a:r>
              </a:p>
            </c:rich>
          </c:tx>
          <c:layout/>
          <c:overlay val="0"/>
        </c:title>
        <c:numFmt formatCode="General" sourceLinked="1"/>
        <c:majorTickMark val="out"/>
        <c:minorTickMark val="none"/>
        <c:tickLblPos val="nextTo"/>
        <c:crossAx val="-2114089976"/>
        <c:crosses val="autoZero"/>
        <c:crossBetween val="between"/>
      </c:valAx>
    </c:plotArea>
    <c:legend>
      <c:legendPos val="r"/>
      <c:layout>
        <c:manualLayout>
          <c:xMode val="edge"/>
          <c:yMode val="edge"/>
          <c:x val="0.790391221879128"/>
          <c:y val="0.425407795712931"/>
          <c:w val="0.207681133543284"/>
          <c:h val="0.061038024291436"/>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SCL-90</a:t>
            </a:r>
          </a:p>
        </c:rich>
      </c:tx>
      <c:layout>
        <c:manualLayout>
          <c:xMode val="edge"/>
          <c:yMode val="edge"/>
          <c:x val="0.381195135260213"/>
          <c:y val="0.0176767168343994"/>
        </c:manualLayout>
      </c:layout>
      <c:overlay val="0"/>
    </c:title>
    <c:autoTitleDeleted val="0"/>
    <c:plotArea>
      <c:layout/>
      <c:barChart>
        <c:barDir val="col"/>
        <c:grouping val="clustered"/>
        <c:varyColors val="0"/>
        <c:ser>
          <c:idx val="0"/>
          <c:order val="0"/>
          <c:tx>
            <c:strRef>
              <c:f>Sheet1!$Y$81</c:f>
              <c:strCache>
                <c:ptCount val="1"/>
                <c:pt idx="0">
                  <c:v>Depression(T-score: Nonpatient)</c:v>
                </c:pt>
              </c:strCache>
            </c:strRef>
          </c:tx>
          <c:invertIfNegative val="0"/>
          <c:cat>
            <c:strRef>
              <c:f>Sheet1!$X$82:$X$86</c:f>
              <c:strCache>
                <c:ptCount val="5"/>
                <c:pt idx="0">
                  <c:v>1</c:v>
                </c:pt>
                <c:pt idx="1">
                  <c:v>3</c:v>
                </c:pt>
                <c:pt idx="2">
                  <c:v>4</c:v>
                </c:pt>
                <c:pt idx="3">
                  <c:v>5</c:v>
                </c:pt>
                <c:pt idx="4">
                  <c:v>Average</c:v>
                </c:pt>
              </c:strCache>
            </c:strRef>
          </c:cat>
          <c:val>
            <c:numRef>
              <c:f>Sheet1!$Y$82:$Y$86</c:f>
              <c:numCache>
                <c:formatCode>General</c:formatCode>
                <c:ptCount val="5"/>
                <c:pt idx="0">
                  <c:v>-8.0</c:v>
                </c:pt>
                <c:pt idx="1">
                  <c:v>-26.7605633</c:v>
                </c:pt>
                <c:pt idx="2">
                  <c:v>-8.33333</c:v>
                </c:pt>
                <c:pt idx="3">
                  <c:v>4.0</c:v>
                </c:pt>
                <c:pt idx="4">
                  <c:v>-9.773473325000001</c:v>
                </c:pt>
              </c:numCache>
            </c:numRef>
          </c:val>
        </c:ser>
        <c:ser>
          <c:idx val="1"/>
          <c:order val="1"/>
          <c:tx>
            <c:strRef>
              <c:f>Sheet1!$Z$81</c:f>
              <c:strCache>
                <c:ptCount val="1"/>
                <c:pt idx="0">
                  <c:v>Anxiety (T-score: Nonpatient)</c:v>
                </c:pt>
              </c:strCache>
            </c:strRef>
          </c:tx>
          <c:invertIfNegative val="0"/>
          <c:cat>
            <c:strRef>
              <c:f>Sheet1!$X$82:$X$86</c:f>
              <c:strCache>
                <c:ptCount val="5"/>
                <c:pt idx="0">
                  <c:v>1</c:v>
                </c:pt>
                <c:pt idx="1">
                  <c:v>3</c:v>
                </c:pt>
                <c:pt idx="2">
                  <c:v>4</c:v>
                </c:pt>
                <c:pt idx="3">
                  <c:v>5</c:v>
                </c:pt>
                <c:pt idx="4">
                  <c:v>Average</c:v>
                </c:pt>
              </c:strCache>
            </c:strRef>
          </c:cat>
          <c:val>
            <c:numRef>
              <c:f>Sheet1!$Z$82:$Z$86</c:f>
              <c:numCache>
                <c:formatCode>General</c:formatCode>
                <c:ptCount val="5"/>
                <c:pt idx="0">
                  <c:v>35.0</c:v>
                </c:pt>
                <c:pt idx="1">
                  <c:v>-31.64556962</c:v>
                </c:pt>
                <c:pt idx="2">
                  <c:v>3.22580645</c:v>
                </c:pt>
                <c:pt idx="3">
                  <c:v>0.0</c:v>
                </c:pt>
                <c:pt idx="4">
                  <c:v>1.6450592075</c:v>
                </c:pt>
              </c:numCache>
            </c:numRef>
          </c:val>
        </c:ser>
        <c:ser>
          <c:idx val="2"/>
          <c:order val="2"/>
          <c:tx>
            <c:strRef>
              <c:f>Sheet1!$AA$81</c:f>
              <c:strCache>
                <c:ptCount val="1"/>
                <c:pt idx="0">
                  <c:v>Global Severity Index (T-score: Nonpatient)</c:v>
                </c:pt>
              </c:strCache>
            </c:strRef>
          </c:tx>
          <c:invertIfNegative val="0"/>
          <c:cat>
            <c:strRef>
              <c:f>Sheet1!$X$82:$X$86</c:f>
              <c:strCache>
                <c:ptCount val="5"/>
                <c:pt idx="0">
                  <c:v>1</c:v>
                </c:pt>
                <c:pt idx="1">
                  <c:v>3</c:v>
                </c:pt>
                <c:pt idx="2">
                  <c:v>4</c:v>
                </c:pt>
                <c:pt idx="3">
                  <c:v>5</c:v>
                </c:pt>
                <c:pt idx="4">
                  <c:v>Average</c:v>
                </c:pt>
              </c:strCache>
            </c:strRef>
          </c:cat>
          <c:val>
            <c:numRef>
              <c:f>Sheet1!$AA$82:$AA$86</c:f>
              <c:numCache>
                <c:formatCode>General</c:formatCode>
                <c:ptCount val="5"/>
                <c:pt idx="0">
                  <c:v>0.0</c:v>
                </c:pt>
                <c:pt idx="1">
                  <c:v>-27.77777</c:v>
                </c:pt>
                <c:pt idx="2">
                  <c:v>-6.25</c:v>
                </c:pt>
                <c:pt idx="3">
                  <c:v>18.181818</c:v>
                </c:pt>
                <c:pt idx="4">
                  <c:v>-3.961488000000001</c:v>
                </c:pt>
              </c:numCache>
            </c:numRef>
          </c:val>
        </c:ser>
        <c:ser>
          <c:idx val="3"/>
          <c:order val="3"/>
          <c:tx>
            <c:strRef>
              <c:f>Sheet1!$AB$81</c:f>
              <c:strCache>
                <c:ptCount val="1"/>
                <c:pt idx="0">
                  <c:v>Positive Symptom Total (T-score: Nonpatient)</c:v>
                </c:pt>
              </c:strCache>
            </c:strRef>
          </c:tx>
          <c:invertIfNegative val="0"/>
          <c:cat>
            <c:strRef>
              <c:f>Sheet1!$X$82:$X$86</c:f>
              <c:strCache>
                <c:ptCount val="5"/>
                <c:pt idx="0">
                  <c:v>1</c:v>
                </c:pt>
                <c:pt idx="1">
                  <c:v>3</c:v>
                </c:pt>
                <c:pt idx="2">
                  <c:v>4</c:v>
                </c:pt>
                <c:pt idx="3">
                  <c:v>5</c:v>
                </c:pt>
                <c:pt idx="4">
                  <c:v>Average</c:v>
                </c:pt>
              </c:strCache>
            </c:strRef>
          </c:cat>
          <c:val>
            <c:numRef>
              <c:f>Sheet1!$AB$82:$AB$86</c:f>
              <c:numCache>
                <c:formatCode>General</c:formatCode>
                <c:ptCount val="5"/>
                <c:pt idx="0">
                  <c:v>-9.090909</c:v>
                </c:pt>
                <c:pt idx="1">
                  <c:v>-30.98591549</c:v>
                </c:pt>
                <c:pt idx="2">
                  <c:v>-3.27868852</c:v>
                </c:pt>
                <c:pt idx="3">
                  <c:v>22.22222219999998</c:v>
                </c:pt>
                <c:pt idx="4">
                  <c:v>-5.2833227025</c:v>
                </c:pt>
              </c:numCache>
            </c:numRef>
          </c:val>
        </c:ser>
        <c:dLbls>
          <c:showLegendKey val="0"/>
          <c:showVal val="0"/>
          <c:showCatName val="0"/>
          <c:showSerName val="0"/>
          <c:showPercent val="0"/>
          <c:showBubbleSize val="0"/>
        </c:dLbls>
        <c:gapWidth val="150"/>
        <c:axId val="-2114333416"/>
        <c:axId val="-2114375160"/>
      </c:barChart>
      <c:catAx>
        <c:axId val="-2114333416"/>
        <c:scaling>
          <c:orientation val="minMax"/>
        </c:scaling>
        <c:delete val="0"/>
        <c:axPos val="b"/>
        <c:title>
          <c:tx>
            <c:rich>
              <a:bodyPr/>
              <a:lstStyle/>
              <a:p>
                <a:pPr>
                  <a:defRPr sz="1200"/>
                </a:pPr>
                <a:r>
                  <a:rPr lang="en-US" sz="1200"/>
                  <a:t>Patients</a:t>
                </a:r>
              </a:p>
            </c:rich>
          </c:tx>
          <c:layout/>
          <c:overlay val="0"/>
        </c:title>
        <c:majorTickMark val="out"/>
        <c:minorTickMark val="none"/>
        <c:tickLblPos val="nextTo"/>
        <c:txPr>
          <a:bodyPr/>
          <a:lstStyle/>
          <a:p>
            <a:pPr>
              <a:defRPr sz="1400"/>
            </a:pPr>
            <a:endParaRPr lang="en-US"/>
          </a:p>
        </c:txPr>
        <c:crossAx val="-2114375160"/>
        <c:crosses val="autoZero"/>
        <c:auto val="1"/>
        <c:lblAlgn val="ctr"/>
        <c:lblOffset val="100"/>
        <c:noMultiLvlLbl val="0"/>
      </c:catAx>
      <c:valAx>
        <c:axId val="-2114375160"/>
        <c:scaling>
          <c:orientation val="minMax"/>
        </c:scaling>
        <c:delete val="0"/>
        <c:axPos val="l"/>
        <c:majorGridlines/>
        <c:title>
          <c:tx>
            <c:rich>
              <a:bodyPr rot="-5400000" vert="horz"/>
              <a:lstStyle/>
              <a:p>
                <a:pPr>
                  <a:defRPr sz="1200"/>
                </a:pPr>
                <a:r>
                  <a:rPr lang="en-US" sz="1200"/>
                  <a:t>Percent Change (%)</a:t>
                </a:r>
              </a:p>
            </c:rich>
          </c:tx>
          <c:layout/>
          <c:overlay val="0"/>
        </c:title>
        <c:numFmt formatCode="General" sourceLinked="1"/>
        <c:majorTickMark val="out"/>
        <c:minorTickMark val="none"/>
        <c:tickLblPos val="nextTo"/>
        <c:crossAx val="-2114333416"/>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WMS-Index</a:t>
            </a:r>
          </a:p>
        </c:rich>
      </c:tx>
      <c:layout/>
      <c:overlay val="0"/>
    </c:title>
    <c:autoTitleDeleted val="0"/>
    <c:plotArea>
      <c:layout/>
      <c:barChart>
        <c:barDir val="col"/>
        <c:grouping val="clustered"/>
        <c:varyColors val="0"/>
        <c:ser>
          <c:idx val="0"/>
          <c:order val="0"/>
          <c:tx>
            <c:strRef>
              <c:f>Sheet1!$U$61:$U$62</c:f>
              <c:strCache>
                <c:ptCount val="1"/>
                <c:pt idx="0">
                  <c:v>WMS-Index Scores Auditory</c:v>
                </c:pt>
              </c:strCache>
            </c:strRef>
          </c:tx>
          <c:invertIfNegative val="0"/>
          <c:cat>
            <c:strRef>
              <c:f>Sheet1!$T$63:$T$69</c:f>
              <c:strCache>
                <c:ptCount val="7"/>
                <c:pt idx="0">
                  <c:v>1</c:v>
                </c:pt>
                <c:pt idx="1">
                  <c:v>2</c:v>
                </c:pt>
                <c:pt idx="2">
                  <c:v>3</c:v>
                </c:pt>
                <c:pt idx="3">
                  <c:v>4</c:v>
                </c:pt>
                <c:pt idx="4">
                  <c:v>5</c:v>
                </c:pt>
                <c:pt idx="5">
                  <c:v>6</c:v>
                </c:pt>
                <c:pt idx="6">
                  <c:v>Averages</c:v>
                </c:pt>
              </c:strCache>
            </c:strRef>
          </c:cat>
          <c:val>
            <c:numRef>
              <c:f>Sheet1!$U$63:$U$69</c:f>
              <c:numCache>
                <c:formatCode>General</c:formatCode>
                <c:ptCount val="7"/>
                <c:pt idx="0">
                  <c:v>-3.2258065</c:v>
                </c:pt>
                <c:pt idx="1">
                  <c:v>2.27272727</c:v>
                </c:pt>
                <c:pt idx="2">
                  <c:v>14.7727273</c:v>
                </c:pt>
                <c:pt idx="3">
                  <c:v>3.66972477</c:v>
                </c:pt>
                <c:pt idx="4">
                  <c:v>0.0</c:v>
                </c:pt>
                <c:pt idx="5">
                  <c:v>-6.8965517</c:v>
                </c:pt>
                <c:pt idx="6">
                  <c:v>1.76547019</c:v>
                </c:pt>
              </c:numCache>
            </c:numRef>
          </c:val>
        </c:ser>
        <c:ser>
          <c:idx val="1"/>
          <c:order val="1"/>
          <c:tx>
            <c:strRef>
              <c:f>Sheet1!$V$61:$V$62</c:f>
              <c:strCache>
                <c:ptCount val="1"/>
                <c:pt idx="0">
                  <c:v>WMS-Index Scores Visual</c:v>
                </c:pt>
              </c:strCache>
            </c:strRef>
          </c:tx>
          <c:invertIfNegative val="0"/>
          <c:cat>
            <c:strRef>
              <c:f>Sheet1!$T$63:$T$69</c:f>
              <c:strCache>
                <c:ptCount val="7"/>
                <c:pt idx="0">
                  <c:v>1</c:v>
                </c:pt>
                <c:pt idx="1">
                  <c:v>2</c:v>
                </c:pt>
                <c:pt idx="2">
                  <c:v>3</c:v>
                </c:pt>
                <c:pt idx="3">
                  <c:v>4</c:v>
                </c:pt>
                <c:pt idx="4">
                  <c:v>5</c:v>
                </c:pt>
                <c:pt idx="5">
                  <c:v>6</c:v>
                </c:pt>
                <c:pt idx="6">
                  <c:v>Averages</c:v>
                </c:pt>
              </c:strCache>
            </c:strRef>
          </c:cat>
          <c:val>
            <c:numRef>
              <c:f>Sheet1!$V$63:$V$69</c:f>
              <c:numCache>
                <c:formatCode>General</c:formatCode>
                <c:ptCount val="7"/>
                <c:pt idx="0">
                  <c:v>10.2040819</c:v>
                </c:pt>
                <c:pt idx="2">
                  <c:v>-12.658228</c:v>
                </c:pt>
                <c:pt idx="3">
                  <c:v>13.0952381</c:v>
                </c:pt>
                <c:pt idx="4">
                  <c:v>26.0273973</c:v>
                </c:pt>
                <c:pt idx="5">
                  <c:v>2.43902459</c:v>
                </c:pt>
                <c:pt idx="6">
                  <c:v>7.82150271</c:v>
                </c:pt>
              </c:numCache>
            </c:numRef>
          </c:val>
        </c:ser>
        <c:ser>
          <c:idx val="2"/>
          <c:order val="2"/>
          <c:tx>
            <c:strRef>
              <c:f>Sheet1!$W$61:$W$62</c:f>
              <c:strCache>
                <c:ptCount val="1"/>
                <c:pt idx="0">
                  <c:v>WMS-Index Scores Immediate</c:v>
                </c:pt>
              </c:strCache>
            </c:strRef>
          </c:tx>
          <c:invertIfNegative val="0"/>
          <c:cat>
            <c:strRef>
              <c:f>Sheet1!$T$63:$T$69</c:f>
              <c:strCache>
                <c:ptCount val="7"/>
                <c:pt idx="0">
                  <c:v>1</c:v>
                </c:pt>
                <c:pt idx="1">
                  <c:v>2</c:v>
                </c:pt>
                <c:pt idx="2">
                  <c:v>3</c:v>
                </c:pt>
                <c:pt idx="3">
                  <c:v>4</c:v>
                </c:pt>
                <c:pt idx="4">
                  <c:v>5</c:v>
                </c:pt>
                <c:pt idx="5">
                  <c:v>6</c:v>
                </c:pt>
                <c:pt idx="6">
                  <c:v>Averages</c:v>
                </c:pt>
              </c:strCache>
            </c:strRef>
          </c:cat>
          <c:val>
            <c:numRef>
              <c:f>Sheet1!$W$63:$W$69</c:f>
              <c:numCache>
                <c:formatCode>General</c:formatCode>
                <c:ptCount val="7"/>
                <c:pt idx="0">
                  <c:v>6.59340659</c:v>
                </c:pt>
                <c:pt idx="2">
                  <c:v>4.81927711</c:v>
                </c:pt>
                <c:pt idx="3">
                  <c:v>7.843137249999987</c:v>
                </c:pt>
                <c:pt idx="4">
                  <c:v>13.75</c:v>
                </c:pt>
                <c:pt idx="5">
                  <c:v>-8.045977000000001</c:v>
                </c:pt>
                <c:pt idx="6">
                  <c:v>4.99196879</c:v>
                </c:pt>
              </c:numCache>
            </c:numRef>
          </c:val>
        </c:ser>
        <c:ser>
          <c:idx val="3"/>
          <c:order val="3"/>
          <c:tx>
            <c:strRef>
              <c:f>Sheet1!$X$61:$X$62</c:f>
              <c:strCache>
                <c:ptCount val="1"/>
                <c:pt idx="0">
                  <c:v>WMS-Index Scores Delayed</c:v>
                </c:pt>
              </c:strCache>
            </c:strRef>
          </c:tx>
          <c:invertIfNegative val="0"/>
          <c:cat>
            <c:strRef>
              <c:f>Sheet1!$T$63:$T$69</c:f>
              <c:strCache>
                <c:ptCount val="7"/>
                <c:pt idx="0">
                  <c:v>1</c:v>
                </c:pt>
                <c:pt idx="1">
                  <c:v>2</c:v>
                </c:pt>
                <c:pt idx="2">
                  <c:v>3</c:v>
                </c:pt>
                <c:pt idx="3">
                  <c:v>4</c:v>
                </c:pt>
                <c:pt idx="4">
                  <c:v>5</c:v>
                </c:pt>
                <c:pt idx="5">
                  <c:v>6</c:v>
                </c:pt>
                <c:pt idx="6">
                  <c:v>Averages</c:v>
                </c:pt>
              </c:strCache>
            </c:strRef>
          </c:cat>
          <c:val>
            <c:numRef>
              <c:f>Sheet1!$X$63:$X$69</c:f>
              <c:numCache>
                <c:formatCode>General</c:formatCode>
                <c:ptCount val="7"/>
                <c:pt idx="0">
                  <c:v>-66.66666667</c:v>
                </c:pt>
                <c:pt idx="2">
                  <c:v>9.63855422</c:v>
                </c:pt>
                <c:pt idx="3">
                  <c:v>6.12244898</c:v>
                </c:pt>
                <c:pt idx="4">
                  <c:v>2.352941179999997</c:v>
                </c:pt>
                <c:pt idx="5">
                  <c:v>2.531645569999998</c:v>
                </c:pt>
                <c:pt idx="6">
                  <c:v>-9.204215299999997</c:v>
                </c:pt>
              </c:numCache>
            </c:numRef>
          </c:val>
        </c:ser>
        <c:dLbls>
          <c:showLegendKey val="0"/>
          <c:showVal val="0"/>
          <c:showCatName val="0"/>
          <c:showSerName val="0"/>
          <c:showPercent val="0"/>
          <c:showBubbleSize val="0"/>
        </c:dLbls>
        <c:gapWidth val="150"/>
        <c:axId val="-2114060088"/>
        <c:axId val="-2114260712"/>
      </c:barChart>
      <c:catAx>
        <c:axId val="-2114060088"/>
        <c:scaling>
          <c:orientation val="minMax"/>
        </c:scaling>
        <c:delete val="0"/>
        <c:axPos val="b"/>
        <c:title>
          <c:tx>
            <c:rich>
              <a:bodyPr/>
              <a:lstStyle/>
              <a:p>
                <a:pPr>
                  <a:defRPr sz="1200"/>
                </a:pPr>
                <a:r>
                  <a:rPr lang="en-US" sz="1200"/>
                  <a:t>Patients</a:t>
                </a:r>
              </a:p>
            </c:rich>
          </c:tx>
          <c:layout/>
          <c:overlay val="0"/>
        </c:title>
        <c:majorTickMark val="out"/>
        <c:minorTickMark val="none"/>
        <c:tickLblPos val="nextTo"/>
        <c:txPr>
          <a:bodyPr/>
          <a:lstStyle/>
          <a:p>
            <a:pPr>
              <a:defRPr sz="1400"/>
            </a:pPr>
            <a:endParaRPr lang="en-US"/>
          </a:p>
        </c:txPr>
        <c:crossAx val="-2114260712"/>
        <c:crosses val="autoZero"/>
        <c:auto val="1"/>
        <c:lblAlgn val="ctr"/>
        <c:lblOffset val="100"/>
        <c:noMultiLvlLbl val="0"/>
      </c:catAx>
      <c:valAx>
        <c:axId val="-2114260712"/>
        <c:scaling>
          <c:orientation val="minMax"/>
        </c:scaling>
        <c:delete val="0"/>
        <c:axPos val="l"/>
        <c:majorGridlines/>
        <c:title>
          <c:tx>
            <c:rich>
              <a:bodyPr rot="-5400000" vert="horz"/>
              <a:lstStyle/>
              <a:p>
                <a:pPr>
                  <a:defRPr sz="1200"/>
                </a:pPr>
                <a:r>
                  <a:rPr lang="en-US" sz="1200"/>
                  <a:t>Percent Change (%)</a:t>
                </a:r>
              </a:p>
            </c:rich>
          </c:tx>
          <c:layout/>
          <c:overlay val="0"/>
        </c:title>
        <c:numFmt formatCode="General" sourceLinked="1"/>
        <c:majorTickMark val="out"/>
        <c:minorTickMark val="none"/>
        <c:tickLblPos val="nextTo"/>
        <c:crossAx val="-2114060088"/>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BDS-2</a:t>
            </a:r>
          </a:p>
        </c:rich>
      </c:tx>
      <c:layout/>
      <c:overlay val="0"/>
    </c:title>
    <c:autoTitleDeleted val="0"/>
    <c:plotArea>
      <c:layout/>
      <c:barChart>
        <c:barDir val="col"/>
        <c:grouping val="clustered"/>
        <c:varyColors val="0"/>
        <c:ser>
          <c:idx val="0"/>
          <c:order val="0"/>
          <c:tx>
            <c:strRef>
              <c:f>Sheet1!$M$3</c:f>
              <c:strCache>
                <c:ptCount val="1"/>
                <c:pt idx="0">
                  <c:v>Percentage change</c:v>
                </c:pt>
              </c:strCache>
            </c:strRef>
          </c:tx>
          <c:invertIfNegative val="0"/>
          <c:cat>
            <c:strRef>
              <c:f>Sheet1!$L$4:$L$10</c:f>
              <c:strCache>
                <c:ptCount val="7"/>
                <c:pt idx="0">
                  <c:v>1</c:v>
                </c:pt>
                <c:pt idx="1">
                  <c:v>2</c:v>
                </c:pt>
                <c:pt idx="2">
                  <c:v>3</c:v>
                </c:pt>
                <c:pt idx="3">
                  <c:v>4</c:v>
                </c:pt>
                <c:pt idx="4">
                  <c:v>5</c:v>
                </c:pt>
                <c:pt idx="5">
                  <c:v>6</c:v>
                </c:pt>
                <c:pt idx="6">
                  <c:v>Average</c:v>
                </c:pt>
              </c:strCache>
            </c:strRef>
          </c:cat>
          <c:val>
            <c:numRef>
              <c:f>Sheet1!$M$4:$M$10</c:f>
              <c:numCache>
                <c:formatCode>0.00</c:formatCode>
                <c:ptCount val="7"/>
                <c:pt idx="0" formatCode="General">
                  <c:v>17.6471588</c:v>
                </c:pt>
                <c:pt idx="1">
                  <c:v>8.333333</c:v>
                </c:pt>
                <c:pt idx="2" formatCode="General">
                  <c:v>13.33333</c:v>
                </c:pt>
                <c:pt idx="3">
                  <c:v>23.0769</c:v>
                </c:pt>
                <c:pt idx="4" formatCode="General">
                  <c:v>54.545454</c:v>
                </c:pt>
                <c:pt idx="5" formatCode="General">
                  <c:v>12.5</c:v>
                </c:pt>
                <c:pt idx="6" formatCode="General">
                  <c:v>21.0526316</c:v>
                </c:pt>
              </c:numCache>
            </c:numRef>
          </c:val>
        </c:ser>
        <c:dLbls>
          <c:showLegendKey val="0"/>
          <c:showVal val="0"/>
          <c:showCatName val="0"/>
          <c:showSerName val="0"/>
          <c:showPercent val="0"/>
          <c:showBubbleSize val="0"/>
        </c:dLbls>
        <c:gapWidth val="150"/>
        <c:axId val="-2114040152"/>
        <c:axId val="-2114272840"/>
      </c:barChart>
      <c:catAx>
        <c:axId val="-2114040152"/>
        <c:scaling>
          <c:orientation val="minMax"/>
        </c:scaling>
        <c:delete val="0"/>
        <c:axPos val="b"/>
        <c:title>
          <c:tx>
            <c:rich>
              <a:bodyPr/>
              <a:lstStyle/>
              <a:p>
                <a:pPr>
                  <a:defRPr sz="1200"/>
                </a:pPr>
                <a:r>
                  <a:rPr lang="en-US" sz="1200"/>
                  <a:t>Patients</a:t>
                </a:r>
              </a:p>
            </c:rich>
          </c:tx>
          <c:layout>
            <c:manualLayout>
              <c:xMode val="edge"/>
              <c:yMode val="edge"/>
              <c:x val="0.392100696083564"/>
              <c:y val="0.807948887184148"/>
            </c:manualLayout>
          </c:layout>
          <c:overlay val="0"/>
        </c:title>
        <c:majorTickMark val="out"/>
        <c:minorTickMark val="none"/>
        <c:tickLblPos val="nextTo"/>
        <c:txPr>
          <a:bodyPr/>
          <a:lstStyle/>
          <a:p>
            <a:pPr>
              <a:defRPr sz="1400"/>
            </a:pPr>
            <a:endParaRPr lang="en-US"/>
          </a:p>
        </c:txPr>
        <c:crossAx val="-2114272840"/>
        <c:crosses val="autoZero"/>
        <c:auto val="1"/>
        <c:lblAlgn val="ctr"/>
        <c:lblOffset val="100"/>
        <c:noMultiLvlLbl val="0"/>
      </c:catAx>
      <c:valAx>
        <c:axId val="-2114272840"/>
        <c:scaling>
          <c:orientation val="minMax"/>
        </c:scaling>
        <c:delete val="0"/>
        <c:axPos val="l"/>
        <c:majorGridlines/>
        <c:title>
          <c:tx>
            <c:rich>
              <a:bodyPr rot="-5400000" vert="horz"/>
              <a:lstStyle/>
              <a:p>
                <a:pPr>
                  <a:defRPr sz="1200"/>
                </a:pPr>
                <a:r>
                  <a:rPr lang="en-US" sz="1200"/>
                  <a:t>Percent Change (%)</a:t>
                </a:r>
              </a:p>
            </c:rich>
          </c:tx>
          <c:layout/>
          <c:overlay val="0"/>
        </c:title>
        <c:numFmt formatCode="General" sourceLinked="1"/>
        <c:majorTickMark val="out"/>
        <c:minorTickMark val="none"/>
        <c:tickLblPos val="nextTo"/>
        <c:txPr>
          <a:bodyPr/>
          <a:lstStyle/>
          <a:p>
            <a:pPr>
              <a:defRPr sz="1400"/>
            </a:pPr>
            <a:endParaRPr lang="en-US"/>
          </a:p>
        </c:txPr>
        <c:crossAx val="-211404015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82573"/>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471921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4414110"/>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3582861"/>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7.bin"/><Relationship Id="rId16" Type="http://schemas.openxmlformats.org/officeDocument/2006/relationships/image" Target="../media/image1.wmf"/><Relationship Id="rId17" Type="http://schemas.openxmlformats.org/officeDocument/2006/relationships/oleObject" Target="../embeddings/oleObject8.bin"/><Relationship Id="rId18"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6.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11.bin"/><Relationship Id="rId16" Type="http://schemas.openxmlformats.org/officeDocument/2006/relationships/image" Target="../media/image1.wmf"/><Relationship Id="rId17" Type="http://schemas.openxmlformats.org/officeDocument/2006/relationships/oleObject" Target="../embeddings/oleObject12.bin"/><Relationship Id="rId18" Type="http://schemas.openxmlformats.org/officeDocument/2006/relationships/image" Target="../media/image2.wmf"/><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oleObject" Target="../embeddings/oleObject9.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10.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77"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78"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79"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80"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userDrawn="1"/>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8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8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8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8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9" name="Group 78"/>
          <p:cNvGrpSpPr/>
          <p:nvPr userDrawn="1"/>
        </p:nvGrpSpPr>
        <p:grpSpPr>
          <a:xfrm>
            <a:off x="-14192" y="1382"/>
            <a:ext cx="43905392" cy="4572641"/>
            <a:chOff x="-14192" y="1382"/>
            <a:chExt cx="27451941" cy="4572641"/>
          </a:xfrm>
        </p:grpSpPr>
        <p:sp>
          <p:nvSpPr>
            <p:cNvPr id="80"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9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40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40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40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40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ounded Rectangle 36"/>
          <p:cNvSpPr/>
          <p:nvPr userDrawn="1"/>
        </p:nvSpPr>
        <p:spPr>
          <a:xfrm>
            <a:off x="922338"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288358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2" name="Group 71"/>
          <p:cNvGrpSpPr/>
          <p:nvPr userDrawn="1"/>
        </p:nvGrpSpPr>
        <p:grpSpPr>
          <a:xfrm>
            <a:off x="-14192" y="1382"/>
            <a:ext cx="43905392" cy="4572641"/>
            <a:chOff x="-14192" y="1382"/>
            <a:chExt cx="27451941" cy="4572641"/>
          </a:xfrm>
        </p:grpSpPr>
        <p:sp>
          <p:nvSpPr>
            <p:cNvPr id="73"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56" userDrawn="1">
          <p15:clr>
            <a:srgbClr val="F26B43"/>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3.jpg"/><Relationship Id="rId12" Type="http://schemas.openxmlformats.org/officeDocument/2006/relationships/chart" Target="../charts/chart7.xml"/><Relationship Id="rId13"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8" Type="http://schemas.openxmlformats.org/officeDocument/2006/relationships/chart" Target="../charts/chart5.xml"/><Relationship Id="rId9" Type="http://schemas.openxmlformats.org/officeDocument/2006/relationships/chart" Target="../charts/chart6.xml"/><Relationship Id="rId1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chemeClr val="accent1">
              <a:lumMod val="75000"/>
            </a:schemeClr>
          </a:solidFill>
        </p:spPr>
        <p:txBody>
          <a:bodyPr/>
          <a:lstStyle/>
          <a:p>
            <a:r>
              <a:rPr lang="en-US" dirty="0" smtClean="0">
                <a:solidFill>
                  <a:schemeClr val="bg1"/>
                </a:solidFill>
              </a:rPr>
              <a:t>INTRODUCTION</a:t>
            </a:r>
            <a:endParaRPr lang="en-US" dirty="0">
              <a:solidFill>
                <a:schemeClr val="bg1"/>
              </a:solidFill>
            </a:endParaRPr>
          </a:p>
        </p:txBody>
      </p:sp>
      <p:sp>
        <p:nvSpPr>
          <p:cNvPr id="4" name="Text Placeholder 3"/>
          <p:cNvSpPr>
            <a:spLocks noGrp="1"/>
          </p:cNvSpPr>
          <p:nvPr>
            <p:ph type="body" sz="quarter" idx="20"/>
          </p:nvPr>
        </p:nvSpPr>
        <p:spPr>
          <a:xfrm>
            <a:off x="904186" y="17796991"/>
            <a:ext cx="10050462" cy="754045"/>
          </a:xfrm>
          <a:solidFill>
            <a:srgbClr val="2E75B6"/>
          </a:solidFill>
        </p:spPr>
        <p:txBody>
          <a:bodyPr/>
          <a:lstStyle/>
          <a:p>
            <a:r>
              <a:rPr lang="en-US" dirty="0" smtClean="0">
                <a:solidFill>
                  <a:srgbClr val="FFFFFF"/>
                </a:solidFill>
              </a:rPr>
              <a:t>METHODS</a:t>
            </a:r>
            <a:endParaRPr lang="en-US" dirty="0">
              <a:solidFill>
                <a:srgbClr val="FFFFFF"/>
              </a:solidFill>
            </a:endParaRPr>
          </a:p>
        </p:txBody>
      </p:sp>
      <p:sp>
        <p:nvSpPr>
          <p:cNvPr id="6" name="Text Placeholder 5"/>
          <p:cNvSpPr>
            <a:spLocks noGrp="1"/>
          </p:cNvSpPr>
          <p:nvPr>
            <p:ph type="body" sz="quarter" idx="22"/>
          </p:nvPr>
        </p:nvSpPr>
        <p:spPr>
          <a:solidFill>
            <a:srgbClr val="2E75B6"/>
          </a:solidFill>
        </p:spPr>
        <p:txBody>
          <a:bodyPr/>
          <a:lstStyle/>
          <a:p>
            <a:r>
              <a:rPr lang="en-US" dirty="0" smtClean="0">
                <a:solidFill>
                  <a:srgbClr val="FFFFFF"/>
                </a:solidFill>
              </a:rPr>
              <a:t>RESULTS</a:t>
            </a:r>
            <a:endParaRPr lang="en-US" dirty="0">
              <a:solidFill>
                <a:srgbClr val="FFFFFF"/>
              </a:solidFill>
            </a:endParaRPr>
          </a:p>
        </p:txBody>
      </p:sp>
      <p:sp>
        <p:nvSpPr>
          <p:cNvPr id="8" name="Text Placeholder 7"/>
          <p:cNvSpPr>
            <a:spLocks noGrp="1"/>
          </p:cNvSpPr>
          <p:nvPr>
            <p:ph type="body" sz="quarter" idx="24"/>
          </p:nvPr>
        </p:nvSpPr>
        <p:spPr>
          <a:solidFill>
            <a:srgbClr val="2E75B6"/>
          </a:solidFill>
        </p:spPr>
        <p:txBody>
          <a:bodyPr/>
          <a:lstStyle/>
          <a:p>
            <a:r>
              <a:rPr lang="en-US" dirty="0" smtClean="0">
                <a:solidFill>
                  <a:srgbClr val="FFFFFF"/>
                </a:solidFill>
              </a:rPr>
              <a:t>DISCUSSION</a:t>
            </a:r>
            <a:endParaRPr lang="en-US" dirty="0">
              <a:solidFill>
                <a:srgbClr val="FFFFFF"/>
              </a:solidFill>
            </a:endParaRPr>
          </a:p>
        </p:txBody>
      </p:sp>
      <p:sp>
        <p:nvSpPr>
          <p:cNvPr id="9" name="Text Placeholder 8"/>
          <p:cNvSpPr>
            <a:spLocks noGrp="1"/>
          </p:cNvSpPr>
          <p:nvPr>
            <p:ph type="body" sz="quarter" idx="25"/>
          </p:nvPr>
        </p:nvSpPr>
        <p:spPr>
          <a:solidFill>
            <a:srgbClr val="2E75B6"/>
          </a:solidFill>
        </p:spPr>
        <p:txBody>
          <a:bodyPr/>
          <a:lstStyle/>
          <a:p>
            <a:r>
              <a:rPr lang="en-US" dirty="0" smtClean="0">
                <a:solidFill>
                  <a:srgbClr val="FFFFFF"/>
                </a:solidFill>
              </a:rPr>
              <a:t>CONCLUSIONS</a:t>
            </a:r>
            <a:endParaRPr lang="en-US" dirty="0">
              <a:solidFill>
                <a:srgbClr val="FFFFFF"/>
              </a:solidFill>
            </a:endParaRPr>
          </a:p>
        </p:txBody>
      </p:sp>
      <p:sp>
        <p:nvSpPr>
          <p:cNvPr id="11" name="Text Placeholder 10"/>
          <p:cNvSpPr>
            <a:spLocks noGrp="1"/>
          </p:cNvSpPr>
          <p:nvPr>
            <p:ph type="body" sz="quarter" idx="27"/>
          </p:nvPr>
        </p:nvSpPr>
        <p:spPr>
          <a:xfrm>
            <a:off x="32900504" y="13920990"/>
            <a:ext cx="10047018" cy="754045"/>
          </a:xfrm>
          <a:solidFill>
            <a:srgbClr val="2E75B6"/>
          </a:solidFill>
        </p:spPr>
        <p:txBody>
          <a:bodyPr/>
          <a:lstStyle/>
          <a:p>
            <a:r>
              <a:rPr lang="en-US" dirty="0" smtClean="0">
                <a:solidFill>
                  <a:srgbClr val="FFFFFF"/>
                </a:solidFill>
              </a:rPr>
              <a:t>FUTURE DIRECTIONS</a:t>
            </a:r>
            <a:endParaRPr lang="en-US" dirty="0">
              <a:solidFill>
                <a:srgbClr val="FFFFFF"/>
              </a:solidFill>
            </a:endParaRPr>
          </a:p>
        </p:txBody>
      </p:sp>
      <p:sp>
        <p:nvSpPr>
          <p:cNvPr id="13" name="Text Placeholder 12"/>
          <p:cNvSpPr>
            <a:spLocks noGrp="1"/>
          </p:cNvSpPr>
          <p:nvPr>
            <p:ph type="body" sz="quarter" idx="29"/>
          </p:nvPr>
        </p:nvSpPr>
        <p:spPr>
          <a:xfrm>
            <a:off x="32900504" y="21017876"/>
            <a:ext cx="10047018" cy="754045"/>
          </a:xfrm>
          <a:solidFill>
            <a:srgbClr val="2E75B6"/>
          </a:solidFill>
        </p:spPr>
        <p:txBody>
          <a:bodyPr/>
          <a:lstStyle/>
          <a:p>
            <a:r>
              <a:rPr lang="en-US" dirty="0" smtClean="0">
                <a:solidFill>
                  <a:srgbClr val="FFFFFF"/>
                </a:solidFill>
              </a:rPr>
              <a:t>REFERENCES</a:t>
            </a:r>
            <a:endParaRPr lang="en-US" dirty="0">
              <a:solidFill>
                <a:srgbClr val="FFFFFF"/>
              </a:solidFill>
            </a:endParaRPr>
          </a:p>
        </p:txBody>
      </p:sp>
      <p:sp>
        <p:nvSpPr>
          <p:cNvPr id="16" name="Text Placeholder 15"/>
          <p:cNvSpPr>
            <a:spLocks noGrp="1"/>
          </p:cNvSpPr>
          <p:nvPr>
            <p:ph type="body" sz="quarter" idx="150"/>
          </p:nvPr>
        </p:nvSpPr>
        <p:spPr>
          <a:xfrm>
            <a:off x="4891193" y="3734766"/>
            <a:ext cx="31998968" cy="811493"/>
          </a:xfrm>
        </p:spPr>
        <p:txBody>
          <a:bodyPr>
            <a:normAutofit fontScale="62500" lnSpcReduction="20000"/>
          </a:bodyPr>
          <a:lstStyle/>
          <a:p>
            <a:r>
              <a:rPr lang="en-US" baseline="30000" dirty="0">
                <a:solidFill>
                  <a:srgbClr val="000000"/>
                </a:solidFill>
              </a:rPr>
              <a:t>1</a:t>
            </a:r>
            <a:r>
              <a:rPr lang="en-US" dirty="0">
                <a:solidFill>
                  <a:srgbClr val="000000"/>
                </a:solidFill>
              </a:rPr>
              <a:t>University of California, Davis School of Medicine, Sacramento, CA, USA</a:t>
            </a:r>
            <a:br>
              <a:rPr lang="en-US" dirty="0">
                <a:solidFill>
                  <a:srgbClr val="000000"/>
                </a:solidFill>
              </a:rPr>
            </a:br>
            <a:r>
              <a:rPr lang="en-US" baseline="30000" dirty="0">
                <a:solidFill>
                  <a:srgbClr val="000000"/>
                </a:solidFill>
              </a:rPr>
              <a:t>2</a:t>
            </a:r>
            <a:r>
              <a:rPr lang="en-US" dirty="0">
                <a:solidFill>
                  <a:srgbClr val="000000"/>
                </a:solidFill>
              </a:rPr>
              <a:t>MIND Institute and Department of Pediatrics, University of California, Davis School of Medicine, Sacramento, CA, USA</a:t>
            </a:r>
          </a:p>
          <a:p>
            <a:endParaRPr lang="en-US" dirty="0">
              <a:solidFill>
                <a:srgbClr val="000000"/>
              </a:solidFill>
            </a:endParaRPr>
          </a:p>
        </p:txBody>
      </p:sp>
      <p:sp>
        <p:nvSpPr>
          <p:cNvPr id="17" name="Text Placeholder 16"/>
          <p:cNvSpPr>
            <a:spLocks noGrp="1"/>
          </p:cNvSpPr>
          <p:nvPr>
            <p:ph type="body" sz="quarter" idx="151"/>
          </p:nvPr>
        </p:nvSpPr>
        <p:spPr>
          <a:xfrm>
            <a:off x="4614863" y="2783331"/>
            <a:ext cx="31998968" cy="1280160"/>
          </a:xfrm>
        </p:spPr>
        <p:txBody>
          <a:bodyPr/>
          <a:lstStyle/>
          <a:p>
            <a:r>
              <a:rPr lang="en-US" dirty="0">
                <a:solidFill>
                  <a:srgbClr val="000000"/>
                </a:solidFill>
              </a:rPr>
              <a:t>Aditi Trivedi</a:t>
            </a:r>
            <a:r>
              <a:rPr lang="en-US" baseline="30000" dirty="0">
                <a:solidFill>
                  <a:srgbClr val="000000"/>
                </a:solidFill>
              </a:rPr>
              <a:t>1</a:t>
            </a:r>
            <a:r>
              <a:rPr lang="en-US" dirty="0">
                <a:solidFill>
                  <a:srgbClr val="000000"/>
                </a:solidFill>
              </a:rPr>
              <a:t>, </a:t>
            </a:r>
            <a:r>
              <a:rPr lang="en-US" dirty="0" err="1">
                <a:solidFill>
                  <a:srgbClr val="000000"/>
                </a:solidFill>
              </a:rPr>
              <a:t>Nika</a:t>
            </a:r>
            <a:r>
              <a:rPr lang="en-US" dirty="0">
                <a:solidFill>
                  <a:srgbClr val="000000"/>
                </a:solidFill>
              </a:rPr>
              <a:t> Carrillo</a:t>
            </a:r>
            <a:r>
              <a:rPr lang="en-US" baseline="30000" dirty="0">
                <a:solidFill>
                  <a:srgbClr val="000000"/>
                </a:solidFill>
              </a:rPr>
              <a:t>1</a:t>
            </a:r>
            <a:r>
              <a:rPr lang="en-US" dirty="0">
                <a:solidFill>
                  <a:srgbClr val="000000"/>
                </a:solidFill>
              </a:rPr>
              <a:t>, Randi </a:t>
            </a:r>
            <a:r>
              <a:rPr lang="en-US" dirty="0" smtClean="0">
                <a:solidFill>
                  <a:srgbClr val="000000"/>
                </a:solidFill>
              </a:rPr>
              <a:t>Hagerman</a:t>
            </a:r>
            <a:r>
              <a:rPr lang="en-US" baseline="30000" dirty="0" smtClean="0">
                <a:solidFill>
                  <a:srgbClr val="000000"/>
                </a:solidFill>
              </a:rPr>
              <a:t>1,2</a:t>
            </a:r>
            <a:r>
              <a:rPr lang="en-US" dirty="0" smtClean="0">
                <a:solidFill>
                  <a:srgbClr val="000000"/>
                </a:solidFill>
              </a:rPr>
              <a:t>, </a:t>
            </a:r>
            <a:r>
              <a:rPr lang="en-US" dirty="0">
                <a:solidFill>
                  <a:srgbClr val="000000"/>
                </a:solidFill>
              </a:rPr>
              <a:t>M.D</a:t>
            </a:r>
            <a:r>
              <a:rPr lang="en-US" dirty="0" smtClean="0">
                <a:solidFill>
                  <a:srgbClr val="000000"/>
                </a:solidFill>
              </a:rPr>
              <a:t>.</a:t>
            </a:r>
            <a:endParaRPr lang="en-US" dirty="0">
              <a:solidFill>
                <a:srgbClr val="000000"/>
              </a:solidFill>
            </a:endParaRPr>
          </a:p>
        </p:txBody>
      </p:sp>
      <p:sp>
        <p:nvSpPr>
          <p:cNvPr id="19" name="Text Placeholder 18"/>
          <p:cNvSpPr txBox="1">
            <a:spLocks noGrp="1"/>
          </p:cNvSpPr>
          <p:nvPr>
            <p:ph type="body" sz="quarter" idx="153"/>
          </p:nvPr>
        </p:nvSpPr>
        <p:spPr>
          <a:xfrm>
            <a:off x="4425880" y="165583"/>
            <a:ext cx="31998968" cy="2100381"/>
          </a:xfrm>
          <a:prstGeom prst="rect">
            <a:avLst/>
          </a:prstGeom>
          <a:noFill/>
        </p:spPr>
        <p:txBody>
          <a:bodyPr wrap="square" lIns="68393" tIns="34194" rIns="68393" bIns="34194" rtlCol="0">
            <a:spAutoFit/>
          </a:bodyPr>
          <a:lstStyle/>
          <a:p>
            <a:r>
              <a:rPr lang="en-US" sz="6000" dirty="0"/>
              <a:t>An Open Label Study of </a:t>
            </a:r>
            <a:r>
              <a:rPr lang="en-US" sz="6000" dirty="0" err="1"/>
              <a:t>Allopregnanolone</a:t>
            </a:r>
            <a:r>
              <a:rPr lang="en-US" sz="6000" dirty="0"/>
              <a:t> Treatment for </a:t>
            </a:r>
            <a:endParaRPr lang="en-US" sz="6000" dirty="0" smtClean="0"/>
          </a:p>
          <a:p>
            <a:r>
              <a:rPr lang="en-US" sz="6000" dirty="0" smtClean="0"/>
              <a:t>Fragile </a:t>
            </a:r>
            <a:r>
              <a:rPr lang="en-US" sz="6000" dirty="0"/>
              <a:t>X-associated </a:t>
            </a:r>
            <a:r>
              <a:rPr lang="en-US" sz="6000" dirty="0" smtClean="0"/>
              <a:t>tremor/ataxia </a:t>
            </a:r>
            <a:r>
              <a:rPr lang="en-US" sz="6000" dirty="0"/>
              <a:t>s</a:t>
            </a:r>
            <a:r>
              <a:rPr lang="en-US" sz="6000" dirty="0" smtClean="0"/>
              <a:t>yndrome </a:t>
            </a:r>
            <a:r>
              <a:rPr lang="en-US" sz="6000" dirty="0"/>
              <a:t>(FXTAS)</a:t>
            </a:r>
            <a:endParaRPr lang="en-US" sz="5500" i="1" dirty="0"/>
          </a:p>
        </p:txBody>
      </p:sp>
      <p:sp>
        <p:nvSpPr>
          <p:cNvPr id="20" name="Text Placeholder 19"/>
          <p:cNvSpPr txBox="1">
            <a:spLocks noGrp="1"/>
          </p:cNvSpPr>
          <p:nvPr>
            <p:ph type="body" sz="quarter" idx="10"/>
          </p:nvPr>
        </p:nvSpPr>
        <p:spPr>
          <a:xfrm>
            <a:off x="904187" y="5306270"/>
            <a:ext cx="10050461" cy="12649598"/>
          </a:xfrm>
          <a:prstGeom prst="rect">
            <a:avLst/>
          </a:prstGeom>
          <a:noFill/>
        </p:spPr>
        <p:txBody>
          <a:bodyPr wrap="square" rtlCol="0">
            <a:spAutoFit/>
          </a:bodyPr>
          <a:lstStyle/>
          <a:p>
            <a:pPr algn="just"/>
            <a:r>
              <a:rPr lang="en-US" sz="3600" dirty="0" smtClean="0"/>
              <a:t>FXTAS </a:t>
            </a:r>
            <a:r>
              <a:rPr lang="en-US" sz="3600" dirty="0"/>
              <a:t>is a progressive neurodegenerative condition </a:t>
            </a:r>
            <a:r>
              <a:rPr lang="en-US" sz="3600" dirty="0" smtClean="0"/>
              <a:t>that manifests </a:t>
            </a:r>
            <a:r>
              <a:rPr lang="en-US" sz="3600" dirty="0"/>
              <a:t>with intention tremor, gait ataxia, white matter disease, nuclear inclusions and global brain </a:t>
            </a:r>
            <a:r>
              <a:rPr lang="en-US" sz="3600" dirty="0" smtClean="0"/>
              <a:t>atrophy. </a:t>
            </a:r>
            <a:r>
              <a:rPr lang="en-US" sz="3600" dirty="0"/>
              <a:t>It arises from a 55-200 CGG repeat expansion in the 5’ UTR of the </a:t>
            </a:r>
            <a:r>
              <a:rPr lang="en-US" sz="3600" i="1" dirty="0"/>
              <a:t>FMR1 </a:t>
            </a:r>
            <a:r>
              <a:rPr lang="en-US" sz="3600" dirty="0"/>
              <a:t>gene on the X </a:t>
            </a:r>
            <a:r>
              <a:rPr lang="en-US" sz="3600" dirty="0" smtClean="0"/>
              <a:t>chromosome</a:t>
            </a:r>
            <a:r>
              <a:rPr lang="en-US" sz="3600" baseline="30000" dirty="0"/>
              <a:t>1</a:t>
            </a:r>
            <a:r>
              <a:rPr lang="en-US" sz="3600" dirty="0" smtClean="0"/>
              <a:t>. </a:t>
            </a:r>
            <a:r>
              <a:rPr lang="en-US" sz="3600" dirty="0"/>
              <a:t>This leads to mRNA toxicity, sequestering important proteins for neuronal function and causing a spectrum of phenotypes including cognitive decline with memory and executive function deficits initially and subsequent dementia. Currently targeted treatments directed at the disease have not been </a:t>
            </a:r>
            <a:r>
              <a:rPr lang="en-US" sz="3600" dirty="0" smtClean="0"/>
              <a:t>established</a:t>
            </a:r>
            <a:r>
              <a:rPr lang="en-US" sz="3600" baseline="30000" dirty="0" smtClean="0"/>
              <a:t>2</a:t>
            </a:r>
            <a:r>
              <a:rPr lang="en-US" sz="3600" dirty="0" smtClean="0"/>
              <a:t>. </a:t>
            </a:r>
            <a:r>
              <a:rPr lang="en-US" sz="3600" dirty="0" err="1"/>
              <a:t>Allopregnanolone</a:t>
            </a:r>
            <a:r>
              <a:rPr lang="en-US" sz="3600" dirty="0"/>
              <a:t> (</a:t>
            </a:r>
            <a:r>
              <a:rPr lang="en-US" sz="3600" dirty="0" err="1"/>
              <a:t>AlloP</a:t>
            </a:r>
            <a:r>
              <a:rPr lang="en-US" sz="3600" dirty="0"/>
              <a:t>) is a natural </a:t>
            </a:r>
            <a:r>
              <a:rPr lang="en-US" sz="3600" dirty="0" err="1" smtClean="0"/>
              <a:t>neurosteroid</a:t>
            </a:r>
            <a:r>
              <a:rPr lang="en-US" sz="3600" dirty="0" smtClean="0"/>
              <a:t>, </a:t>
            </a:r>
            <a:r>
              <a:rPr lang="en-US" sz="3600" dirty="0"/>
              <a:t>which has also been shown to stimulate </a:t>
            </a:r>
            <a:r>
              <a:rPr lang="en-US" sz="3600" dirty="0" smtClean="0"/>
              <a:t>neurogenesis </a:t>
            </a:r>
            <a:r>
              <a:rPr lang="en-US" sz="3600" dirty="0"/>
              <a:t>in the hippocampi of rats, an area involved in memory </a:t>
            </a:r>
            <a:r>
              <a:rPr lang="en-US" sz="3600" dirty="0" smtClean="0"/>
              <a:t>consolidation. </a:t>
            </a:r>
            <a:r>
              <a:rPr lang="en-US" sz="3600" dirty="0" err="1"/>
              <a:t>AlloP</a:t>
            </a:r>
            <a:r>
              <a:rPr lang="en-US" sz="3600" dirty="0"/>
              <a:t> </a:t>
            </a:r>
            <a:r>
              <a:rPr lang="en-US" sz="3600" dirty="0" smtClean="0"/>
              <a:t>alleviated spike discharges in </a:t>
            </a:r>
            <a:r>
              <a:rPr lang="en-US" sz="3600" dirty="0" err="1" smtClean="0"/>
              <a:t>premutation</a:t>
            </a:r>
            <a:r>
              <a:rPr lang="en-US" sz="3600" dirty="0" smtClean="0"/>
              <a:t> neuronal cell culture, and was beneficial for the </a:t>
            </a:r>
            <a:r>
              <a:rPr lang="en-US" sz="3600" dirty="0" err="1" smtClean="0"/>
              <a:t>premutation</a:t>
            </a:r>
            <a:r>
              <a:rPr lang="en-US" sz="3600" dirty="0" smtClean="0"/>
              <a:t> neurons in culture and the </a:t>
            </a:r>
            <a:r>
              <a:rPr lang="en-US" sz="3600" dirty="0" err="1" smtClean="0"/>
              <a:t>premutation</a:t>
            </a:r>
            <a:r>
              <a:rPr lang="en-US" sz="3600" dirty="0" smtClean="0"/>
              <a:t> </a:t>
            </a:r>
            <a:r>
              <a:rPr lang="en-US" sz="3600" dirty="0" smtClean="0"/>
              <a:t>mouse</a:t>
            </a:r>
            <a:r>
              <a:rPr lang="en-US" sz="3600" baseline="30000" dirty="0" smtClean="0"/>
              <a:t>3,4</a:t>
            </a:r>
            <a:r>
              <a:rPr lang="en-US" sz="3600" dirty="0" smtClean="0"/>
              <a:t>. </a:t>
            </a:r>
            <a:r>
              <a:rPr lang="en-US" sz="3600" dirty="0"/>
              <a:t>So, we proposed that </a:t>
            </a:r>
            <a:r>
              <a:rPr lang="en-US" sz="3600" dirty="0" err="1"/>
              <a:t>AlloP</a:t>
            </a:r>
            <a:r>
              <a:rPr lang="en-US" sz="3600" dirty="0"/>
              <a:t> would </a:t>
            </a:r>
            <a:r>
              <a:rPr lang="en-US" sz="3600" dirty="0" smtClean="0"/>
              <a:t>be beneficial for </a:t>
            </a:r>
            <a:r>
              <a:rPr lang="en-US" sz="3600" dirty="0"/>
              <a:t>FXTAS, and help reduce </a:t>
            </a:r>
            <a:r>
              <a:rPr lang="en-US" sz="3600" dirty="0" smtClean="0"/>
              <a:t>cognitive symptoms </a:t>
            </a:r>
            <a:r>
              <a:rPr lang="en-US" sz="3600" dirty="0"/>
              <a:t>in patients with FXTAS.</a:t>
            </a:r>
            <a:r>
              <a:rPr lang="en-US" sz="3600" dirty="0" smtClean="0">
                <a:effectLst/>
              </a:rPr>
              <a:t> </a:t>
            </a:r>
            <a:endParaRPr lang="en-US" sz="3500" dirty="0"/>
          </a:p>
        </p:txBody>
      </p:sp>
      <p:pic>
        <p:nvPicPr>
          <p:cNvPr id="21" name="Picture 20" descr="Slide3.jpg"/>
          <p:cNvPicPr>
            <a:picLocks noChangeAspect="1"/>
          </p:cNvPicPr>
          <p:nvPr/>
        </p:nvPicPr>
        <p:blipFill rotWithShape="1">
          <a:blip r:embed="rId3">
            <a:extLst>
              <a:ext uri="{28A0092B-C50C-407E-A947-70E740481C1C}">
                <a14:useLocalDpi xmlns:a14="http://schemas.microsoft.com/office/drawing/2010/main" val="0"/>
              </a:ext>
            </a:extLst>
          </a:blip>
          <a:srcRect l="27825" r="30366"/>
          <a:stretch/>
        </p:blipFill>
        <p:spPr>
          <a:xfrm>
            <a:off x="1053140" y="18947925"/>
            <a:ext cx="3469171" cy="9680548"/>
          </a:xfrm>
          <a:prstGeom prst="rect">
            <a:avLst/>
          </a:prstGeom>
        </p:spPr>
      </p:pic>
      <p:sp>
        <p:nvSpPr>
          <p:cNvPr id="22" name="TextBox 21"/>
          <p:cNvSpPr txBox="1"/>
          <p:nvPr/>
        </p:nvSpPr>
        <p:spPr>
          <a:xfrm>
            <a:off x="1331482" y="28545222"/>
            <a:ext cx="2602310" cy="1759794"/>
          </a:xfrm>
          <a:prstGeom prst="rect">
            <a:avLst/>
          </a:prstGeom>
          <a:noFill/>
        </p:spPr>
        <p:txBody>
          <a:bodyPr wrap="square" lIns="95763" tIns="47876" rIns="95763" bIns="47876" rtlCol="0">
            <a:spAutoFit/>
          </a:bodyPr>
          <a:lstStyle/>
          <a:p>
            <a:r>
              <a:rPr lang="en-US" sz="3600" b="1" dirty="0">
                <a:latin typeface="Times New Roman"/>
                <a:cs typeface="Times New Roman"/>
              </a:rPr>
              <a:t>Figure 1</a:t>
            </a:r>
            <a:r>
              <a:rPr lang="en-US" sz="3600" b="1" dirty="0" smtClean="0">
                <a:latin typeface="Times New Roman"/>
                <a:cs typeface="Times New Roman"/>
              </a:rPr>
              <a:t>: </a:t>
            </a:r>
            <a:r>
              <a:rPr lang="en-US" sz="3600" dirty="0" smtClean="0">
                <a:latin typeface="Times New Roman"/>
                <a:cs typeface="Times New Roman"/>
              </a:rPr>
              <a:t>Experiment Overview</a:t>
            </a:r>
            <a:endParaRPr lang="en-US" sz="3600" b="1" dirty="0">
              <a:latin typeface="Times New Roman"/>
              <a:cs typeface="Times New Roman"/>
            </a:endParaRPr>
          </a:p>
        </p:txBody>
      </p:sp>
      <p:sp>
        <p:nvSpPr>
          <p:cNvPr id="23" name="Text Placeholder 22"/>
          <p:cNvSpPr txBox="1">
            <a:spLocks noGrp="1"/>
          </p:cNvSpPr>
          <p:nvPr>
            <p:ph type="body" sz="quarter" idx="96"/>
          </p:nvPr>
        </p:nvSpPr>
        <p:spPr>
          <a:xfrm>
            <a:off x="4614863" y="18724142"/>
            <a:ext cx="6340475" cy="9145340"/>
          </a:xfrm>
          <a:prstGeom prst="rect">
            <a:avLst/>
          </a:prstGeom>
          <a:noFill/>
        </p:spPr>
        <p:txBody>
          <a:bodyPr wrap="square" lIns="95778" tIns="47886" rIns="95778" bIns="47886" rtlCol="0">
            <a:spAutoFit/>
          </a:bodyPr>
          <a:lstStyle/>
          <a:p>
            <a:r>
              <a:rPr lang="en-US" sz="3600" dirty="0" smtClean="0"/>
              <a:t>Cognitive skills were assessed at baseline and post infusions using the following outcome measures</a:t>
            </a:r>
            <a:r>
              <a:rPr lang="en-US" sz="3600" dirty="0" smtClean="0"/>
              <a:t>:</a:t>
            </a:r>
            <a:endParaRPr lang="en-US" sz="3600" dirty="0" smtClean="0"/>
          </a:p>
          <a:p>
            <a:pPr marL="457200" indent="-457200">
              <a:buFont typeface="Arial"/>
              <a:buChar char="•"/>
            </a:pPr>
            <a:r>
              <a:rPr lang="en-US" sz="3600" dirty="0" smtClean="0"/>
              <a:t>Behavioral </a:t>
            </a:r>
            <a:r>
              <a:rPr lang="en-US" sz="3600" dirty="0" err="1" smtClean="0"/>
              <a:t>Dyscontrol</a:t>
            </a:r>
            <a:r>
              <a:rPr lang="en-US" sz="3600" dirty="0" smtClean="0"/>
              <a:t> Scale-2 (BDS-2)</a:t>
            </a:r>
          </a:p>
          <a:p>
            <a:pPr marL="457200" indent="-457200">
              <a:buFont typeface="Arial"/>
              <a:buChar char="•"/>
            </a:pPr>
            <a:r>
              <a:rPr lang="en-US" sz="3600" dirty="0" smtClean="0"/>
              <a:t>Controlled Oral Word Association Test (COWAT)</a:t>
            </a:r>
          </a:p>
          <a:p>
            <a:pPr marL="457200" indent="-457200">
              <a:buFont typeface="Arial"/>
              <a:buChar char="•"/>
            </a:pPr>
            <a:r>
              <a:rPr lang="en-US" sz="3600" dirty="0" smtClean="0"/>
              <a:t>California Verbal Learning Test-II (CVLT-II)</a:t>
            </a:r>
          </a:p>
          <a:p>
            <a:pPr marL="457200" indent="-457200">
              <a:buFont typeface="Arial"/>
              <a:buChar char="•"/>
            </a:pPr>
            <a:r>
              <a:rPr lang="en-US" sz="3600" dirty="0" smtClean="0"/>
              <a:t>Mini Mental Status Exam (MMSE)</a:t>
            </a:r>
          </a:p>
          <a:p>
            <a:pPr marL="457200" indent="-457200">
              <a:buFont typeface="Arial"/>
              <a:buChar char="•"/>
            </a:pPr>
            <a:r>
              <a:rPr lang="en-US" sz="3600" dirty="0" err="1" smtClean="0"/>
              <a:t>Weschler</a:t>
            </a:r>
            <a:r>
              <a:rPr lang="en-US" sz="3600" dirty="0" smtClean="0"/>
              <a:t> Memory Scale-IV (WMS-IV</a:t>
            </a:r>
            <a:r>
              <a:rPr lang="en-US" sz="3600" dirty="0" smtClean="0"/>
              <a:t>)</a:t>
            </a:r>
            <a:endParaRPr lang="en-US" sz="3500" dirty="0" smtClean="0"/>
          </a:p>
          <a:p>
            <a:r>
              <a:rPr lang="en-US" sz="3500" dirty="0" smtClean="0"/>
              <a:t> </a:t>
            </a:r>
            <a:r>
              <a:rPr lang="en-US" sz="3500" b="1" dirty="0" smtClean="0"/>
              <a:t> </a:t>
            </a:r>
          </a:p>
          <a:p>
            <a:endParaRPr lang="en-US" sz="3500" b="1" dirty="0" smtClean="0"/>
          </a:p>
        </p:txBody>
      </p:sp>
      <p:sp>
        <p:nvSpPr>
          <p:cNvPr id="24" name="TextBox 23"/>
          <p:cNvSpPr txBox="1"/>
          <p:nvPr/>
        </p:nvSpPr>
        <p:spPr>
          <a:xfrm>
            <a:off x="4370087" y="26490677"/>
            <a:ext cx="6601129" cy="5036521"/>
          </a:xfrm>
          <a:prstGeom prst="rect">
            <a:avLst/>
          </a:prstGeom>
          <a:noFill/>
        </p:spPr>
        <p:txBody>
          <a:bodyPr wrap="square" lIns="95778" tIns="47886" rIns="95778" bIns="47886" rtlCol="0">
            <a:spAutoFit/>
          </a:bodyPr>
          <a:lstStyle/>
          <a:p>
            <a:r>
              <a:rPr lang="en-US" sz="3600" dirty="0" smtClean="0">
                <a:latin typeface="Times New Roman"/>
                <a:cs typeface="Times New Roman"/>
              </a:rPr>
              <a:t>Psychiatric skills were assessed at baseline and post infusions using the following outcome measures</a:t>
            </a:r>
            <a:r>
              <a:rPr lang="en-US" sz="3600" dirty="0" smtClean="0">
                <a:latin typeface="Times New Roman"/>
                <a:cs typeface="Times New Roman"/>
              </a:rPr>
              <a:t>:</a:t>
            </a:r>
            <a:endParaRPr lang="en-US" sz="3600" dirty="0" smtClean="0">
              <a:latin typeface="Times New Roman"/>
              <a:cs typeface="Times New Roman"/>
            </a:endParaRPr>
          </a:p>
          <a:p>
            <a:pPr marL="457200" indent="-457200">
              <a:buFont typeface="Arial"/>
              <a:buChar char="•"/>
            </a:pPr>
            <a:r>
              <a:rPr lang="en-US" sz="3600" dirty="0" smtClean="0">
                <a:latin typeface="Times New Roman"/>
                <a:cs typeface="Times New Roman"/>
              </a:rPr>
              <a:t>Beck Anxiety Inventory (BAI)</a:t>
            </a:r>
          </a:p>
          <a:p>
            <a:pPr marL="457200" indent="-457200">
              <a:buFont typeface="Arial"/>
              <a:buChar char="•"/>
            </a:pPr>
            <a:r>
              <a:rPr lang="en-US" sz="3600" dirty="0" smtClean="0">
                <a:latin typeface="Times New Roman"/>
                <a:cs typeface="Times New Roman"/>
              </a:rPr>
              <a:t>Symptom Checklist-90-Revised (SCL-90)</a:t>
            </a:r>
          </a:p>
          <a:p>
            <a:pPr marL="457200" indent="-457200">
              <a:buFontTx/>
              <a:buChar char="-"/>
            </a:pPr>
            <a:endParaRPr lang="en-US" sz="3500" dirty="0" smtClean="0">
              <a:latin typeface="Times New Roman"/>
              <a:cs typeface="Times New Roman"/>
            </a:endParaRPr>
          </a:p>
          <a:p>
            <a:r>
              <a:rPr lang="en-US" sz="3500" dirty="0" smtClean="0">
                <a:latin typeface="Times New Roman"/>
                <a:cs typeface="Times New Roman"/>
              </a:rPr>
              <a:t> </a:t>
            </a:r>
            <a:r>
              <a:rPr lang="en-US" sz="3500" b="1" dirty="0" smtClean="0">
                <a:latin typeface="Times New Roman"/>
                <a:cs typeface="Times New Roman"/>
              </a:rPr>
              <a:t> </a:t>
            </a:r>
          </a:p>
          <a:p>
            <a:endParaRPr lang="en-US" sz="3500" b="1" dirty="0" smtClean="0">
              <a:latin typeface="Times New Roman"/>
              <a:cs typeface="Times New Roman"/>
            </a:endParaRPr>
          </a:p>
        </p:txBody>
      </p:sp>
      <p:graphicFrame>
        <p:nvGraphicFramePr>
          <p:cNvPr id="26" name="Chart 25"/>
          <p:cNvGraphicFramePr>
            <a:graphicFrameLocks/>
          </p:cNvGraphicFramePr>
          <p:nvPr>
            <p:extLst>
              <p:ext uri="{D42A27DB-BD31-4B8C-83A1-F6EECF244321}">
                <p14:modId xmlns:p14="http://schemas.microsoft.com/office/powerpoint/2010/main" val="488288623"/>
              </p:ext>
            </p:extLst>
          </p:nvPr>
        </p:nvGraphicFramePr>
        <p:xfrm>
          <a:off x="16007840" y="5675246"/>
          <a:ext cx="5913724" cy="3778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2728139642"/>
              </p:ext>
            </p:extLst>
          </p:nvPr>
        </p:nvGraphicFramePr>
        <p:xfrm>
          <a:off x="11457277" y="9517254"/>
          <a:ext cx="5232115" cy="3470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p:cNvGraphicFramePr>
            <a:graphicFrameLocks/>
          </p:cNvGraphicFramePr>
          <p:nvPr>
            <p:extLst>
              <p:ext uri="{D42A27DB-BD31-4B8C-83A1-F6EECF244321}">
                <p14:modId xmlns:p14="http://schemas.microsoft.com/office/powerpoint/2010/main" val="4110106254"/>
              </p:ext>
            </p:extLst>
          </p:nvPr>
        </p:nvGraphicFramePr>
        <p:xfrm>
          <a:off x="16572627" y="9283416"/>
          <a:ext cx="5063414" cy="37292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a:graphicFrameLocks/>
          </p:cNvGraphicFramePr>
          <p:nvPr>
            <p:extLst>
              <p:ext uri="{D42A27DB-BD31-4B8C-83A1-F6EECF244321}">
                <p14:modId xmlns:p14="http://schemas.microsoft.com/office/powerpoint/2010/main" val="3330587687"/>
              </p:ext>
            </p:extLst>
          </p:nvPr>
        </p:nvGraphicFramePr>
        <p:xfrm>
          <a:off x="13179884" y="17873046"/>
          <a:ext cx="6479929" cy="381925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a:graphicFrameLocks/>
          </p:cNvGraphicFramePr>
          <p:nvPr>
            <p:extLst>
              <p:ext uri="{D42A27DB-BD31-4B8C-83A1-F6EECF244321}">
                <p14:modId xmlns:p14="http://schemas.microsoft.com/office/powerpoint/2010/main" val="3833172956"/>
              </p:ext>
            </p:extLst>
          </p:nvPr>
        </p:nvGraphicFramePr>
        <p:xfrm>
          <a:off x="12480021" y="21828457"/>
          <a:ext cx="8185212" cy="439946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Chart 31"/>
          <p:cNvGraphicFramePr>
            <a:graphicFrameLocks/>
          </p:cNvGraphicFramePr>
          <p:nvPr>
            <p:extLst>
              <p:ext uri="{D42A27DB-BD31-4B8C-83A1-F6EECF244321}">
                <p14:modId xmlns:p14="http://schemas.microsoft.com/office/powerpoint/2010/main" val="3859390058"/>
              </p:ext>
            </p:extLst>
          </p:nvPr>
        </p:nvGraphicFramePr>
        <p:xfrm>
          <a:off x="12938734" y="13104414"/>
          <a:ext cx="7501315" cy="4428092"/>
        </p:xfrm>
        <a:graphic>
          <a:graphicData uri="http://schemas.openxmlformats.org/drawingml/2006/chart">
            <c:chart xmlns:c="http://schemas.openxmlformats.org/drawingml/2006/chart" xmlns:r="http://schemas.openxmlformats.org/officeDocument/2006/relationships" r:id="rId9"/>
          </a:graphicData>
        </a:graphic>
      </p:graphicFrame>
      <p:sp>
        <p:nvSpPr>
          <p:cNvPr id="33" name="Text Placeholder 32"/>
          <p:cNvSpPr txBox="1">
            <a:spLocks noGrp="1"/>
          </p:cNvSpPr>
          <p:nvPr>
            <p:ph type="body" sz="quarter" idx="23"/>
          </p:nvPr>
        </p:nvSpPr>
        <p:spPr>
          <a:xfrm>
            <a:off x="22351999" y="5004075"/>
            <a:ext cx="9843917" cy="22256614"/>
          </a:xfrm>
          <a:prstGeom prst="rect">
            <a:avLst/>
          </a:prstGeom>
          <a:noFill/>
        </p:spPr>
        <p:txBody>
          <a:bodyPr wrap="square" lIns="95778" tIns="47886" rIns="95778" bIns="47886" rtlCol="0">
            <a:spAutoFit/>
          </a:bodyPr>
          <a:lstStyle/>
          <a:p>
            <a:pPr algn="just"/>
            <a:endParaRPr lang="en-US" sz="3600" dirty="0" smtClean="0"/>
          </a:p>
          <a:p>
            <a:pPr marL="571500" indent="-571500" algn="just">
              <a:buFont typeface="Arial"/>
              <a:buChar char="•"/>
            </a:pPr>
            <a:r>
              <a:rPr lang="en-US" sz="3600" dirty="0" smtClean="0"/>
              <a:t>All </a:t>
            </a:r>
            <a:r>
              <a:rPr lang="en-US" sz="3600" dirty="0" smtClean="0"/>
              <a:t>showed improved executive </a:t>
            </a:r>
            <a:r>
              <a:rPr lang="en-US" sz="3600" dirty="0" smtClean="0"/>
              <a:t>function </a:t>
            </a:r>
            <a:r>
              <a:rPr lang="en-US" sz="3600" dirty="0"/>
              <a:t> </a:t>
            </a:r>
          </a:p>
          <a:p>
            <a:pPr marL="2057325" lvl="1" indent="-571500" algn="just">
              <a:buFont typeface="Arial"/>
              <a:buChar char="•"/>
            </a:pPr>
            <a:r>
              <a:rPr lang="en-US" sz="2800" dirty="0" smtClean="0">
                <a:latin typeface="Times"/>
                <a:cs typeface="Times"/>
              </a:rPr>
              <a:t>+</a:t>
            </a:r>
            <a:r>
              <a:rPr lang="en-US" sz="2800" dirty="0">
                <a:latin typeface="Times"/>
                <a:cs typeface="Times"/>
              </a:rPr>
              <a:t>21.05</a:t>
            </a:r>
            <a:r>
              <a:rPr lang="en-US" sz="2800" dirty="0" smtClean="0">
                <a:latin typeface="Times"/>
                <a:cs typeface="Times"/>
              </a:rPr>
              <a:t>%</a:t>
            </a:r>
            <a:r>
              <a:rPr lang="en-US" sz="2800" dirty="0" smtClean="0">
                <a:latin typeface="Times"/>
                <a:cs typeface="Times"/>
              </a:rPr>
              <a:t> average </a:t>
            </a:r>
            <a:r>
              <a:rPr lang="en-US" sz="2800" dirty="0" smtClean="0">
                <a:latin typeface="Times"/>
                <a:cs typeface="Times"/>
              </a:rPr>
              <a:t>improvement among all 6 </a:t>
            </a:r>
            <a:r>
              <a:rPr lang="en-US" sz="2800" dirty="0" smtClean="0">
                <a:latin typeface="Times"/>
                <a:cs typeface="Times"/>
              </a:rPr>
              <a:t>patients (BDS-2)</a:t>
            </a:r>
          </a:p>
          <a:p>
            <a:pPr marL="571500" indent="-571500" algn="just">
              <a:buFont typeface="Arial"/>
              <a:buChar char="•"/>
            </a:pPr>
            <a:r>
              <a:rPr lang="en-US" sz="3600" dirty="0" smtClean="0"/>
              <a:t>Variable </a:t>
            </a:r>
            <a:r>
              <a:rPr lang="en-US" sz="3600" dirty="0" smtClean="0"/>
              <a:t>change in v</a:t>
            </a:r>
            <a:r>
              <a:rPr lang="en-US" sz="3600" dirty="0" smtClean="0"/>
              <a:t>erbal </a:t>
            </a:r>
            <a:r>
              <a:rPr lang="en-US" sz="3600" dirty="0" smtClean="0"/>
              <a:t>fluency</a:t>
            </a:r>
            <a:r>
              <a:rPr lang="en-US" sz="3600" dirty="0"/>
              <a:t> </a:t>
            </a:r>
            <a:r>
              <a:rPr lang="en-US" sz="3600" dirty="0" smtClean="0"/>
              <a:t>and cognitive </a:t>
            </a:r>
            <a:r>
              <a:rPr lang="en-US" sz="3600" dirty="0" smtClean="0"/>
              <a:t>flexibility</a:t>
            </a:r>
          </a:p>
          <a:p>
            <a:pPr marL="2057325" lvl="1" indent="-571500" algn="just">
              <a:buFont typeface="Arial"/>
              <a:buChar char="•"/>
            </a:pPr>
            <a:r>
              <a:rPr lang="en-US" sz="2800" dirty="0" smtClean="0">
                <a:latin typeface="Times"/>
                <a:cs typeface="Times"/>
              </a:rPr>
              <a:t>average </a:t>
            </a:r>
            <a:r>
              <a:rPr lang="en-US" sz="2800" dirty="0" smtClean="0">
                <a:latin typeface="Times"/>
                <a:cs typeface="Times"/>
              </a:rPr>
              <a:t>change of +0.05</a:t>
            </a:r>
            <a:r>
              <a:rPr lang="en-US" sz="2800" dirty="0" smtClean="0">
                <a:latin typeface="Times"/>
                <a:cs typeface="Times"/>
              </a:rPr>
              <a:t>% (COWAT)</a:t>
            </a:r>
            <a:endParaRPr lang="en-US" sz="2800" dirty="0" smtClean="0">
              <a:latin typeface="Times"/>
              <a:cs typeface="Times"/>
            </a:endParaRPr>
          </a:p>
          <a:p>
            <a:pPr marL="571500" lvl="0" indent="-571500" algn="just">
              <a:buFont typeface="Arial"/>
              <a:buChar char="•"/>
            </a:pPr>
            <a:r>
              <a:rPr lang="en-US" sz="3600" dirty="0" smtClean="0"/>
              <a:t>Variable change in </a:t>
            </a:r>
            <a:r>
              <a:rPr lang="en-US" sz="3600" dirty="0" smtClean="0"/>
              <a:t>immediate recall</a:t>
            </a:r>
          </a:p>
          <a:p>
            <a:pPr marL="2057325" lvl="1" indent="-571500" algn="just">
              <a:buFont typeface="Arial"/>
              <a:buChar char="•"/>
            </a:pPr>
            <a:r>
              <a:rPr lang="en-US" sz="2800" dirty="0">
                <a:latin typeface="Times"/>
                <a:cs typeface="Times"/>
              </a:rPr>
              <a:t>C</a:t>
            </a:r>
            <a:r>
              <a:rPr lang="en-US" sz="2800" dirty="0" smtClean="0">
                <a:latin typeface="Times"/>
                <a:cs typeface="Times"/>
              </a:rPr>
              <a:t>hanges </a:t>
            </a:r>
            <a:r>
              <a:rPr lang="en-US" sz="2800" dirty="0" smtClean="0">
                <a:latin typeface="Times"/>
                <a:cs typeface="Times"/>
              </a:rPr>
              <a:t>ranging from -17.24% to +24.17</a:t>
            </a:r>
            <a:r>
              <a:rPr lang="en-US" sz="2800" dirty="0" smtClean="0">
                <a:latin typeface="Times"/>
                <a:cs typeface="Times"/>
              </a:rPr>
              <a:t>% (CVLT-II)</a:t>
            </a:r>
            <a:endParaRPr lang="en-US" sz="2800" dirty="0" smtClean="0">
              <a:latin typeface="Times"/>
              <a:cs typeface="Times"/>
            </a:endParaRPr>
          </a:p>
          <a:p>
            <a:pPr marL="571500" lvl="0" indent="-571500" algn="just">
              <a:buFont typeface="Arial"/>
              <a:buChar char="•"/>
            </a:pPr>
            <a:r>
              <a:rPr lang="en-US" sz="3600" dirty="0" smtClean="0"/>
              <a:t>Cognitive function and mental status improved or remained the same in 5/6 </a:t>
            </a:r>
            <a:r>
              <a:rPr lang="en-US" sz="3600" dirty="0" smtClean="0"/>
              <a:t>patients</a:t>
            </a:r>
          </a:p>
          <a:p>
            <a:pPr marL="2057325" lvl="1" indent="-571500" algn="just">
              <a:buFont typeface="Arial"/>
              <a:buChar char="•"/>
            </a:pPr>
            <a:r>
              <a:rPr lang="en-US" sz="2800" dirty="0" smtClean="0">
                <a:latin typeface="Times"/>
                <a:cs typeface="Times"/>
              </a:rPr>
              <a:t>average </a:t>
            </a:r>
            <a:r>
              <a:rPr lang="en-US" sz="2800" dirty="0" smtClean="0">
                <a:latin typeface="Times"/>
                <a:cs typeface="Times"/>
              </a:rPr>
              <a:t>increase in scores of 5.36</a:t>
            </a:r>
            <a:r>
              <a:rPr lang="en-US" sz="2800" dirty="0" smtClean="0">
                <a:latin typeface="Times"/>
                <a:cs typeface="Times"/>
              </a:rPr>
              <a:t>% (MMSE)</a:t>
            </a:r>
            <a:endParaRPr lang="en-US" sz="2800" dirty="0" smtClean="0">
              <a:latin typeface="Times"/>
              <a:cs typeface="Times"/>
            </a:endParaRPr>
          </a:p>
          <a:p>
            <a:pPr marL="571500" lvl="0" indent="-571500" algn="just">
              <a:buFont typeface="Arial"/>
              <a:buChar char="•"/>
            </a:pPr>
            <a:r>
              <a:rPr lang="en-US" sz="3600" dirty="0" smtClean="0"/>
              <a:t>Auditory</a:t>
            </a:r>
            <a:r>
              <a:rPr lang="en-US" sz="3600" dirty="0" smtClean="0"/>
              <a:t>, Visual and Immediate memory improved by 1.76%, 7.82% and 4.99% respectively, on average; </a:t>
            </a:r>
            <a:r>
              <a:rPr lang="en-US" sz="3600" dirty="0" smtClean="0"/>
              <a:t>Delayed </a:t>
            </a:r>
            <a:r>
              <a:rPr lang="en-US" sz="3600" dirty="0" smtClean="0"/>
              <a:t>memory declined by 9.20% on average, measured through WMS-IV</a:t>
            </a:r>
          </a:p>
          <a:p>
            <a:pPr marL="571500" lvl="0" indent="-571500" algn="just">
              <a:buFont typeface="Arial"/>
              <a:buChar char="•"/>
            </a:pPr>
            <a:r>
              <a:rPr lang="en-US" sz="3600" dirty="0" smtClean="0"/>
              <a:t>Anxiety levels decreased or remained the same in </a:t>
            </a:r>
            <a:r>
              <a:rPr lang="en-US" sz="3600" dirty="0" smtClean="0"/>
              <a:t>3 of the 4</a:t>
            </a:r>
            <a:r>
              <a:rPr lang="en-US" sz="3600" dirty="0" smtClean="0"/>
              <a:t> patients</a:t>
            </a:r>
            <a:endParaRPr lang="en-US" sz="3600" dirty="0"/>
          </a:p>
          <a:p>
            <a:pPr marL="2057325" lvl="1" indent="-571500" algn="just">
              <a:buFont typeface="Arial"/>
              <a:buChar char="•"/>
            </a:pPr>
            <a:r>
              <a:rPr lang="en-US" sz="2800" dirty="0" smtClean="0">
                <a:latin typeface="Times"/>
                <a:cs typeface="Times"/>
              </a:rPr>
              <a:t>average </a:t>
            </a:r>
            <a:r>
              <a:rPr lang="en-US" sz="2800" dirty="0" smtClean="0">
                <a:latin typeface="Times"/>
                <a:cs typeface="Times"/>
              </a:rPr>
              <a:t>change of -14.46%, as measured through the BAI</a:t>
            </a:r>
          </a:p>
          <a:p>
            <a:pPr marL="571500" lvl="0" indent="-571500" algn="just">
              <a:buFont typeface="Arial"/>
              <a:buChar char="•"/>
            </a:pPr>
            <a:r>
              <a:rPr lang="en-US" sz="3600" dirty="0" smtClean="0"/>
              <a:t>Reduced </a:t>
            </a:r>
            <a:r>
              <a:rPr lang="en-US" sz="3600" dirty="0"/>
              <a:t>D</a:t>
            </a:r>
            <a:r>
              <a:rPr lang="en-US" sz="3600" dirty="0" smtClean="0"/>
              <a:t>epression</a:t>
            </a:r>
            <a:r>
              <a:rPr lang="en-US" sz="3600" dirty="0" smtClean="0"/>
              <a:t>, Psychological distress </a:t>
            </a:r>
            <a:r>
              <a:rPr lang="en-US" sz="3600" dirty="0" smtClean="0"/>
              <a:t>on </a:t>
            </a:r>
            <a:r>
              <a:rPr lang="en-US" sz="3600" dirty="0" smtClean="0"/>
              <a:t>average among all 6 </a:t>
            </a:r>
            <a:r>
              <a:rPr lang="en-US" sz="3600" dirty="0" smtClean="0"/>
              <a:t>patients</a:t>
            </a:r>
            <a:r>
              <a:rPr lang="en-US" sz="3600" dirty="0"/>
              <a:t> </a:t>
            </a:r>
            <a:r>
              <a:rPr lang="en-US" sz="3600" dirty="0" smtClean="0"/>
              <a:t>(SCL-90)</a:t>
            </a:r>
            <a:endParaRPr lang="en-US" sz="3600" dirty="0" smtClean="0"/>
          </a:p>
          <a:p>
            <a:pPr marL="571500" lvl="0" indent="-571500" algn="just">
              <a:buFont typeface="Arial"/>
              <a:buChar char="•"/>
            </a:pPr>
            <a:r>
              <a:rPr lang="en-US" sz="3600" dirty="0" smtClean="0"/>
              <a:t>Increased anxiety by </a:t>
            </a:r>
            <a:r>
              <a:rPr lang="en-US" sz="3600" dirty="0" smtClean="0"/>
              <a:t>1.65% on </a:t>
            </a:r>
            <a:r>
              <a:rPr lang="en-US" sz="3600" dirty="0" smtClean="0"/>
              <a:t>average (SCL-90)</a:t>
            </a:r>
            <a:br>
              <a:rPr lang="en-US" sz="3600" dirty="0" smtClean="0"/>
            </a:br>
            <a:endParaRPr lang="en-US" sz="3600" dirty="0" smtClean="0"/>
          </a:p>
          <a:p>
            <a:pPr marL="571500" lvl="0" indent="-571500" algn="just">
              <a:buFont typeface="Arial"/>
              <a:buChar char="•"/>
            </a:pPr>
            <a:r>
              <a:rPr lang="en-US" sz="3600" dirty="0" smtClean="0"/>
              <a:t>Other symptoms: </a:t>
            </a:r>
          </a:p>
          <a:p>
            <a:pPr marL="2057325" lvl="1" indent="-571500" algn="just">
              <a:buFont typeface="Arial"/>
              <a:buChar char="•"/>
            </a:pPr>
            <a:r>
              <a:rPr lang="en-US" sz="3600" dirty="0" smtClean="0">
                <a:latin typeface="Times"/>
                <a:cs typeface="Times"/>
              </a:rPr>
              <a:t>No improvement in tremor</a:t>
            </a:r>
          </a:p>
          <a:p>
            <a:pPr marL="2057325" lvl="1" indent="-571500" algn="just">
              <a:buFont typeface="Arial"/>
              <a:buChar char="•"/>
            </a:pPr>
            <a:r>
              <a:rPr lang="en-US" sz="3600" dirty="0" smtClean="0">
                <a:latin typeface="Times"/>
                <a:cs typeface="Times"/>
              </a:rPr>
              <a:t>Subjective improvement in gait ataxia, conversational skills, linear thought, neuropathic pain</a:t>
            </a:r>
          </a:p>
          <a:p>
            <a:pPr marL="2057325" lvl="1" indent="-571500" algn="just">
              <a:buFont typeface="Arial"/>
              <a:buChar char="•"/>
            </a:pPr>
            <a:r>
              <a:rPr lang="en-US" sz="3600" dirty="0" smtClean="0">
                <a:latin typeface="Times"/>
                <a:cs typeface="Times"/>
              </a:rPr>
              <a:t>ERP and MRI neurocognitive tests validate improvements in semantic processing and </a:t>
            </a:r>
            <a:r>
              <a:rPr lang="en-US" sz="3600" dirty="0" err="1" smtClean="0">
                <a:latin typeface="Times"/>
                <a:cs typeface="Times"/>
              </a:rPr>
              <a:t>neuroregeneration</a:t>
            </a:r>
            <a:endParaRPr lang="en-US" sz="3600" dirty="0" smtClean="0">
              <a:latin typeface="Times"/>
              <a:cs typeface="Times"/>
            </a:endParaRPr>
          </a:p>
          <a:p>
            <a:pPr marL="2057325" lvl="1" indent="-571500" algn="just">
              <a:buFont typeface="Arial"/>
              <a:buChar char="•"/>
            </a:pPr>
            <a:endParaRPr lang="en-US" sz="3600" dirty="0" smtClean="0">
              <a:latin typeface="Times"/>
              <a:cs typeface="Times"/>
            </a:endParaRPr>
          </a:p>
          <a:p>
            <a:pPr marL="571500" lvl="0" indent="-571500" algn="just">
              <a:buFont typeface="Arial"/>
              <a:buChar char="•"/>
            </a:pPr>
            <a:endParaRPr lang="en-US" sz="3600" dirty="0" smtClean="0"/>
          </a:p>
          <a:p>
            <a:pPr algn="just"/>
            <a:endParaRPr lang="en-US" sz="3600" b="1" dirty="0"/>
          </a:p>
        </p:txBody>
      </p:sp>
      <p:sp>
        <p:nvSpPr>
          <p:cNvPr id="36" name="Text Placeholder 8"/>
          <p:cNvSpPr>
            <a:spLocks noGrp="1"/>
          </p:cNvSpPr>
          <p:nvPr>
            <p:ph type="body" sz="quarter" idx="25"/>
          </p:nvPr>
        </p:nvSpPr>
        <p:spPr>
          <a:xfrm>
            <a:off x="32927596" y="27751423"/>
            <a:ext cx="10047018" cy="754045"/>
          </a:xfrm>
          <a:solidFill>
            <a:srgbClr val="2E75B6"/>
          </a:solidFill>
        </p:spPr>
        <p:txBody>
          <a:bodyPr/>
          <a:lstStyle/>
          <a:p>
            <a:r>
              <a:rPr lang="en-US" dirty="0" smtClean="0">
                <a:solidFill>
                  <a:srgbClr val="FFFFFF"/>
                </a:solidFill>
              </a:rPr>
              <a:t>ACKNOWLEDGEMENTS</a:t>
            </a:r>
            <a:endParaRPr lang="en-US" dirty="0">
              <a:solidFill>
                <a:srgbClr val="FFFFFF"/>
              </a:solidFill>
            </a:endParaRPr>
          </a:p>
        </p:txBody>
      </p:sp>
      <p:sp>
        <p:nvSpPr>
          <p:cNvPr id="37" name="Text Placeholder 13"/>
          <p:cNvSpPr>
            <a:spLocks noGrp="1"/>
          </p:cNvSpPr>
          <p:nvPr>
            <p:ph type="body" sz="quarter" idx="30"/>
          </p:nvPr>
        </p:nvSpPr>
        <p:spPr>
          <a:xfrm>
            <a:off x="32911588" y="28520758"/>
            <a:ext cx="9894821" cy="3342431"/>
          </a:xfrm>
        </p:spPr>
        <p:txBody>
          <a:bodyPr/>
          <a:lstStyle/>
          <a:p>
            <a:pPr algn="just"/>
            <a:r>
              <a:rPr lang="en-US" sz="3600" dirty="0"/>
              <a:t>This research was made possible by the Medical Student Research Fellowship and the generous contributions of our donors.</a:t>
            </a:r>
            <a:br>
              <a:rPr lang="en-US" sz="3600" dirty="0"/>
            </a:br>
            <a:r>
              <a:rPr lang="en-US" sz="3600" dirty="0"/>
              <a:t> </a:t>
            </a:r>
          </a:p>
          <a:p>
            <a:pPr algn="just"/>
            <a:endParaRPr lang="en-US" sz="3600" dirty="0"/>
          </a:p>
        </p:txBody>
      </p:sp>
      <p:sp>
        <p:nvSpPr>
          <p:cNvPr id="38" name="Text Placeholder 13"/>
          <p:cNvSpPr>
            <a:spLocks noGrp="1"/>
          </p:cNvSpPr>
          <p:nvPr>
            <p:ph type="body" sz="quarter" idx="30"/>
          </p:nvPr>
        </p:nvSpPr>
        <p:spPr>
          <a:xfrm>
            <a:off x="32900504" y="5415602"/>
            <a:ext cx="10052050" cy="8882411"/>
          </a:xfrm>
        </p:spPr>
        <p:txBody>
          <a:bodyPr/>
          <a:lstStyle/>
          <a:p>
            <a:pPr algn="just"/>
            <a:r>
              <a:rPr lang="en-US" sz="3600" dirty="0"/>
              <a:t>The results suggest </a:t>
            </a:r>
            <a:r>
              <a:rPr lang="en-US" sz="3600" dirty="0" err="1" smtClean="0"/>
              <a:t>AlloP</a:t>
            </a:r>
            <a:r>
              <a:rPr lang="en-US" sz="3600" dirty="0" smtClean="0"/>
              <a:t> </a:t>
            </a:r>
            <a:r>
              <a:rPr lang="en-US" sz="3600" dirty="0"/>
              <a:t>is improving the </a:t>
            </a:r>
            <a:r>
              <a:rPr lang="en-US" sz="3600" dirty="0" err="1"/>
              <a:t>neuro</a:t>
            </a:r>
            <a:r>
              <a:rPr lang="en-US" sz="3600" dirty="0"/>
              <a:t>-psychological symptoms of patients with FXTAS and may be slowing or reversing the neurological </a:t>
            </a:r>
            <a:r>
              <a:rPr lang="en-US" sz="3600" dirty="0" smtClean="0"/>
              <a:t>decline. </a:t>
            </a:r>
            <a:r>
              <a:rPr lang="en-US" sz="3600" dirty="0" err="1" smtClean="0"/>
              <a:t>AlloP</a:t>
            </a:r>
            <a:r>
              <a:rPr lang="en-US" sz="3600" dirty="0" smtClean="0"/>
              <a:t> </a:t>
            </a:r>
            <a:r>
              <a:rPr lang="en-US" sz="3600" dirty="0" smtClean="0"/>
              <a:t>treatment seems to be improving several cognitive impairments seen in FXTAS. </a:t>
            </a:r>
            <a:r>
              <a:rPr lang="en-US" sz="3600" dirty="0"/>
              <a:t>Improvements were seen in delayed memory executive function, cognitive performance and slightly, verbal fluency. Strong evidence for improvement in executive function was indicated by the BDS-2 results, suggesting improvement in frontal cortex involvement with </a:t>
            </a:r>
            <a:r>
              <a:rPr lang="en-US" sz="3600" dirty="0" err="1" smtClean="0"/>
              <a:t>AlloP</a:t>
            </a:r>
            <a:r>
              <a:rPr lang="en-US" sz="3600" dirty="0" smtClean="0"/>
              <a:t> </a:t>
            </a:r>
            <a:r>
              <a:rPr lang="en-US" sz="3600" dirty="0"/>
              <a:t>treatment. </a:t>
            </a:r>
            <a:r>
              <a:rPr lang="en-US" sz="3600" dirty="0" smtClean="0"/>
              <a:t>High </a:t>
            </a:r>
            <a:r>
              <a:rPr lang="en-US" sz="3600" dirty="0"/>
              <a:t>variability in the results for several memory and cognitive subtypes indicates the need for further </a:t>
            </a:r>
            <a:r>
              <a:rPr lang="en-US" sz="3600" dirty="0" smtClean="0"/>
              <a:t>studies</a:t>
            </a:r>
            <a:r>
              <a:rPr lang="en-US" sz="3600" dirty="0"/>
              <a:t> </a:t>
            </a:r>
            <a:r>
              <a:rPr lang="en-US" sz="3600" dirty="0" smtClean="0"/>
              <a:t>including a controlled trial of </a:t>
            </a:r>
            <a:r>
              <a:rPr lang="en-US" sz="3600" dirty="0" err="1" smtClean="0"/>
              <a:t>AlloP</a:t>
            </a:r>
            <a:r>
              <a:rPr lang="en-US" sz="3600" dirty="0" smtClean="0"/>
              <a:t>. </a:t>
            </a:r>
            <a:endParaRPr lang="en-US" sz="3600" dirty="0"/>
          </a:p>
          <a:p>
            <a:pPr algn="just"/>
            <a:endParaRPr lang="en-US" sz="3600" dirty="0"/>
          </a:p>
        </p:txBody>
      </p:sp>
      <p:sp>
        <p:nvSpPr>
          <p:cNvPr id="39" name="Text Placeholder 38"/>
          <p:cNvSpPr txBox="1">
            <a:spLocks noGrp="1"/>
          </p:cNvSpPr>
          <p:nvPr>
            <p:ph type="body" sz="quarter" idx="26"/>
          </p:nvPr>
        </p:nvSpPr>
        <p:spPr>
          <a:xfrm>
            <a:off x="33014664" y="14820742"/>
            <a:ext cx="9715545" cy="6929347"/>
          </a:xfrm>
          <a:prstGeom prst="rect">
            <a:avLst/>
          </a:prstGeom>
          <a:noFill/>
        </p:spPr>
        <p:txBody>
          <a:bodyPr wrap="square" lIns="95778" tIns="47886" rIns="95778" bIns="47886" rtlCol="0">
            <a:spAutoFit/>
          </a:bodyPr>
          <a:lstStyle/>
          <a:p>
            <a:pPr algn="just"/>
            <a:r>
              <a:rPr lang="en-US" sz="3600" dirty="0" smtClean="0"/>
              <a:t>Before it can be used as a targeted treatment for the cognitive and neurologic phenotypes of FXTAS, further study must be conducted to understand the mechanism and effects better. We hope to conduct a larger double blind, placebo controlled trial assessing the efficacy of </a:t>
            </a:r>
            <a:r>
              <a:rPr lang="en-US" sz="3600" dirty="0" err="1" smtClean="0"/>
              <a:t>Allopregnanolone</a:t>
            </a:r>
            <a:r>
              <a:rPr lang="en-US" sz="3600" dirty="0" smtClean="0"/>
              <a:t> as a treatment for FXTAS and explore the neurobiological basis of </a:t>
            </a:r>
            <a:r>
              <a:rPr lang="en-US" sz="3600" dirty="0" err="1" smtClean="0"/>
              <a:t>AlloP</a:t>
            </a:r>
            <a:r>
              <a:rPr lang="en-US" sz="3600" dirty="0" smtClean="0"/>
              <a:t> with outcome measures that include neuroimaging and more quantitative tests and biomarkers. </a:t>
            </a:r>
            <a:endParaRPr lang="en-US" sz="3500" dirty="0" smtClean="0"/>
          </a:p>
          <a:p>
            <a:pPr algn="just"/>
            <a:r>
              <a:rPr lang="en-US" sz="3500" dirty="0" smtClean="0"/>
              <a:t> </a:t>
            </a:r>
            <a:r>
              <a:rPr lang="en-US" sz="3500" b="1" dirty="0" smtClean="0"/>
              <a:t> </a:t>
            </a:r>
          </a:p>
          <a:p>
            <a:pPr algn="just"/>
            <a:endParaRPr lang="en-US" sz="3500" b="1" dirty="0" smtClean="0"/>
          </a:p>
        </p:txBody>
      </p:sp>
      <p:sp>
        <p:nvSpPr>
          <p:cNvPr id="40" name="Text Placeholder 39"/>
          <p:cNvSpPr txBox="1">
            <a:spLocks noGrp="1"/>
          </p:cNvSpPr>
          <p:nvPr>
            <p:ph type="body" sz="quarter" idx="28"/>
          </p:nvPr>
        </p:nvSpPr>
        <p:spPr>
          <a:xfrm>
            <a:off x="32922564" y="21631870"/>
            <a:ext cx="10052050" cy="6633880"/>
          </a:xfrm>
          <a:prstGeom prst="rect">
            <a:avLst/>
          </a:prstGeom>
          <a:noFill/>
        </p:spPr>
        <p:txBody>
          <a:bodyPr wrap="square" lIns="95778" tIns="47886" rIns="95778" bIns="47886" rtlCol="0">
            <a:spAutoFit/>
          </a:bodyPr>
          <a:lstStyle/>
          <a:p>
            <a:r>
              <a:rPr lang="en-US" sz="2200" dirty="0" smtClean="0"/>
              <a:t> </a:t>
            </a:r>
            <a:r>
              <a:rPr lang="en-US" sz="2200" b="1" dirty="0" smtClean="0"/>
              <a:t> </a:t>
            </a:r>
          </a:p>
          <a:p>
            <a:r>
              <a:rPr lang="en-US" sz="2200" dirty="0" smtClean="0"/>
              <a:t>1. Hagerman </a:t>
            </a:r>
            <a:r>
              <a:rPr lang="en-US" sz="2200" dirty="0"/>
              <a:t>R.J., </a:t>
            </a:r>
            <a:r>
              <a:rPr lang="en-US" sz="2200" dirty="0" err="1"/>
              <a:t>Leehey</a:t>
            </a:r>
            <a:r>
              <a:rPr lang="en-US" sz="2200" dirty="0"/>
              <a:t> M, </a:t>
            </a:r>
            <a:r>
              <a:rPr lang="en-US" sz="2200" dirty="0" err="1"/>
              <a:t>Heinrichs</a:t>
            </a:r>
            <a:r>
              <a:rPr lang="en-US" sz="2200" dirty="0"/>
              <a:t> W, </a:t>
            </a:r>
            <a:r>
              <a:rPr lang="en-US" sz="2200" dirty="0" err="1"/>
              <a:t>Tassone</a:t>
            </a:r>
            <a:r>
              <a:rPr lang="en-US" sz="2200" dirty="0"/>
              <a:t> F, Wilson R, Hills J, Grigsby J, Gage B, Hagerman P.J. Intention tremor, parkinsonism and generalized brain atrophy in male carriers of fragile X., </a:t>
            </a:r>
            <a:r>
              <a:rPr lang="en-US" sz="2200" i="1" dirty="0"/>
              <a:t>Neurology</a:t>
            </a:r>
            <a:r>
              <a:rPr lang="en-US" sz="2200" dirty="0"/>
              <a:t>. 2001; 57</a:t>
            </a:r>
            <a:r>
              <a:rPr lang="en-US" sz="2200" b="1" dirty="0"/>
              <a:t>(1)</a:t>
            </a:r>
            <a:r>
              <a:rPr lang="en-US" sz="2200" dirty="0"/>
              <a:t>: 127-</a:t>
            </a:r>
            <a:r>
              <a:rPr lang="en-US" sz="2200" dirty="0" smtClean="0"/>
              <a:t>30.</a:t>
            </a:r>
            <a:br>
              <a:rPr lang="en-US" sz="2200" dirty="0" smtClean="0"/>
            </a:br>
            <a:r>
              <a:rPr lang="en-US" sz="2200" dirty="0" smtClean="0"/>
              <a:t/>
            </a:r>
            <a:br>
              <a:rPr lang="en-US" sz="2200" dirty="0" smtClean="0"/>
            </a:br>
            <a:r>
              <a:rPr lang="en-US" sz="2200" dirty="0" smtClean="0"/>
              <a:t>2. </a:t>
            </a:r>
            <a:r>
              <a:rPr lang="en-US" sz="2200" dirty="0"/>
              <a:t>Hagerman R.J., Hagerman P.J. Advances in clinical and molecular understanding of the </a:t>
            </a:r>
            <a:r>
              <a:rPr lang="en-US" sz="2200" i="1" dirty="0"/>
              <a:t>FMR1 </a:t>
            </a:r>
            <a:r>
              <a:rPr lang="en-US" sz="2200" dirty="0" err="1"/>
              <a:t>premutation</a:t>
            </a:r>
            <a:r>
              <a:rPr lang="en-US" sz="2200" dirty="0"/>
              <a:t> and Fragile x-associated tremor/ataxia syndrome</a:t>
            </a:r>
            <a:r>
              <a:rPr lang="en-US" sz="2200" dirty="0" smtClean="0"/>
              <a:t>., </a:t>
            </a:r>
            <a:r>
              <a:rPr lang="en-US" sz="2200" i="1" dirty="0"/>
              <a:t>The Lancet Neurology. </a:t>
            </a:r>
            <a:r>
              <a:rPr lang="en-US" sz="2200" dirty="0"/>
              <a:t>2013 (12): 786-98.</a:t>
            </a:r>
            <a:br>
              <a:rPr lang="en-US" sz="2200" dirty="0"/>
            </a:br>
            <a:r>
              <a:rPr lang="en-US" sz="2200" dirty="0"/>
              <a:t/>
            </a:r>
            <a:br>
              <a:rPr lang="en-US" sz="2200" dirty="0"/>
            </a:br>
            <a:r>
              <a:rPr lang="en-US" sz="2200" dirty="0" smtClean="0"/>
              <a:t>3. </a:t>
            </a:r>
            <a:r>
              <a:rPr lang="en-US" sz="2200" dirty="0"/>
              <a:t>Irwin, R.W., Brinton, R. D. </a:t>
            </a:r>
            <a:r>
              <a:rPr lang="en-US" sz="2200" dirty="0" err="1"/>
              <a:t>Allopregnanolone</a:t>
            </a:r>
            <a:r>
              <a:rPr lang="en-US" sz="2200" dirty="0"/>
              <a:t> as regenerative therapeutic for Alzheimer's disease: translational development and clinical promise</a:t>
            </a:r>
            <a:r>
              <a:rPr lang="en-US" sz="2200" dirty="0" smtClean="0"/>
              <a:t>., </a:t>
            </a:r>
            <a:r>
              <a:rPr lang="en-US" sz="2200" i="1" dirty="0"/>
              <a:t>Progress in neurobiology. </a:t>
            </a:r>
            <a:r>
              <a:rPr lang="en-US" sz="2200" dirty="0"/>
              <a:t>2014: 113, 40-55.</a:t>
            </a:r>
          </a:p>
          <a:p>
            <a:r>
              <a:rPr lang="en-US" sz="2200" dirty="0" smtClean="0"/>
              <a:t/>
            </a:r>
            <a:br>
              <a:rPr lang="en-US" sz="2200" dirty="0" smtClean="0"/>
            </a:br>
            <a:r>
              <a:rPr lang="en-US" sz="2200" dirty="0" smtClean="0"/>
              <a:t>4. Cao </a:t>
            </a:r>
            <a:r>
              <a:rPr lang="en-US" sz="2200" dirty="0"/>
              <a:t>Z., </a:t>
            </a:r>
            <a:r>
              <a:rPr lang="en-US" sz="2200" dirty="0" err="1"/>
              <a:t>Hulsizer</a:t>
            </a:r>
            <a:r>
              <a:rPr lang="en-US" sz="2200" dirty="0"/>
              <a:t> S., </a:t>
            </a:r>
            <a:r>
              <a:rPr lang="en-US" sz="2200" dirty="0" err="1"/>
              <a:t>Tassone</a:t>
            </a:r>
            <a:r>
              <a:rPr lang="en-US" sz="2200" dirty="0"/>
              <a:t> F., Tang H., Hagerman R., </a:t>
            </a:r>
            <a:r>
              <a:rPr lang="en-US" sz="2200" dirty="0" err="1"/>
              <a:t>Rogawski</a:t>
            </a:r>
            <a:r>
              <a:rPr lang="en-US" sz="2200" dirty="0"/>
              <a:t> M., Hagerman PJ., </a:t>
            </a:r>
            <a:r>
              <a:rPr lang="en-US" sz="2200" dirty="0" err="1"/>
              <a:t>Pessah</a:t>
            </a:r>
            <a:r>
              <a:rPr lang="en-US" sz="2200" dirty="0"/>
              <a:t> I. Clustered Burst Firing in </a:t>
            </a:r>
            <a:r>
              <a:rPr lang="en-US" sz="2200" i="1" dirty="0"/>
              <a:t>FMR1</a:t>
            </a:r>
            <a:r>
              <a:rPr lang="en-US" sz="2200" dirty="0"/>
              <a:t> </a:t>
            </a:r>
            <a:r>
              <a:rPr lang="en-US" sz="2200" dirty="0" err="1"/>
              <a:t>premutation</a:t>
            </a:r>
            <a:r>
              <a:rPr lang="en-US" sz="2200" dirty="0"/>
              <a:t> hippocampal neurons: amelioration with </a:t>
            </a:r>
            <a:r>
              <a:rPr lang="en-US" sz="2200" dirty="0" err="1"/>
              <a:t>allopregnanolone</a:t>
            </a:r>
            <a:r>
              <a:rPr lang="en-US" sz="2200" dirty="0" smtClean="0"/>
              <a:t>., </a:t>
            </a:r>
            <a:r>
              <a:rPr lang="en-US" sz="2200" i="1" dirty="0"/>
              <a:t>Hum </a:t>
            </a:r>
            <a:r>
              <a:rPr lang="en-US" sz="2200" i="1" dirty="0" err="1"/>
              <a:t>Mol</a:t>
            </a:r>
            <a:r>
              <a:rPr lang="en-US" sz="2200" i="1" dirty="0"/>
              <a:t> Genet.</a:t>
            </a:r>
            <a:r>
              <a:rPr lang="en-US" sz="2200" dirty="0"/>
              <a:t> 2012: 21</a:t>
            </a:r>
            <a:r>
              <a:rPr lang="en-US" sz="2200" b="1" dirty="0"/>
              <a:t>(13)</a:t>
            </a:r>
            <a:r>
              <a:rPr lang="en-US" sz="2200" dirty="0"/>
              <a:t>: 2923 – 2935. </a:t>
            </a:r>
            <a:endParaRPr lang="en-US" sz="2200" dirty="0" smtClean="0"/>
          </a:p>
          <a:p>
            <a:r>
              <a:rPr lang="en-US" sz="2000" dirty="0"/>
              <a:t/>
            </a:r>
            <a:br>
              <a:rPr lang="en-US" sz="2000" dirty="0"/>
            </a:br>
            <a:r>
              <a:rPr lang="en-US" sz="2000" dirty="0"/>
              <a:t/>
            </a:r>
            <a:br>
              <a:rPr lang="en-US" sz="2000" dirty="0"/>
            </a:br>
            <a:endParaRPr lang="en-US" sz="2000" dirty="0" smtClean="0"/>
          </a:p>
        </p:txBody>
      </p:sp>
      <p:pic>
        <p:nvPicPr>
          <p:cNvPr id="41" name="Picture 40" descr="University_of_California_Davis_School_of_Medicine_739301_i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6342" y="254374"/>
            <a:ext cx="3204572" cy="3298824"/>
          </a:xfrm>
          <a:prstGeom prst="rect">
            <a:avLst/>
          </a:prstGeom>
        </p:spPr>
      </p:pic>
      <p:pic>
        <p:nvPicPr>
          <p:cNvPr id="2" name="Picture 1" descr="UCDavis-SOM-colo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97477" y="580113"/>
            <a:ext cx="6416407" cy="1685851"/>
          </a:xfrm>
          <a:prstGeom prst="rect">
            <a:avLst/>
          </a:prstGeom>
        </p:spPr>
      </p:pic>
      <p:graphicFrame>
        <p:nvGraphicFramePr>
          <p:cNvPr id="35" name="Chart 34"/>
          <p:cNvGraphicFramePr>
            <a:graphicFrameLocks/>
          </p:cNvGraphicFramePr>
          <p:nvPr>
            <p:extLst>
              <p:ext uri="{D42A27DB-BD31-4B8C-83A1-F6EECF244321}">
                <p14:modId xmlns:p14="http://schemas.microsoft.com/office/powerpoint/2010/main" val="3896302958"/>
              </p:ext>
            </p:extLst>
          </p:nvPr>
        </p:nvGraphicFramePr>
        <p:xfrm>
          <a:off x="11582708" y="5998412"/>
          <a:ext cx="4549212" cy="3174155"/>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Box 6"/>
          <p:cNvSpPr txBox="1"/>
          <p:nvPr/>
        </p:nvSpPr>
        <p:spPr>
          <a:xfrm>
            <a:off x="12279908" y="5675246"/>
            <a:ext cx="453970"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16255133" y="5556976"/>
            <a:ext cx="435786" cy="646331"/>
          </a:xfrm>
          <a:prstGeom prst="rect">
            <a:avLst/>
          </a:prstGeom>
          <a:noFill/>
        </p:spPr>
        <p:txBody>
          <a:bodyPr wrap="none" rtlCol="0">
            <a:spAutoFit/>
          </a:bodyPr>
          <a:lstStyle/>
          <a:p>
            <a:r>
              <a:rPr lang="en-US" sz="3600" dirty="0" smtClean="0"/>
              <a:t>B</a:t>
            </a:r>
            <a:endParaRPr lang="en-US" sz="3600" dirty="0"/>
          </a:p>
        </p:txBody>
      </p:sp>
      <p:sp>
        <p:nvSpPr>
          <p:cNvPr id="44" name="TextBox 43"/>
          <p:cNvSpPr txBox="1"/>
          <p:nvPr/>
        </p:nvSpPr>
        <p:spPr>
          <a:xfrm>
            <a:off x="12303051" y="9300435"/>
            <a:ext cx="430827" cy="646331"/>
          </a:xfrm>
          <a:prstGeom prst="rect">
            <a:avLst/>
          </a:prstGeom>
          <a:noFill/>
        </p:spPr>
        <p:txBody>
          <a:bodyPr wrap="none" rtlCol="0">
            <a:spAutoFit/>
          </a:bodyPr>
          <a:lstStyle/>
          <a:p>
            <a:r>
              <a:rPr lang="en-US" sz="3600" dirty="0" smtClean="0"/>
              <a:t>C</a:t>
            </a:r>
            <a:endParaRPr lang="en-US" sz="3600" dirty="0"/>
          </a:p>
        </p:txBody>
      </p:sp>
      <p:sp>
        <p:nvSpPr>
          <p:cNvPr id="45" name="TextBox 44"/>
          <p:cNvSpPr txBox="1"/>
          <p:nvPr/>
        </p:nvSpPr>
        <p:spPr>
          <a:xfrm>
            <a:off x="16951771" y="9169025"/>
            <a:ext cx="468698" cy="646331"/>
          </a:xfrm>
          <a:prstGeom prst="rect">
            <a:avLst/>
          </a:prstGeom>
          <a:noFill/>
        </p:spPr>
        <p:txBody>
          <a:bodyPr wrap="none" rtlCol="0">
            <a:spAutoFit/>
          </a:bodyPr>
          <a:lstStyle/>
          <a:p>
            <a:r>
              <a:rPr lang="en-US" sz="3600" dirty="0"/>
              <a:t>D</a:t>
            </a:r>
          </a:p>
        </p:txBody>
      </p:sp>
      <p:sp>
        <p:nvSpPr>
          <p:cNvPr id="46" name="TextBox 45"/>
          <p:cNvSpPr txBox="1"/>
          <p:nvPr/>
        </p:nvSpPr>
        <p:spPr>
          <a:xfrm>
            <a:off x="13618894" y="13016259"/>
            <a:ext cx="410088" cy="646331"/>
          </a:xfrm>
          <a:prstGeom prst="rect">
            <a:avLst/>
          </a:prstGeom>
          <a:noFill/>
        </p:spPr>
        <p:txBody>
          <a:bodyPr wrap="none" rtlCol="0">
            <a:spAutoFit/>
          </a:bodyPr>
          <a:lstStyle/>
          <a:p>
            <a:r>
              <a:rPr lang="en-US" sz="3600" dirty="0"/>
              <a:t>E</a:t>
            </a:r>
          </a:p>
        </p:txBody>
      </p:sp>
      <p:sp>
        <p:nvSpPr>
          <p:cNvPr id="47" name="TextBox 46"/>
          <p:cNvSpPr txBox="1"/>
          <p:nvPr/>
        </p:nvSpPr>
        <p:spPr>
          <a:xfrm>
            <a:off x="13862088" y="17789111"/>
            <a:ext cx="396788" cy="646331"/>
          </a:xfrm>
          <a:prstGeom prst="rect">
            <a:avLst/>
          </a:prstGeom>
          <a:noFill/>
        </p:spPr>
        <p:txBody>
          <a:bodyPr wrap="none" rtlCol="0">
            <a:spAutoFit/>
          </a:bodyPr>
          <a:lstStyle/>
          <a:p>
            <a:r>
              <a:rPr lang="en-US" sz="3600" dirty="0" smtClean="0"/>
              <a:t>F</a:t>
            </a:r>
            <a:endParaRPr lang="en-US" sz="3600" dirty="0"/>
          </a:p>
        </p:txBody>
      </p:sp>
      <p:sp>
        <p:nvSpPr>
          <p:cNvPr id="48" name="TextBox 47"/>
          <p:cNvSpPr txBox="1"/>
          <p:nvPr/>
        </p:nvSpPr>
        <p:spPr>
          <a:xfrm>
            <a:off x="13862088" y="21696378"/>
            <a:ext cx="475912" cy="646331"/>
          </a:xfrm>
          <a:prstGeom prst="rect">
            <a:avLst/>
          </a:prstGeom>
          <a:noFill/>
        </p:spPr>
        <p:txBody>
          <a:bodyPr wrap="none" rtlCol="0">
            <a:spAutoFit/>
          </a:bodyPr>
          <a:lstStyle/>
          <a:p>
            <a:r>
              <a:rPr lang="en-US" sz="3600" dirty="0" smtClean="0"/>
              <a:t>G</a:t>
            </a:r>
            <a:endParaRPr lang="en-US" sz="3600" dirty="0"/>
          </a:p>
        </p:txBody>
      </p:sp>
      <p:sp>
        <p:nvSpPr>
          <p:cNvPr id="5" name="TextBox 4"/>
          <p:cNvSpPr txBox="1"/>
          <p:nvPr/>
        </p:nvSpPr>
        <p:spPr>
          <a:xfrm>
            <a:off x="4370086" y="29826336"/>
            <a:ext cx="6584561" cy="1200329"/>
          </a:xfrm>
          <a:prstGeom prst="rect">
            <a:avLst/>
          </a:prstGeom>
          <a:noFill/>
        </p:spPr>
        <p:txBody>
          <a:bodyPr wrap="square" rtlCol="0">
            <a:spAutoFit/>
          </a:bodyPr>
          <a:lstStyle/>
          <a:p>
            <a:r>
              <a:rPr lang="en-US" sz="3600" dirty="0" smtClean="0">
                <a:latin typeface="Times"/>
                <a:cs typeface="Times"/>
              </a:rPr>
              <a:t>Patients were all male between the ages of 50-85 years old.  </a:t>
            </a:r>
            <a:endParaRPr lang="en-US" sz="3600" dirty="0">
              <a:latin typeface="Times"/>
              <a:cs typeface="Times"/>
            </a:endParaRPr>
          </a:p>
        </p:txBody>
      </p:sp>
      <p:sp>
        <p:nvSpPr>
          <p:cNvPr id="10" name="TextBox 9"/>
          <p:cNvSpPr txBox="1"/>
          <p:nvPr/>
        </p:nvSpPr>
        <p:spPr>
          <a:xfrm>
            <a:off x="11684078" y="26401450"/>
            <a:ext cx="9906603" cy="5078314"/>
          </a:xfrm>
          <a:prstGeom prst="rect">
            <a:avLst/>
          </a:prstGeom>
          <a:noFill/>
        </p:spPr>
        <p:txBody>
          <a:bodyPr wrap="square" rtlCol="0">
            <a:spAutoFit/>
          </a:bodyPr>
          <a:lstStyle/>
          <a:p>
            <a:pPr algn="just"/>
            <a:r>
              <a:rPr lang="en-US" sz="3600" b="1" dirty="0">
                <a:latin typeface="Times"/>
                <a:cs typeface="Times"/>
              </a:rPr>
              <a:t>Figure </a:t>
            </a:r>
            <a:r>
              <a:rPr lang="en-US" sz="3600" b="1" dirty="0" smtClean="0">
                <a:latin typeface="Times"/>
                <a:cs typeface="Times"/>
              </a:rPr>
              <a:t>2: </a:t>
            </a:r>
            <a:r>
              <a:rPr lang="en-US" sz="3600" dirty="0">
                <a:latin typeface="Times"/>
                <a:cs typeface="Times"/>
              </a:rPr>
              <a:t>Changes in cognitive function in patients with FXTAS after undergoing 12 week </a:t>
            </a:r>
            <a:r>
              <a:rPr lang="en-US" sz="3600" dirty="0" err="1">
                <a:latin typeface="Times"/>
                <a:cs typeface="Times"/>
              </a:rPr>
              <a:t>Allopregnanolone</a:t>
            </a:r>
            <a:r>
              <a:rPr lang="en-US" sz="3600" dirty="0">
                <a:latin typeface="Times"/>
                <a:cs typeface="Times"/>
              </a:rPr>
              <a:t> infusion treatment. Results depict changes in executive function scores measured through BDS-2 </a:t>
            </a:r>
            <a:r>
              <a:rPr lang="en-US" sz="3600" b="1" dirty="0">
                <a:latin typeface="Times"/>
                <a:cs typeface="Times"/>
              </a:rPr>
              <a:t>(A)</a:t>
            </a:r>
            <a:r>
              <a:rPr lang="en-US" sz="3600" dirty="0">
                <a:latin typeface="Times"/>
                <a:cs typeface="Times"/>
              </a:rPr>
              <a:t>, COWAT </a:t>
            </a:r>
            <a:r>
              <a:rPr lang="en-US" sz="3600" b="1" dirty="0">
                <a:latin typeface="Times"/>
                <a:cs typeface="Times"/>
              </a:rPr>
              <a:t>(B)</a:t>
            </a:r>
            <a:r>
              <a:rPr lang="en-US" sz="3600" dirty="0">
                <a:latin typeface="Times"/>
                <a:cs typeface="Times"/>
              </a:rPr>
              <a:t>; cognitive function measured through MMSE </a:t>
            </a:r>
            <a:r>
              <a:rPr lang="de-DE" sz="3600" b="1" dirty="0">
                <a:latin typeface="Times"/>
                <a:cs typeface="Times"/>
              </a:rPr>
              <a:t>(C);</a:t>
            </a:r>
            <a:r>
              <a:rPr lang="en-US" sz="3600" dirty="0">
                <a:latin typeface="Times"/>
                <a:cs typeface="Times"/>
              </a:rPr>
              <a:t> memory, measured through CVLT-II </a:t>
            </a:r>
            <a:r>
              <a:rPr lang="en-US" sz="3600" b="1" dirty="0">
                <a:latin typeface="Times"/>
                <a:cs typeface="Times"/>
              </a:rPr>
              <a:t>(D)</a:t>
            </a:r>
            <a:r>
              <a:rPr lang="en-US" sz="3600" dirty="0">
                <a:latin typeface="Times"/>
                <a:cs typeface="Times"/>
              </a:rPr>
              <a:t>, WMS-IV </a:t>
            </a:r>
            <a:r>
              <a:rPr lang="en-US" sz="3600" b="1" dirty="0">
                <a:latin typeface="Times"/>
                <a:cs typeface="Times"/>
              </a:rPr>
              <a:t>(E)</a:t>
            </a:r>
            <a:r>
              <a:rPr lang="en-US" sz="3600" dirty="0">
                <a:latin typeface="Times"/>
                <a:cs typeface="Times"/>
              </a:rPr>
              <a:t>; and psychiatric scores measured through BAI </a:t>
            </a:r>
            <a:r>
              <a:rPr lang="en-US" sz="3600" b="1" dirty="0">
                <a:latin typeface="Times"/>
                <a:cs typeface="Times"/>
              </a:rPr>
              <a:t>(F) </a:t>
            </a:r>
            <a:r>
              <a:rPr lang="en-US" sz="3600" dirty="0">
                <a:latin typeface="Times"/>
                <a:cs typeface="Times"/>
              </a:rPr>
              <a:t>and SCL-90 (</a:t>
            </a:r>
            <a:r>
              <a:rPr lang="en-US" sz="3600" b="1" dirty="0">
                <a:latin typeface="Times"/>
                <a:cs typeface="Times"/>
              </a:rPr>
              <a:t>G).</a:t>
            </a:r>
          </a:p>
          <a:p>
            <a:pPr algn="just"/>
            <a:endParaRPr lang="en-US" sz="3600" dirty="0">
              <a:latin typeface="Times"/>
              <a:cs typeface="Times"/>
            </a:endParaRPr>
          </a:p>
        </p:txBody>
      </p:sp>
      <p:pic>
        <p:nvPicPr>
          <p:cNvPr id="50" name="Picture 49" descr="FXTAS-inclusion.png"/>
          <p:cNvPicPr>
            <a:picLocks noChangeAspect="1"/>
          </p:cNvPicPr>
          <p:nvPr/>
        </p:nvPicPr>
        <p:blipFill rotWithShape="1">
          <a:blip r:embed="rId13">
            <a:extLst>
              <a:ext uri="{28A0092B-C50C-407E-A947-70E740481C1C}">
                <a14:useLocalDpi xmlns:a14="http://schemas.microsoft.com/office/drawing/2010/main" val="0"/>
              </a:ext>
            </a:extLst>
          </a:blip>
          <a:srcRect t="64841" r="47831" b="12075"/>
          <a:stretch/>
        </p:blipFill>
        <p:spPr>
          <a:xfrm>
            <a:off x="21350751" y="24670566"/>
            <a:ext cx="11026605" cy="5675007"/>
          </a:xfrm>
          <a:prstGeom prst="rect">
            <a:avLst/>
          </a:prstGeom>
        </p:spPr>
      </p:pic>
      <p:sp>
        <p:nvSpPr>
          <p:cNvPr id="14" name="TextBox 13"/>
          <p:cNvSpPr txBox="1"/>
          <p:nvPr/>
        </p:nvSpPr>
        <p:spPr>
          <a:xfrm>
            <a:off x="22624159" y="29774344"/>
            <a:ext cx="2235859" cy="461665"/>
          </a:xfrm>
          <a:prstGeom prst="rect">
            <a:avLst/>
          </a:prstGeom>
          <a:noFill/>
        </p:spPr>
        <p:txBody>
          <a:bodyPr wrap="none" rtlCol="0">
            <a:spAutoFit/>
          </a:bodyPr>
          <a:lstStyle/>
          <a:p>
            <a:r>
              <a:rPr lang="en-US" sz="2400" dirty="0" smtClean="0">
                <a:latin typeface="Times"/>
                <a:cs typeface="Times"/>
              </a:rPr>
              <a:t>Hagerman, 2015</a:t>
            </a:r>
            <a:endParaRPr lang="en-US" sz="2400" dirty="0">
              <a:latin typeface="Times"/>
              <a:cs typeface="Times"/>
            </a:endParaRPr>
          </a:p>
        </p:txBody>
      </p:sp>
    </p:spTree>
    <p:extLst>
      <p:ext uri="{BB962C8B-B14F-4D97-AF65-F5344CB8AC3E}">
        <p14:creationId xmlns:p14="http://schemas.microsoft.com/office/powerpoint/2010/main" val="3425218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1131</TotalTime>
  <Words>909</Words>
  <Application>Microsoft Macintosh PowerPoint</Application>
  <PresentationFormat>Custom</PresentationFormat>
  <Paragraphs>83</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Aditi Trivedi</cp:lastModifiedBy>
  <cp:revision>112</cp:revision>
  <cp:lastPrinted>2015-06-29T17:31:11Z</cp:lastPrinted>
  <dcterms:created xsi:type="dcterms:W3CDTF">2012-02-03T19:11:35Z</dcterms:created>
  <dcterms:modified xsi:type="dcterms:W3CDTF">2017-02-20T04:03:57Z</dcterms:modified>
</cp:coreProperties>
</file>