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56" r:id="rId4"/>
  </p:sldIdLst>
  <p:sldSz cx="27432000" cy="16459200"/>
  <p:notesSz cx="6858000" cy="9144000"/>
  <p:defaultTextStyle>
    <a:defPPr>
      <a:defRPr lang="en-US"/>
    </a:defPPr>
    <a:lvl1pPr marL="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1" autoAdjust="0"/>
    <p:restoredTop sz="96387" autoAdjust="0"/>
  </p:normalViewPr>
  <p:slideViewPr>
    <p:cSldViewPr snapToGrid="0" snapToObjects="1" showGuides="1">
      <p:cViewPr>
        <p:scale>
          <a:sx n="54" d="100"/>
          <a:sy n="54" d="100"/>
        </p:scale>
        <p:origin x="584" y="-88"/>
      </p:cViewPr>
      <p:guideLst>
        <p:guide orient="horz" pos="1659"/>
        <p:guide orient="horz" pos="144"/>
        <p:guide orient="horz" pos="10080"/>
        <p:guide orient="horz"/>
        <p:guide pos="363"/>
        <p:guide pos="16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diedeniro:Desktop:Trab%20Study%20Data%20Collection%20-%20Main%20Documents%20:Master%20spreadsheets%206/2/15:Graphs%20for%20June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"/>
                <a:cs typeface="Arial"/>
              </a:defRPr>
            </a:pPr>
            <a:r>
              <a:rPr lang="en-US" sz="1600" dirty="0" smtClean="0">
                <a:latin typeface="Arial"/>
                <a:cs typeface="Arial"/>
              </a:rPr>
              <a:t>Figure 2.  Change in IOP over</a:t>
            </a:r>
            <a:r>
              <a:rPr lang="en-US" sz="1600" baseline="0" dirty="0" smtClean="0">
                <a:latin typeface="Arial"/>
                <a:cs typeface="Arial"/>
              </a:rPr>
              <a:t> Time</a:t>
            </a:r>
            <a:endParaRPr lang="en-US" sz="1600" dirty="0">
              <a:latin typeface="Arial"/>
              <a:cs typeface="Arial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29393990338506"/>
          <c:y val="0.0361007067589809"/>
          <c:w val="0.749157311040449"/>
          <c:h val="0.7579171118178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Pseudophakic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xVal>
            <c:numRef>
              <c:f>Sheet1!$B$1:$I$1</c:f>
              <c:numCache>
                <c:formatCode>General</c:formatCode>
                <c:ptCount val="8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12.0</c:v>
                </c:pt>
                <c:pt idx="4">
                  <c:v>18.0</c:v>
                </c:pt>
                <c:pt idx="5">
                  <c:v>24.0</c:v>
                </c:pt>
                <c:pt idx="6">
                  <c:v>36.0</c:v>
                </c:pt>
                <c:pt idx="7">
                  <c:v>48.0</c:v>
                </c:pt>
              </c:numCache>
            </c:numRef>
          </c:xVal>
          <c:yVal>
            <c:numRef>
              <c:f>Sheet1!$B$2:$I$2</c:f>
              <c:numCache>
                <c:formatCode>General</c:formatCode>
                <c:ptCount val="8"/>
                <c:pt idx="0">
                  <c:v>23.22727272727273</c:v>
                </c:pt>
                <c:pt idx="1">
                  <c:v>11.84</c:v>
                </c:pt>
                <c:pt idx="2">
                  <c:v>11.375</c:v>
                </c:pt>
                <c:pt idx="3">
                  <c:v>10.11111111111111</c:v>
                </c:pt>
                <c:pt idx="4">
                  <c:v>10.73333333333333</c:v>
                </c:pt>
                <c:pt idx="5">
                  <c:v>11.2857142857143</c:v>
                </c:pt>
                <c:pt idx="6">
                  <c:v>13.5</c:v>
                </c:pt>
                <c:pt idx="7">
                  <c:v>10.42857142857143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Phakic</c:v>
                </c:pt>
              </c:strCache>
            </c:strRef>
          </c:tx>
          <c:xVal>
            <c:numRef>
              <c:f>Sheet1!$B$1:$I$1</c:f>
              <c:numCache>
                <c:formatCode>General</c:formatCode>
                <c:ptCount val="8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12.0</c:v>
                </c:pt>
                <c:pt idx="4">
                  <c:v>18.0</c:v>
                </c:pt>
                <c:pt idx="5">
                  <c:v>24.0</c:v>
                </c:pt>
                <c:pt idx="6">
                  <c:v>36.0</c:v>
                </c:pt>
                <c:pt idx="7">
                  <c:v>48.0</c:v>
                </c:pt>
              </c:numCache>
            </c:numRef>
          </c:xVal>
          <c:yVal>
            <c:numRef>
              <c:f>Sheet1!$B$3:$I$3</c:f>
              <c:numCache>
                <c:formatCode>General</c:formatCode>
                <c:ptCount val="8"/>
                <c:pt idx="0">
                  <c:v>25.42857142857143</c:v>
                </c:pt>
                <c:pt idx="1">
                  <c:v>10.95652173913044</c:v>
                </c:pt>
                <c:pt idx="2">
                  <c:v>10.67857142857143</c:v>
                </c:pt>
                <c:pt idx="3">
                  <c:v>11.31666666666667</c:v>
                </c:pt>
                <c:pt idx="4">
                  <c:v>11.27272727272727</c:v>
                </c:pt>
                <c:pt idx="5">
                  <c:v>11.81395348837209</c:v>
                </c:pt>
                <c:pt idx="6">
                  <c:v>12.1875</c:v>
                </c:pt>
                <c:pt idx="7">
                  <c:v>12.0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8200984"/>
        <c:axId val="2099173784"/>
      </c:scatterChart>
      <c:valAx>
        <c:axId val="2098200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00"/>
                </a:pPr>
                <a:r>
                  <a:rPr lang="en-US" sz="1500" dirty="0" smtClean="0"/>
                  <a:t>Months after </a:t>
                </a:r>
                <a:r>
                  <a:rPr lang="en-US" sz="1500" dirty="0" err="1" smtClean="0"/>
                  <a:t>Trabeculectomy</a:t>
                </a:r>
                <a:endParaRPr lang="en-US" sz="15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99173784"/>
        <c:crosses val="autoZero"/>
        <c:crossBetween val="midCat"/>
      </c:valAx>
      <c:valAx>
        <c:axId val="20991737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500"/>
                </a:pPr>
                <a:r>
                  <a:rPr lang="en-US" sz="1500" dirty="0" smtClean="0"/>
                  <a:t>Mean</a:t>
                </a:r>
                <a:r>
                  <a:rPr lang="en-US" sz="1500" baseline="0" dirty="0" smtClean="0"/>
                  <a:t> IOP</a:t>
                </a:r>
                <a:endParaRPr lang="en-US" sz="15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98200984"/>
        <c:crosses val="autoZero"/>
        <c:crossBetween val="midCat"/>
      </c:valAx>
      <c:spPr>
        <a:solidFill>
          <a:schemeClr val="bg1"/>
        </a:solidFill>
        <a:ln>
          <a:solidFill>
            <a:srgbClr val="0000FF"/>
          </a:solidFill>
        </a:ln>
      </c:spPr>
    </c:plotArea>
    <c:legend>
      <c:legendPos val="r"/>
      <c:layout>
        <c:manualLayout>
          <c:xMode val="edge"/>
          <c:yMode val="edge"/>
          <c:x val="0.64663217204335"/>
          <c:y val="0.20217817072697"/>
          <c:w val="0.234205429375539"/>
          <c:h val="0.22861980649642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2/22/16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063161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268816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649220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11462" y="3063161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649220"/>
            <a:ext cx="6286500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64922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5984" y="3063161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5984" y="7298928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74412" y="774954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300226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74412" y="1343255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65116" y="769929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063161"/>
            <a:ext cx="849454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632869"/>
            <a:ext cx="8483204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76461" y="9035724"/>
            <a:ext cx="849554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88799" y="8621486"/>
            <a:ext cx="8483203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71422" y="10733346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71422" y="10286703"/>
            <a:ext cx="848220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76384" y="3087450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71422" y="2632869"/>
            <a:ext cx="8487172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372337" y="2632869"/>
            <a:ext cx="8485018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372337" y="3063161"/>
            <a:ext cx="848501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372337" y="8605432"/>
            <a:ext cx="8485018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369192" y="9056044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372337" y="12839700"/>
            <a:ext cx="8485018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372337" y="13290312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4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5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8308" y="3063161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0789" y="2632869"/>
            <a:ext cx="6280547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67812" y="7540814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0293" y="7106256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7" y="3079512"/>
            <a:ext cx="129500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632869"/>
            <a:ext cx="12950031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241977" y="10987984"/>
            <a:ext cx="129500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41977" y="10537372"/>
            <a:ext cx="12950031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600583" y="2632869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600583" y="3083481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600583" y="7136368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99011" y="758698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600583" y="12839700"/>
            <a:ext cx="6279386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99011" y="1329031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58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198548"/>
            <a:ext cx="6281539" cy="428684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2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facebook.com/pages/PosterPresentationscom/217914411419?v=app_4949752878&amp;ref=ts" TargetMode="External"/><Relationship Id="rId5" Type="http://schemas.openxmlformats.org/officeDocument/2006/relationships/image" Target="../media/image3.jpe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facebook.com/pages/PosterPresentationscom/217914411419?v=app_4949752878&amp;ref=ts" TargetMode="External"/><Relationship Id="rId5" Type="http://schemas.openxmlformats.org/officeDocument/2006/relationships/image" Target="../media/image3.jpe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3"/>
          <p:cNvSpPr>
            <a:spLocks noChangeArrowheads="1"/>
          </p:cNvSpPr>
          <p:nvPr userDrawn="1"/>
        </p:nvSpPr>
        <p:spPr bwMode="auto">
          <a:xfrm>
            <a:off x="20570825" y="264922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3765639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36”x60” professional  poster</a:t>
            </a:r>
            <a:r>
              <a:rPr lang="en-US" sz="1800" smtClean="0">
                <a:latin typeface="Trebuchet MS" pitchFamily="34" charset="0"/>
              </a:rPr>
              <a:t>. You</a:t>
            </a:r>
            <a:r>
              <a:rPr lang="en-US" sz="1800" baseline="0" smtClean="0">
                <a:latin typeface="Trebuchet MS" pitchFamily="34" charset="0"/>
              </a:rPr>
              <a:t> can u</a:t>
            </a:r>
            <a:r>
              <a:rPr lang="en-US" sz="1800" smtClean="0">
                <a:latin typeface="Trebuchet MS" pitchFamily="34" charset="0"/>
              </a:rPr>
              <a:t>se</a:t>
            </a:r>
            <a:r>
              <a:rPr lang="en-US" sz="1800" baseline="0" smtClean="0">
                <a:latin typeface="Trebuchet MS" pitchFamily="34" charset="0"/>
              </a:rPr>
              <a:t> it to create your research poster and </a:t>
            </a:r>
            <a:r>
              <a:rPr lang="en-US" sz="1800" smtClean="0">
                <a:latin typeface="Trebuchet MS" pitchFamily="34" charset="0"/>
              </a:rPr>
              <a:t>save valuable time placing titles, subtitles,</a:t>
            </a:r>
            <a:r>
              <a:rPr lang="en-US" sz="1800" baseline="0" smtClean="0">
                <a:latin typeface="Trebuchet MS" pitchFamily="34" charset="0"/>
              </a:rPr>
              <a:t> text, and graphics</a:t>
            </a:r>
            <a:r>
              <a:rPr lang="en-US" sz="1800" smtClean="0">
                <a:latin typeface="Trebuchet MS" pitchFamily="34" charset="0"/>
              </a:rPr>
              <a:t>. </a:t>
            </a:r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To view our template tutorials, go online to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 smtClean="0">
                <a:latin typeface="Trebuchet MS" pitchFamily="34" charset="0"/>
              </a:rPr>
              <a:t>and click on 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When</a:t>
            </a:r>
            <a:r>
              <a:rPr lang="en-US" sz="1800" baseline="0" dirty="0" smtClean="0">
                <a:latin typeface="Trebuchet MS" pitchFamily="34" charset="0"/>
              </a:rPr>
              <a:t> you are ready to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baseline="0" dirty="0" smtClean="0">
                <a:latin typeface="Trebuchet MS" pitchFamily="34" charset="0"/>
              </a:rPr>
              <a:t> print your poster</a:t>
            </a:r>
            <a:r>
              <a:rPr lang="en-US" sz="1800" dirty="0" smtClean="0">
                <a:latin typeface="Trebuchet MS" pitchFamily="34" charset="0"/>
              </a:rPr>
              <a:t>,</a:t>
            </a:r>
            <a:r>
              <a:rPr lang="en-US" sz="1800" baseline="0" dirty="0" smtClean="0">
                <a:latin typeface="Trebuchet MS" pitchFamily="34" charset="0"/>
              </a:rPr>
              <a:t> go online to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algn="l" defTabSz="3765639"/>
            <a:r>
              <a:rPr lang="en-US" sz="1800" b="1" dirty="0" smtClean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 smtClean="0">
                <a:latin typeface="Trebuchet MS" pitchFamily="34" charset="0"/>
              </a:rPr>
              <a:t> </a:t>
            </a:r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Trebuchet MS" pitchFamily="34" charset="0"/>
              </a:rPr>
              <a:t>To</a:t>
            </a:r>
            <a:r>
              <a:rPr lang="en-US" sz="1800" baseline="0" dirty="0" smtClean="0">
                <a:latin typeface="Trebuchet MS" pitchFamily="34" charset="0"/>
              </a:rPr>
              <a:t> add text, c</a:t>
            </a:r>
            <a:r>
              <a:rPr lang="en-US" sz="1800" dirty="0" smtClean="0">
                <a:latin typeface="Trebuchet MS" pitchFamily="34" charset="0"/>
              </a:rPr>
              <a:t>lick inside</a:t>
            </a:r>
            <a:r>
              <a:rPr lang="en-US" sz="1800" baseline="0" dirty="0" smtClean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 smtClean="0">
              <a:latin typeface="Trebuchet MS" pitchFamily="34" charset="0"/>
            </a:endParaRPr>
          </a:p>
          <a:p>
            <a:pPr defTabSz="376563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 smtClean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3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76461" y="264922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 smtClean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This template has four </a:t>
            </a:r>
            <a:r>
              <a:rPr lang="en-US" sz="1800" baseline="0" dirty="0" smtClean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column layouts.  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7241249" y="264922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13906037" y="264922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Rectangle 29"/>
          <p:cNvSpPr/>
          <p:nvPr userDrawn="1"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869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3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572988" y="2628900"/>
            <a:ext cx="26286024" cy="13373100"/>
            <a:chOff x="571500" y="2628900"/>
            <a:chExt cx="26286024" cy="13373100"/>
          </a:xfrm>
        </p:grpSpPr>
        <p:sp>
          <p:nvSpPr>
            <p:cNvPr id="8" name="Rectangle 33"/>
            <p:cNvSpPr>
              <a:spLocks noChangeArrowheads="1"/>
            </p:cNvSpPr>
            <p:nvPr/>
          </p:nvSpPr>
          <p:spPr bwMode="auto">
            <a:xfrm>
              <a:off x="571500" y="2628900"/>
              <a:ext cx="8490857" cy="13373100"/>
            </a:xfrm>
            <a:prstGeom prst="roundRect">
              <a:avLst>
                <a:gd name="adj" fmla="val 4941"/>
              </a:avLst>
            </a:prstGeom>
            <a:gradFill>
              <a:gsLst>
                <a:gs pos="0">
                  <a:srgbClr val="CDD2DE"/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3F5FA"/>
                </a:gs>
              </a:gsLst>
              <a:lin ang="16200000" scaled="1"/>
            </a:gra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469084" y="2628900"/>
              <a:ext cx="8490857" cy="13373100"/>
            </a:xfrm>
            <a:prstGeom prst="roundRect">
              <a:avLst>
                <a:gd name="adj" fmla="val 4941"/>
              </a:avLst>
            </a:prstGeom>
            <a:gradFill>
              <a:gsLst>
                <a:gs pos="0">
                  <a:srgbClr val="CDD2DE"/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3F5FA"/>
                </a:gs>
              </a:gsLst>
              <a:lin ang="16200000" scaled="1"/>
            </a:gra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18366667" y="2628900"/>
              <a:ext cx="8490857" cy="13373100"/>
            </a:xfrm>
            <a:prstGeom prst="roundRect">
              <a:avLst>
                <a:gd name="adj" fmla="val 4941"/>
              </a:avLst>
            </a:prstGeom>
            <a:gradFill>
              <a:gsLst>
                <a:gs pos="0">
                  <a:srgbClr val="CDD2DE"/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3F5FA"/>
                </a:gs>
              </a:gsLst>
              <a:lin ang="16200000" scaled="1"/>
            </a:gra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3765639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36”x60” professional  poster</a:t>
            </a:r>
            <a:r>
              <a:rPr lang="en-US" sz="1800" smtClean="0">
                <a:latin typeface="Trebuchet MS" pitchFamily="34" charset="0"/>
              </a:rPr>
              <a:t>. You</a:t>
            </a:r>
            <a:r>
              <a:rPr lang="en-US" sz="1800" baseline="0" smtClean="0">
                <a:latin typeface="Trebuchet MS" pitchFamily="34" charset="0"/>
              </a:rPr>
              <a:t> can u</a:t>
            </a:r>
            <a:r>
              <a:rPr lang="en-US" sz="1800" smtClean="0">
                <a:latin typeface="Trebuchet MS" pitchFamily="34" charset="0"/>
              </a:rPr>
              <a:t>se</a:t>
            </a:r>
            <a:r>
              <a:rPr lang="en-US" sz="1800" baseline="0" smtClean="0">
                <a:latin typeface="Trebuchet MS" pitchFamily="34" charset="0"/>
              </a:rPr>
              <a:t> it to create your research poster and </a:t>
            </a:r>
            <a:r>
              <a:rPr lang="en-US" sz="1800" smtClean="0">
                <a:latin typeface="Trebuchet MS" pitchFamily="34" charset="0"/>
              </a:rPr>
              <a:t>save valuable time placing titles, subtitles,</a:t>
            </a:r>
            <a:r>
              <a:rPr lang="en-US" sz="1800" baseline="0" smtClean="0">
                <a:latin typeface="Trebuchet MS" pitchFamily="34" charset="0"/>
              </a:rPr>
              <a:t> text, and graphics</a:t>
            </a:r>
            <a:r>
              <a:rPr lang="en-US" sz="1800" smtClean="0">
                <a:latin typeface="Trebuchet MS" pitchFamily="34" charset="0"/>
              </a:rPr>
              <a:t>. </a:t>
            </a:r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To view our template tutorials, go online to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 smtClean="0">
                <a:latin typeface="Trebuchet MS" pitchFamily="34" charset="0"/>
              </a:rPr>
              <a:t>and click on 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When</a:t>
            </a:r>
            <a:r>
              <a:rPr lang="en-US" sz="1800" baseline="0" dirty="0" smtClean="0">
                <a:latin typeface="Trebuchet MS" pitchFamily="34" charset="0"/>
              </a:rPr>
              <a:t> you are ready to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baseline="0" dirty="0" smtClean="0">
                <a:latin typeface="Trebuchet MS" pitchFamily="34" charset="0"/>
              </a:rPr>
              <a:t> print your poster</a:t>
            </a:r>
            <a:r>
              <a:rPr lang="en-US" sz="1800" dirty="0" smtClean="0">
                <a:latin typeface="Trebuchet MS" pitchFamily="34" charset="0"/>
              </a:rPr>
              <a:t>,</a:t>
            </a:r>
            <a:r>
              <a:rPr lang="en-US" sz="1800" baseline="0" dirty="0" smtClean="0">
                <a:latin typeface="Trebuchet MS" pitchFamily="34" charset="0"/>
              </a:rPr>
              <a:t> go online to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algn="l" defTabSz="3765639"/>
            <a:r>
              <a:rPr lang="en-US" sz="1800" b="1" dirty="0" smtClean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 smtClean="0">
                <a:latin typeface="Trebuchet MS" pitchFamily="34" charset="0"/>
              </a:rPr>
              <a:t> </a:t>
            </a:r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Trebuchet MS" pitchFamily="34" charset="0"/>
              </a:rPr>
              <a:t>To</a:t>
            </a:r>
            <a:r>
              <a:rPr lang="en-US" sz="1800" baseline="0" dirty="0" smtClean="0">
                <a:latin typeface="Trebuchet MS" pitchFamily="34" charset="0"/>
              </a:rPr>
              <a:t> add text, c</a:t>
            </a:r>
            <a:r>
              <a:rPr lang="en-US" sz="1800" dirty="0" smtClean="0">
                <a:latin typeface="Trebuchet MS" pitchFamily="34" charset="0"/>
              </a:rPr>
              <a:t>lick inside</a:t>
            </a:r>
            <a:r>
              <a:rPr lang="en-US" sz="1800" baseline="0" dirty="0" smtClean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 smtClean="0">
              <a:latin typeface="Trebuchet MS" pitchFamily="34" charset="0"/>
            </a:endParaRPr>
          </a:p>
          <a:p>
            <a:pPr defTabSz="376563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 smtClean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 userDrawn="1"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 userDrawn="1"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 userDrawn="1"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 userDrawn="1"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 smtClean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This template has four </a:t>
            </a:r>
            <a:r>
              <a:rPr lang="en-US" sz="1800" baseline="0" dirty="0" smtClean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column layouts.  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 userDrawn="1"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71500" y="262890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402681"/>
            <a:ext cx="27432000" cy="76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9805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3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3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7209790" y="2628900"/>
            <a:ext cx="13012420" cy="13373100"/>
          </a:xfrm>
          <a:prstGeom prst="roundRect">
            <a:avLst>
              <a:gd name="adj" fmla="val 3868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 userDrawn="1"/>
        </p:nvSpPr>
        <p:spPr bwMode="auto">
          <a:xfrm>
            <a:off x="20574000" y="2628900"/>
            <a:ext cx="6286500" cy="13373100"/>
          </a:xfrm>
          <a:prstGeom prst="roundRect">
            <a:avLst>
              <a:gd name="adj" fmla="val 7616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 smtClean="0">
              <a:latin typeface="Trebuchet MS" pitchFamily="34" charset="0"/>
            </a:endParaRPr>
          </a:p>
          <a:p>
            <a:pPr defTabSz="3765639"/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2007 template produces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a 36”x60” professional  poster</a:t>
            </a:r>
            <a:r>
              <a:rPr lang="en-US" sz="1800" smtClean="0">
                <a:latin typeface="Trebuchet MS" pitchFamily="34" charset="0"/>
              </a:rPr>
              <a:t>. You</a:t>
            </a:r>
            <a:r>
              <a:rPr lang="en-US" sz="1800" baseline="0" smtClean="0">
                <a:latin typeface="Trebuchet MS" pitchFamily="34" charset="0"/>
              </a:rPr>
              <a:t> can u</a:t>
            </a:r>
            <a:r>
              <a:rPr lang="en-US" sz="1800" smtClean="0">
                <a:latin typeface="Trebuchet MS" pitchFamily="34" charset="0"/>
              </a:rPr>
              <a:t>se</a:t>
            </a:r>
            <a:r>
              <a:rPr lang="en-US" sz="1800" baseline="0" smtClean="0">
                <a:latin typeface="Trebuchet MS" pitchFamily="34" charset="0"/>
              </a:rPr>
              <a:t> it to create your research poster and </a:t>
            </a:r>
            <a:r>
              <a:rPr lang="en-US" sz="1800" smtClean="0">
                <a:latin typeface="Trebuchet MS" pitchFamily="34" charset="0"/>
              </a:rPr>
              <a:t>save valuable time placing titles, subtitles,</a:t>
            </a:r>
            <a:r>
              <a:rPr lang="en-US" sz="1800" baseline="0" smtClean="0">
                <a:latin typeface="Trebuchet MS" pitchFamily="34" charset="0"/>
              </a:rPr>
              <a:t> text, and graphics</a:t>
            </a:r>
            <a:r>
              <a:rPr lang="en-US" sz="1800" smtClean="0">
                <a:latin typeface="Trebuchet MS" pitchFamily="34" charset="0"/>
              </a:rPr>
              <a:t>. </a:t>
            </a:r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To view our template tutorials, go online to </a:t>
            </a: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 smtClean="0">
                <a:latin typeface="Trebuchet MS" pitchFamily="34" charset="0"/>
              </a:rPr>
              <a:t>and click on </a:t>
            </a: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r>
              <a:rPr lang="en-US" sz="1800" dirty="0" smtClean="0">
                <a:latin typeface="Trebuchet MS" pitchFamily="34" charset="0"/>
              </a:rPr>
              <a:t>When</a:t>
            </a:r>
            <a:r>
              <a:rPr lang="en-US" sz="1800" baseline="0" dirty="0" smtClean="0">
                <a:latin typeface="Trebuchet MS" pitchFamily="34" charset="0"/>
              </a:rPr>
              <a:t> you are ready to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baseline="0" dirty="0" smtClean="0">
                <a:latin typeface="Trebuchet MS" pitchFamily="34" charset="0"/>
              </a:rPr>
              <a:t> print your poster</a:t>
            </a:r>
            <a:r>
              <a:rPr lang="en-US" sz="1800" dirty="0" smtClean="0">
                <a:latin typeface="Trebuchet MS" pitchFamily="34" charset="0"/>
              </a:rPr>
              <a:t>,</a:t>
            </a:r>
            <a:r>
              <a:rPr lang="en-US" sz="1800" baseline="0" dirty="0" smtClean="0">
                <a:latin typeface="Trebuchet MS" pitchFamily="34" charset="0"/>
              </a:rPr>
              <a:t> go online to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endParaRPr lang="en-US" sz="1800" dirty="0" smtClean="0">
              <a:latin typeface="Trebuchet MS" pitchFamily="34" charset="0"/>
            </a:endParaRPr>
          </a:p>
          <a:p>
            <a:pPr algn="l" defTabSz="3765639"/>
            <a:r>
              <a:rPr lang="en-US" sz="1800" b="1" dirty="0" smtClean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 smtClean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 smtClean="0">
                <a:latin typeface="Trebuchet MS" pitchFamily="34" charset="0"/>
              </a:rPr>
              <a:t> </a:t>
            </a:r>
            <a:endParaRPr lang="en-US" sz="2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Trebuchet MS" pitchFamily="34" charset="0"/>
              </a:rPr>
              <a:t>To</a:t>
            </a:r>
            <a:r>
              <a:rPr lang="en-US" sz="1800" baseline="0" dirty="0" smtClean="0">
                <a:latin typeface="Trebuchet MS" pitchFamily="34" charset="0"/>
              </a:rPr>
              <a:t> add text, c</a:t>
            </a:r>
            <a:r>
              <a:rPr lang="en-US" sz="1800" dirty="0" smtClean="0">
                <a:latin typeface="Trebuchet MS" pitchFamily="34" charset="0"/>
              </a:rPr>
              <a:t>lick inside</a:t>
            </a:r>
            <a:r>
              <a:rPr lang="en-US" sz="1800" baseline="0" dirty="0" smtClean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 smtClean="0">
                <a:latin typeface="Trebuchet MS" pitchFamily="34" charset="0"/>
              </a:rPr>
              <a:t>once</a:t>
            </a:r>
            <a:r>
              <a:rPr lang="en-US" sz="1800" baseline="0" dirty="0" smtClean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 smtClean="0">
              <a:latin typeface="Trebuchet MS" pitchFamily="34" charset="0"/>
            </a:endParaRPr>
          </a:p>
          <a:p>
            <a:pPr defTabSz="376563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 smtClean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dirty="0" smtClean="0">
              <a:latin typeface="Trebuchet MS" pitchFamily="34" charset="0"/>
            </a:endParaRPr>
          </a:p>
          <a:p>
            <a:pPr defTabSz="4389219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defTabSz="4389219"/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 userDrawn="1"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31" name="Rounded Rectangle 3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2" name="Picture 31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 userDrawn="1"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 userDrawn="1"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 userDrawn="1"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 smtClean="0">
                <a:latin typeface="Trebuchet MS" pitchFamily="34" charset="0"/>
              </a:rPr>
              <a:t>This PowerPoint</a:t>
            </a:r>
            <a:r>
              <a:rPr lang="en-US" sz="18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 smtClean="0">
                <a:latin typeface="Trebuchet MS" pitchFamily="34" charset="0"/>
              </a:rPr>
            </a:br>
            <a:r>
              <a:rPr lang="en-US" sz="18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 smtClean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 smtClean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 smtClean="0">
              <a:latin typeface="Trebuchet MS" pitchFamily="34" charset="0"/>
            </a:endParaRPr>
          </a:p>
          <a:p>
            <a:pPr algn="ctr"/>
            <a:endParaRPr lang="en-US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Go to the </a:t>
            </a:r>
            <a:r>
              <a:rPr lang="en-US" sz="18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 smtClean="0">
                <a:latin typeface="Trebuchet MS" pitchFamily="34" charset="0"/>
              </a:rPr>
            </a:b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 smtClean="0">
                <a:latin typeface="Trebuchet MS" pitchFamily="34" charset="0"/>
              </a:rPr>
              <a:t>This template has four </a:t>
            </a:r>
            <a:r>
              <a:rPr lang="en-US" sz="1800" baseline="0" dirty="0" smtClean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column layouts.  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TEXT: </a:t>
            </a:r>
            <a:r>
              <a:rPr lang="en-US" sz="18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PHOTOS: </a:t>
            </a:r>
            <a:r>
              <a:rPr lang="en-US" sz="18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 smtClean="0">
                <a:latin typeface="Trebuchet MS" pitchFamily="34" charset="0"/>
              </a:rPr>
              <a:t>first</a:t>
            </a:r>
            <a:r>
              <a:rPr lang="en-US" sz="18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 smtClean="0">
                <a:latin typeface="Trebuchet MS" pitchFamily="34" charset="0"/>
              </a:rPr>
              <a:t>TABLES: </a:t>
            </a:r>
            <a:r>
              <a:rPr lang="en-US" sz="1800" baseline="0" dirty="0" smtClean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 smtClean="0">
                <a:latin typeface="Trebuchet MS" pitchFamily="34" charset="0"/>
              </a:rPr>
              <a:t>right-click</a:t>
            </a:r>
            <a:r>
              <a:rPr lang="en-US" sz="1800" baseline="0" dirty="0" smtClean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endParaRPr lang="en-US" sz="1800" baseline="0" dirty="0" smtClean="0">
              <a:latin typeface="Trebuchet MS" pitchFamily="34" charset="0"/>
            </a:endParaRPr>
          </a:p>
          <a:p>
            <a:pPr defTabSz="2689420"/>
            <a:r>
              <a:rPr lang="en-US" sz="18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 smtClean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 smtClean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 smtClean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 userDrawn="1"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    </a:t>
            </a:r>
            <a:r>
              <a:rPr lang="en-US" sz="1800" dirty="0" smtClean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 smtClean="0">
                <a:solidFill>
                  <a:schemeClr val="bg1"/>
                </a:solidFill>
              </a:rPr>
              <a:t> Unit C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 smtClean="0">
                <a:solidFill>
                  <a:schemeClr val="bg1"/>
                </a:solidFill>
              </a:rPr>
            </a:br>
            <a:r>
              <a:rPr lang="en-US" sz="1800" baseline="0" dirty="0" smtClean="0">
                <a:solidFill>
                  <a:schemeClr val="bg1"/>
                </a:solidFill>
              </a:rPr>
              <a:t>    </a:t>
            </a:r>
            <a:r>
              <a:rPr lang="en-US" sz="18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chart" Target="../charts/chart1.xml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 Placeholder 169"/>
          <p:cNvSpPr>
            <a:spLocks noGrp="1"/>
          </p:cNvSpPr>
          <p:nvPr>
            <p:ph type="body" sz="quarter" idx="10"/>
          </p:nvPr>
        </p:nvSpPr>
        <p:spPr>
          <a:xfrm>
            <a:off x="565116" y="3063161"/>
            <a:ext cx="6285508" cy="4941999"/>
          </a:xfrm>
        </p:spPr>
        <p:txBody>
          <a:bodyPr/>
          <a:lstStyle/>
          <a:p>
            <a:r>
              <a:rPr lang="en-US" sz="1600" dirty="0" smtClean="0">
                <a:latin typeface="Arial"/>
                <a:cs typeface="Arial"/>
              </a:rPr>
              <a:t>        A </a:t>
            </a:r>
            <a:r>
              <a:rPr lang="en-US" sz="1600" dirty="0" err="1" smtClean="0">
                <a:latin typeface="Arial"/>
                <a:cs typeface="Arial"/>
              </a:rPr>
              <a:t>trabeculectomy</a:t>
            </a:r>
            <a:r>
              <a:rPr lang="en-US" sz="1600" dirty="0" smtClean="0">
                <a:latin typeface="Arial"/>
                <a:cs typeface="Arial"/>
              </a:rPr>
              <a:t> is a surgical intervention for glaucoma to lower intraocular pressure (IOP).  Previous research has shown that </a:t>
            </a:r>
            <a:r>
              <a:rPr lang="en-US" sz="1600" dirty="0" err="1" smtClean="0">
                <a:latin typeface="Arial"/>
                <a:cs typeface="Arial"/>
              </a:rPr>
              <a:t>trabeculectomies</a:t>
            </a:r>
            <a:r>
              <a:rPr lang="en-US" sz="1600" dirty="0" smtClean="0">
                <a:latin typeface="Arial"/>
                <a:cs typeface="Arial"/>
              </a:rPr>
              <a:t> are less </a:t>
            </a:r>
            <a:r>
              <a:rPr lang="en-US" sz="1600" dirty="0">
                <a:latin typeface="Arial"/>
                <a:cs typeface="Arial"/>
              </a:rPr>
              <a:t>successful in eyes that have had previous surgery that </a:t>
            </a:r>
            <a:r>
              <a:rPr lang="en-US" sz="1600" dirty="0" smtClean="0">
                <a:latin typeface="Arial"/>
                <a:cs typeface="Arial"/>
              </a:rPr>
              <a:t>injures the </a:t>
            </a:r>
            <a:r>
              <a:rPr lang="en-US" sz="1600" dirty="0">
                <a:latin typeface="Arial"/>
                <a:cs typeface="Arial"/>
              </a:rPr>
              <a:t>conjunctiva, including </a:t>
            </a:r>
            <a:r>
              <a:rPr lang="en-US" sz="1600" dirty="0" err="1">
                <a:latin typeface="Arial"/>
                <a:cs typeface="Arial"/>
              </a:rPr>
              <a:t>extracapsular</a:t>
            </a:r>
            <a:r>
              <a:rPr lang="en-US" sz="1600" dirty="0">
                <a:latin typeface="Arial"/>
                <a:cs typeface="Arial"/>
              </a:rPr>
              <a:t> cataract surgery, scleral tunnel </a:t>
            </a:r>
            <a:r>
              <a:rPr lang="en-US" sz="1600" dirty="0" smtClean="0">
                <a:latin typeface="Arial"/>
                <a:cs typeface="Arial"/>
              </a:rPr>
              <a:t>phacoemulsification, </a:t>
            </a:r>
            <a:r>
              <a:rPr lang="en-US" sz="1600" dirty="0">
                <a:latin typeface="Arial"/>
                <a:cs typeface="Arial"/>
              </a:rPr>
              <a:t>and </a:t>
            </a:r>
            <a:r>
              <a:rPr lang="en-US" sz="1600" dirty="0" err="1">
                <a:latin typeface="Arial"/>
                <a:cs typeface="Arial"/>
              </a:rPr>
              <a:t>pterygium</a:t>
            </a:r>
            <a:r>
              <a:rPr lang="en-US" sz="1600" dirty="0">
                <a:latin typeface="Arial"/>
                <a:cs typeface="Arial"/>
              </a:rPr>
              <a:t> surgery. </a:t>
            </a:r>
            <a:r>
              <a:rPr lang="en-US" sz="1600" dirty="0" smtClean="0">
                <a:latin typeface="Arial"/>
                <a:cs typeface="Arial"/>
              </a:rPr>
              <a:t>These surgeries </a:t>
            </a:r>
            <a:r>
              <a:rPr lang="en-US" sz="1600" dirty="0">
                <a:latin typeface="Arial"/>
                <a:cs typeface="Arial"/>
              </a:rPr>
              <a:t>involving the conjunctiva </a:t>
            </a:r>
            <a:r>
              <a:rPr lang="en-US" sz="1600" dirty="0" smtClean="0">
                <a:latin typeface="Arial"/>
                <a:cs typeface="Arial"/>
              </a:rPr>
              <a:t>promote scarring by increasing </a:t>
            </a:r>
            <a:r>
              <a:rPr lang="en-US" sz="1600" dirty="0" err="1">
                <a:latin typeface="Arial"/>
                <a:cs typeface="Arial"/>
              </a:rPr>
              <a:t>conjunctival</a:t>
            </a:r>
            <a:r>
              <a:rPr lang="en-US" sz="1600" dirty="0">
                <a:latin typeface="Arial"/>
                <a:cs typeface="Arial"/>
              </a:rPr>
              <a:t> fibroblasts and inflammatory </a:t>
            </a:r>
            <a:r>
              <a:rPr lang="en-US" sz="1600" dirty="0" smtClean="0">
                <a:latin typeface="Arial"/>
                <a:cs typeface="Arial"/>
              </a:rPr>
              <a:t>cells. </a:t>
            </a:r>
          </a:p>
          <a:p>
            <a:endParaRPr lang="en-US" sz="1600" dirty="0">
              <a:latin typeface="Arial"/>
              <a:cs typeface="Arial"/>
            </a:endParaRPr>
          </a:p>
          <a:p>
            <a:r>
              <a:rPr lang="en-US" sz="1600" dirty="0" smtClean="0">
                <a:latin typeface="Arial"/>
                <a:cs typeface="Arial"/>
              </a:rPr>
              <a:t>        One </a:t>
            </a:r>
            <a:r>
              <a:rPr lang="en-US" sz="1600" dirty="0">
                <a:latin typeface="Arial"/>
                <a:cs typeface="Arial"/>
              </a:rPr>
              <a:t>prospective study from Japan </a:t>
            </a:r>
            <a:r>
              <a:rPr lang="en-US" sz="1600" dirty="0" smtClean="0">
                <a:latin typeface="Arial"/>
                <a:cs typeface="Arial"/>
              </a:rPr>
              <a:t>compared </a:t>
            </a:r>
            <a:r>
              <a:rPr lang="en-US" sz="1600" dirty="0" err="1" smtClean="0">
                <a:latin typeface="Arial"/>
                <a:cs typeface="Arial"/>
              </a:rPr>
              <a:t>trabeculectomy</a:t>
            </a:r>
            <a:r>
              <a:rPr lang="en-US" sz="1600" dirty="0" smtClean="0">
                <a:latin typeface="Arial"/>
                <a:cs typeface="Arial"/>
              </a:rPr>
              <a:t> success </a:t>
            </a:r>
            <a:r>
              <a:rPr lang="en-US" sz="1600" dirty="0">
                <a:latin typeface="Arial"/>
                <a:cs typeface="Arial"/>
              </a:rPr>
              <a:t>in </a:t>
            </a:r>
            <a:r>
              <a:rPr lang="en-US" sz="1600" dirty="0" err="1">
                <a:latin typeface="Arial"/>
                <a:cs typeface="Arial"/>
              </a:rPr>
              <a:t>phakic</a:t>
            </a:r>
            <a:r>
              <a:rPr lang="en-US" sz="1600" dirty="0">
                <a:latin typeface="Arial"/>
                <a:cs typeface="Arial"/>
              </a:rPr>
              <a:t> and </a:t>
            </a:r>
            <a:r>
              <a:rPr lang="en-US" sz="1600" dirty="0" err="1" smtClean="0">
                <a:latin typeface="Arial"/>
                <a:cs typeface="Arial"/>
              </a:rPr>
              <a:t>pseudophakic</a:t>
            </a:r>
            <a:r>
              <a:rPr lang="en-US" sz="1600" dirty="0" smtClean="0">
                <a:latin typeface="Arial"/>
                <a:cs typeface="Arial"/>
              </a:rPr>
              <a:t> eyes</a:t>
            </a:r>
            <a:r>
              <a:rPr lang="en-US" sz="1600" baseline="30000" dirty="0" smtClean="0">
                <a:latin typeface="Arial"/>
                <a:cs typeface="Arial"/>
              </a:rPr>
              <a:t>1</a:t>
            </a:r>
            <a:r>
              <a:rPr lang="en-US" sz="1600" dirty="0" smtClean="0">
                <a:latin typeface="Arial"/>
                <a:cs typeface="Arial"/>
              </a:rPr>
              <a:t>. In this study, the patients with </a:t>
            </a:r>
            <a:r>
              <a:rPr lang="en-US" sz="1600" dirty="0" err="1" smtClean="0">
                <a:latin typeface="Arial"/>
                <a:cs typeface="Arial"/>
              </a:rPr>
              <a:t>pseudophakic</a:t>
            </a:r>
            <a:r>
              <a:rPr lang="en-US" sz="1600" dirty="0" smtClean="0">
                <a:latin typeface="Arial"/>
                <a:cs typeface="Arial"/>
              </a:rPr>
              <a:t> eyes had undergone cataract surgery involving a small, </a:t>
            </a:r>
            <a:r>
              <a:rPr lang="en-US" sz="1600" dirty="0" err="1" smtClean="0">
                <a:latin typeface="Arial"/>
                <a:cs typeface="Arial"/>
              </a:rPr>
              <a:t>conjunctival</a:t>
            </a:r>
            <a:r>
              <a:rPr lang="en-US" sz="1600" dirty="0" smtClean="0">
                <a:latin typeface="Arial"/>
                <a:cs typeface="Arial"/>
              </a:rPr>
              <a:t> incision.  The study found </a:t>
            </a:r>
            <a:r>
              <a:rPr lang="en-US" sz="1600" dirty="0">
                <a:latin typeface="Arial"/>
                <a:cs typeface="Arial"/>
              </a:rPr>
              <a:t>that </a:t>
            </a:r>
            <a:r>
              <a:rPr lang="en-US" sz="1600" dirty="0" err="1" smtClean="0">
                <a:latin typeface="Arial"/>
                <a:cs typeface="Arial"/>
              </a:rPr>
              <a:t>phakic</a:t>
            </a:r>
            <a:r>
              <a:rPr lang="en-US" sz="1600" dirty="0" smtClean="0">
                <a:latin typeface="Arial"/>
                <a:cs typeface="Arial"/>
              </a:rPr>
              <a:t> eyes had higher likelihood of </a:t>
            </a:r>
            <a:r>
              <a:rPr lang="en-US" sz="1600" dirty="0">
                <a:latin typeface="Arial"/>
                <a:cs typeface="Arial"/>
              </a:rPr>
              <a:t>maintaining controlled </a:t>
            </a:r>
            <a:r>
              <a:rPr lang="en-US" sz="1600" dirty="0" smtClean="0">
                <a:latin typeface="Arial"/>
                <a:cs typeface="Arial"/>
              </a:rPr>
              <a:t>IOPs after </a:t>
            </a:r>
            <a:r>
              <a:rPr lang="en-US" sz="1600" dirty="0" err="1" smtClean="0">
                <a:latin typeface="Arial"/>
                <a:cs typeface="Arial"/>
              </a:rPr>
              <a:t>trabeculectomies</a:t>
            </a:r>
            <a:r>
              <a:rPr lang="en-US" sz="1600" dirty="0" smtClean="0">
                <a:latin typeface="Arial"/>
                <a:cs typeface="Arial"/>
              </a:rPr>
              <a:t> compared to the </a:t>
            </a:r>
            <a:r>
              <a:rPr lang="en-US" sz="1600" dirty="0">
                <a:latin typeface="Arial"/>
                <a:cs typeface="Arial"/>
              </a:rPr>
              <a:t>pseudo-</a:t>
            </a:r>
            <a:r>
              <a:rPr lang="en-US" sz="1600" dirty="0" err="1">
                <a:latin typeface="Arial"/>
                <a:cs typeface="Arial"/>
              </a:rPr>
              <a:t>phakic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eyes.</a:t>
            </a:r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</p:txBody>
      </p:sp>
      <p:sp>
        <p:nvSpPr>
          <p:cNvPr id="171" name="Text Placeholder 17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INTRODUCTION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74" name="Text Placeholder 173"/>
          <p:cNvSpPr>
            <a:spLocks noGrp="1"/>
          </p:cNvSpPr>
          <p:nvPr>
            <p:ph type="body" sz="quarter" idx="20"/>
          </p:nvPr>
        </p:nvSpPr>
        <p:spPr>
          <a:xfrm>
            <a:off x="588532" y="13511584"/>
            <a:ext cx="6281539" cy="428684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OBJECTIVES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75" name="Text Placeholder 174"/>
          <p:cNvSpPr>
            <a:spLocks noGrp="1"/>
          </p:cNvSpPr>
          <p:nvPr>
            <p:ph type="body" sz="quarter" idx="21"/>
          </p:nvPr>
        </p:nvSpPr>
        <p:spPr>
          <a:xfrm>
            <a:off x="7241978" y="3063162"/>
            <a:ext cx="6280546" cy="13658240"/>
          </a:xfrm>
        </p:spPr>
        <p:txBody>
          <a:bodyPr/>
          <a:lstStyle/>
          <a:p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       We </a:t>
            </a:r>
            <a:r>
              <a:rPr lang="en-US" sz="1600" dirty="0">
                <a:latin typeface="Arial"/>
                <a:cs typeface="Arial"/>
              </a:rPr>
              <a:t>performed a retrospective chart review at UC Davis from 2007 to </a:t>
            </a:r>
            <a:r>
              <a:rPr lang="en-US" sz="1600" dirty="0" smtClean="0">
                <a:latin typeface="Arial"/>
                <a:cs typeface="Arial"/>
              </a:rPr>
              <a:t>2015 using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billing codes. </a:t>
            </a:r>
          </a:p>
          <a:p>
            <a:endParaRPr lang="en-US" sz="1600" dirty="0" smtClean="0">
              <a:latin typeface="Arial"/>
              <a:cs typeface="Arial"/>
            </a:endParaRPr>
          </a:p>
          <a:p>
            <a:r>
              <a:rPr lang="en-US" sz="1600" b="1" dirty="0" smtClean="0">
                <a:latin typeface="Arial"/>
                <a:cs typeface="Arial"/>
              </a:rPr>
              <a:t>Exclusion Criteria: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Age ≤ 18 years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Pre-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IOP &lt;18 mm Hg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Previous intraocular or </a:t>
            </a:r>
            <a:r>
              <a:rPr lang="en-US" sz="1600" dirty="0" err="1">
                <a:latin typeface="Arial"/>
                <a:cs typeface="Arial"/>
              </a:rPr>
              <a:t>conjunctival</a:t>
            </a:r>
            <a:r>
              <a:rPr lang="en-US" sz="1600" dirty="0">
                <a:latin typeface="Arial"/>
                <a:cs typeface="Arial"/>
              </a:rPr>
              <a:t> surgery (other than cataract surgery)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Prior complicated </a:t>
            </a:r>
            <a:r>
              <a:rPr lang="en-US" sz="1600" dirty="0" smtClean="0">
                <a:latin typeface="Arial"/>
                <a:cs typeface="Arial"/>
              </a:rPr>
              <a:t>phacoemulsification surgery </a:t>
            </a:r>
            <a:r>
              <a:rPr lang="en-US" sz="1600" dirty="0">
                <a:latin typeface="Arial"/>
                <a:cs typeface="Arial"/>
              </a:rPr>
              <a:t>(vitreous loss, ACIOL)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Chronic or recurrent </a:t>
            </a:r>
            <a:r>
              <a:rPr lang="en-US" sz="1600" dirty="0" smtClean="0">
                <a:latin typeface="Arial"/>
                <a:cs typeface="Arial"/>
              </a:rPr>
              <a:t>uveitis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If both eyes qualified for the study, the eye with the most recent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was excluded. </a:t>
            </a:r>
          </a:p>
          <a:p>
            <a:endParaRPr lang="en-US" sz="1600" dirty="0" smtClean="0">
              <a:latin typeface="Arial"/>
              <a:cs typeface="Arial"/>
            </a:endParaRPr>
          </a:p>
          <a:p>
            <a:pPr algn="ctr"/>
            <a:r>
              <a:rPr lang="en-US" sz="1600" b="1" dirty="0" smtClean="0">
                <a:latin typeface="Arial"/>
                <a:cs typeface="Arial"/>
              </a:rPr>
              <a:t>Main Variables:</a:t>
            </a:r>
          </a:p>
          <a:p>
            <a:r>
              <a:rPr lang="en-US" sz="1600" b="1" dirty="0" smtClean="0">
                <a:latin typeface="Arial"/>
                <a:cs typeface="Arial"/>
              </a:rPr>
              <a:t>Independent Variable: </a:t>
            </a:r>
          </a:p>
          <a:p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Lens status: </a:t>
            </a:r>
            <a:r>
              <a:rPr lang="en-US" sz="1600" dirty="0" err="1" smtClean="0">
                <a:latin typeface="Arial"/>
                <a:cs typeface="Arial"/>
              </a:rPr>
              <a:t>phakic</a:t>
            </a:r>
            <a:r>
              <a:rPr lang="en-US" sz="1600" dirty="0" smtClean="0">
                <a:latin typeface="Arial"/>
                <a:cs typeface="Arial"/>
              </a:rPr>
              <a:t> eyes vs. </a:t>
            </a:r>
            <a:r>
              <a:rPr lang="en-US" sz="1600" dirty="0" err="1">
                <a:latin typeface="Arial"/>
                <a:cs typeface="Arial"/>
              </a:rPr>
              <a:t>pseudophakic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eyes. </a:t>
            </a:r>
            <a:endParaRPr lang="en-US" sz="1600" dirty="0">
              <a:latin typeface="Arial"/>
              <a:cs typeface="Arial"/>
            </a:endParaRPr>
          </a:p>
          <a:p>
            <a:endParaRPr lang="en-US" sz="1600" dirty="0" smtClean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Primary Outcome Variables: </a:t>
            </a:r>
            <a:endParaRPr lang="en-US" sz="1600" b="1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IOP failure analysis</a:t>
            </a: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Absolute IOP for each measurement window </a:t>
            </a:r>
            <a:r>
              <a:rPr lang="en-US" sz="1600" dirty="0" smtClean="0">
                <a:latin typeface="Arial"/>
                <a:cs typeface="Arial"/>
              </a:rPr>
              <a:t>(</a:t>
            </a:r>
            <a:r>
              <a:rPr lang="en-US" sz="1600" dirty="0">
                <a:latin typeface="Arial"/>
                <a:cs typeface="Arial"/>
              </a:rPr>
              <a:t>post op month 3, 6, </a:t>
            </a:r>
            <a:r>
              <a:rPr lang="en-US" sz="1600" dirty="0" err="1">
                <a:latin typeface="Arial"/>
                <a:cs typeface="Arial"/>
              </a:rPr>
              <a:t>etc</a:t>
            </a:r>
            <a:r>
              <a:rPr lang="en-US" sz="1600" dirty="0" smtClean="0">
                <a:latin typeface="Arial"/>
                <a:cs typeface="Arial"/>
              </a:rPr>
              <a:t>). </a:t>
            </a:r>
          </a:p>
          <a:p>
            <a:endParaRPr lang="en-US" sz="1600" b="1" dirty="0" smtClean="0">
              <a:latin typeface="Arial"/>
              <a:cs typeface="Arial"/>
            </a:endParaRPr>
          </a:p>
          <a:p>
            <a:r>
              <a:rPr lang="en-US" sz="1600" b="1" dirty="0" smtClean="0">
                <a:latin typeface="Arial"/>
                <a:cs typeface="Arial"/>
              </a:rPr>
              <a:t>Secondary </a:t>
            </a:r>
            <a:r>
              <a:rPr lang="en-US" sz="1600" b="1" dirty="0">
                <a:latin typeface="Arial"/>
                <a:cs typeface="Arial"/>
              </a:rPr>
              <a:t>Outcome Variables: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Time to failure for Cox survival analysis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IOP at various time points relative to pre-surgical baseline for each measurement window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Reason </a:t>
            </a:r>
            <a:r>
              <a:rPr lang="en-US" sz="1600" dirty="0">
                <a:latin typeface="Arial"/>
                <a:cs typeface="Arial"/>
              </a:rPr>
              <a:t>for failure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Type of complication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Other reasons to return to OR </a:t>
            </a:r>
            <a:endParaRPr lang="en-US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Clinical </a:t>
            </a:r>
            <a:r>
              <a:rPr lang="en-US" sz="1600" dirty="0">
                <a:latin typeface="Arial"/>
                <a:cs typeface="Arial"/>
              </a:rPr>
              <a:t>interventions after surgery (5FU, laser suture </a:t>
            </a:r>
            <a:r>
              <a:rPr lang="en-US" sz="1600" dirty="0" err="1">
                <a:latin typeface="Arial"/>
                <a:cs typeface="Arial"/>
              </a:rPr>
              <a:t>lysis</a:t>
            </a:r>
            <a:r>
              <a:rPr lang="en-US" sz="1600" dirty="0">
                <a:latin typeface="Arial"/>
                <a:cs typeface="Arial"/>
              </a:rPr>
              <a:t>, </a:t>
            </a:r>
            <a:r>
              <a:rPr lang="en-US" sz="1600" dirty="0" err="1">
                <a:latin typeface="Arial"/>
                <a:cs typeface="Arial"/>
              </a:rPr>
              <a:t>etc</a:t>
            </a:r>
            <a:r>
              <a:rPr lang="en-US" sz="1600" dirty="0" smtClean="0">
                <a:latin typeface="Arial"/>
                <a:cs typeface="Arial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Difference </a:t>
            </a:r>
            <a:r>
              <a:rPr lang="en-US" sz="1600" dirty="0">
                <a:latin typeface="Arial"/>
                <a:cs typeface="Arial"/>
              </a:rPr>
              <a:t>in </a:t>
            </a:r>
            <a:r>
              <a:rPr lang="en-US" sz="1600" dirty="0" err="1">
                <a:latin typeface="Arial"/>
                <a:cs typeface="Arial"/>
              </a:rPr>
              <a:t>LogMar</a:t>
            </a:r>
            <a:r>
              <a:rPr lang="en-US" sz="1600" dirty="0">
                <a:latin typeface="Arial"/>
                <a:cs typeface="Arial"/>
              </a:rPr>
              <a:t> Vision between groups at each study </a:t>
            </a:r>
            <a:r>
              <a:rPr lang="en-US" sz="1600" dirty="0" smtClean="0">
                <a:latin typeface="Arial"/>
                <a:cs typeface="Arial"/>
              </a:rPr>
              <a:t>time point</a:t>
            </a:r>
            <a:endParaRPr lang="en-US" sz="1600" dirty="0">
              <a:latin typeface="Arial"/>
              <a:cs typeface="Arial"/>
            </a:endParaRPr>
          </a:p>
          <a:p>
            <a:endParaRPr lang="en-US" sz="1600" dirty="0" smtClean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Failure Criteria</a:t>
            </a:r>
            <a:r>
              <a:rPr lang="en-US" sz="1600" b="1" dirty="0" smtClean="0">
                <a:latin typeface="Arial"/>
                <a:cs typeface="Arial"/>
              </a:rPr>
              <a:t>:</a:t>
            </a: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IOP-</a:t>
            </a:r>
            <a:r>
              <a:rPr lang="en-US" sz="1600" dirty="0" smtClean="0">
                <a:latin typeface="Arial"/>
                <a:cs typeface="Arial"/>
              </a:rPr>
              <a:t>based</a:t>
            </a:r>
          </a:p>
          <a:p>
            <a:pPr marL="1134793" lvl="1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IOP </a:t>
            </a:r>
            <a:r>
              <a:rPr lang="en-US" sz="1600" dirty="0">
                <a:latin typeface="Arial"/>
                <a:cs typeface="Arial"/>
              </a:rPr>
              <a:t>&gt; 21 mm Hg </a:t>
            </a:r>
            <a:r>
              <a:rPr lang="en-US" sz="1600" dirty="0" smtClean="0">
                <a:latin typeface="Arial"/>
                <a:cs typeface="Arial"/>
              </a:rPr>
              <a:t>and/or </a:t>
            </a:r>
            <a:r>
              <a:rPr lang="en-US" sz="1600" dirty="0">
                <a:latin typeface="Arial"/>
                <a:cs typeface="Arial"/>
              </a:rPr>
              <a:t>not reduced by 20% below baseline on 2 consecutive follow-up visits after 3 </a:t>
            </a:r>
            <a:r>
              <a:rPr lang="en-US" sz="1600" dirty="0" smtClean="0">
                <a:latin typeface="Arial"/>
                <a:cs typeface="Arial"/>
              </a:rPr>
              <a:t>months</a:t>
            </a:r>
          </a:p>
          <a:p>
            <a:pPr marL="1134793" lvl="1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IOP </a:t>
            </a:r>
            <a:r>
              <a:rPr lang="en-US" sz="1600" dirty="0">
                <a:latin typeface="Arial"/>
                <a:cs typeface="Arial"/>
              </a:rPr>
              <a:t>≤ 5 mm Hg on 2 consecutive follow-up visits after 3 months </a:t>
            </a:r>
            <a:r>
              <a:rPr lang="en-US" sz="1600" b="1" u="sng" dirty="0">
                <a:latin typeface="Arial"/>
                <a:cs typeface="Arial"/>
              </a:rPr>
              <a:t>with</a:t>
            </a:r>
            <a:r>
              <a:rPr lang="en-US" sz="1600" dirty="0">
                <a:latin typeface="Arial"/>
                <a:cs typeface="Arial"/>
              </a:rPr>
              <a:t> loss of vision of ≥ 2 lines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Reoperation for glaucoma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Loss of light </a:t>
            </a:r>
            <a:r>
              <a:rPr lang="en-US" sz="1600" dirty="0" smtClean="0">
                <a:latin typeface="Arial"/>
                <a:cs typeface="Arial"/>
              </a:rPr>
              <a:t>perception</a:t>
            </a:r>
          </a:p>
          <a:p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</p:txBody>
      </p:sp>
      <p:sp>
        <p:nvSpPr>
          <p:cNvPr id="176" name="Text Placeholder 17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METHODS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77" name="Text Placeholder 176"/>
          <p:cNvSpPr>
            <a:spLocks noGrp="1"/>
          </p:cNvSpPr>
          <p:nvPr>
            <p:ph type="body" sz="quarter" idx="23"/>
          </p:nvPr>
        </p:nvSpPr>
        <p:spPr>
          <a:xfrm>
            <a:off x="13911462" y="2958287"/>
            <a:ext cx="6280546" cy="2830881"/>
          </a:xfrm>
        </p:spPr>
        <p:txBody>
          <a:bodyPr/>
          <a:lstStyle/>
          <a:p>
            <a:r>
              <a:rPr lang="en-US" sz="1600" b="1" dirty="0" smtClean="0">
                <a:latin typeface="Arial"/>
                <a:cs typeface="Arial"/>
              </a:rPr>
              <a:t>Study Population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138 eligible patients: </a:t>
            </a:r>
            <a:endParaRPr lang="en-US" sz="1600" dirty="0" smtClean="0">
              <a:latin typeface="Arial"/>
              <a:cs typeface="Arial"/>
            </a:endParaRPr>
          </a:p>
          <a:p>
            <a:pPr marL="1134793" lvl="1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105 </a:t>
            </a:r>
            <a:r>
              <a:rPr lang="en-US" sz="1600" dirty="0" err="1">
                <a:latin typeface="Arial"/>
                <a:cs typeface="Arial"/>
              </a:rPr>
              <a:t>phakic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patients and 33 </a:t>
            </a:r>
            <a:r>
              <a:rPr lang="en-US" sz="1600" dirty="0" err="1">
                <a:latin typeface="Arial"/>
                <a:cs typeface="Arial"/>
              </a:rPr>
              <a:t>pseudophakic</a:t>
            </a:r>
            <a:r>
              <a:rPr lang="en-US" sz="1600" dirty="0">
                <a:latin typeface="Arial"/>
                <a:cs typeface="Arial"/>
              </a:rPr>
              <a:t> patients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Average time between cataract surgery and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: 4.5 years ± 4.1 years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Only 4 patients (12%) underwent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within one year of cataract surgery</a:t>
            </a:r>
          </a:p>
          <a:p>
            <a:endParaRPr lang="en-US" sz="1600" dirty="0" smtClean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</p:txBody>
      </p:sp>
      <p:sp>
        <p:nvSpPr>
          <p:cNvPr id="179" name="Text Placeholder 17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DISCUSSION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80" name="Text Placeholder 179"/>
          <p:cNvSpPr>
            <a:spLocks noGrp="1"/>
          </p:cNvSpPr>
          <p:nvPr>
            <p:ph type="body" sz="quarter" idx="26"/>
          </p:nvPr>
        </p:nvSpPr>
        <p:spPr>
          <a:xfrm>
            <a:off x="20575984" y="2958287"/>
            <a:ext cx="6279386" cy="5089732"/>
          </a:xfrm>
        </p:spPr>
        <p:txBody>
          <a:bodyPr/>
          <a:lstStyle/>
          <a:p>
            <a:r>
              <a:rPr lang="en-US" sz="1600" dirty="0" smtClean="0">
                <a:latin typeface="Arial"/>
                <a:cs typeface="Arial"/>
              </a:rPr>
              <a:t>        This </a:t>
            </a:r>
            <a:r>
              <a:rPr lang="en-US" sz="1600" dirty="0">
                <a:latin typeface="Arial"/>
                <a:cs typeface="Arial"/>
              </a:rPr>
              <a:t>study suggests that clear corneal </a:t>
            </a:r>
            <a:r>
              <a:rPr lang="en-US" sz="1600" dirty="0" err="1" smtClean="0">
                <a:latin typeface="Arial"/>
                <a:cs typeface="Arial"/>
              </a:rPr>
              <a:t>phacoemulsifcation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does not </a:t>
            </a:r>
            <a:r>
              <a:rPr lang="en-US" sz="1600" dirty="0" smtClean="0">
                <a:latin typeface="Arial"/>
                <a:cs typeface="Arial"/>
              </a:rPr>
              <a:t>affect </a:t>
            </a:r>
            <a:r>
              <a:rPr lang="en-US" sz="1600" dirty="0">
                <a:latin typeface="Arial"/>
                <a:cs typeface="Arial"/>
              </a:rPr>
              <a:t>subsequent </a:t>
            </a:r>
            <a:r>
              <a:rPr lang="en-US" sz="1600" dirty="0" err="1" smtClean="0">
                <a:latin typeface="Arial"/>
                <a:cs typeface="Arial"/>
              </a:rPr>
              <a:t>trabeculectomy</a:t>
            </a:r>
            <a:r>
              <a:rPr lang="en-US" sz="1600" dirty="0" smtClean="0">
                <a:latin typeface="Arial"/>
                <a:cs typeface="Arial"/>
              </a:rPr>
              <a:t> failure rates</a:t>
            </a:r>
            <a:r>
              <a:rPr lang="en-US" sz="1600" dirty="0">
                <a:latin typeface="Arial"/>
                <a:cs typeface="Arial"/>
              </a:rPr>
              <a:t>. </a:t>
            </a:r>
            <a:r>
              <a:rPr lang="en-US" sz="1600" dirty="0" smtClean="0">
                <a:latin typeface="Arial"/>
                <a:cs typeface="Arial"/>
              </a:rPr>
              <a:t>No </a:t>
            </a:r>
            <a:r>
              <a:rPr lang="en-US" sz="1600" dirty="0">
                <a:latin typeface="Arial"/>
                <a:cs typeface="Arial"/>
              </a:rPr>
              <a:t>statistically significant differences in IOP changes </a:t>
            </a:r>
            <a:r>
              <a:rPr lang="en-US" sz="1600" dirty="0" smtClean="0">
                <a:latin typeface="Arial"/>
                <a:cs typeface="Arial"/>
              </a:rPr>
              <a:t>from baseline between </a:t>
            </a:r>
            <a:r>
              <a:rPr lang="en-US" sz="1600" dirty="0">
                <a:latin typeface="Arial"/>
                <a:cs typeface="Arial"/>
              </a:rPr>
              <a:t>the two groups at any of the time period windows post-surgery (p&gt;0.15). Of the </a:t>
            </a:r>
            <a:r>
              <a:rPr lang="en-US" sz="1600" dirty="0" err="1">
                <a:latin typeface="Arial"/>
                <a:cs typeface="Arial"/>
              </a:rPr>
              <a:t>trabeculectomies</a:t>
            </a:r>
            <a:r>
              <a:rPr lang="en-US" sz="1600" dirty="0">
                <a:latin typeface="Arial"/>
                <a:cs typeface="Arial"/>
              </a:rPr>
              <a:t> performed on patients with prior cataract surgery, 18.2% of the </a:t>
            </a:r>
            <a:r>
              <a:rPr lang="en-US" sz="1600" dirty="0" err="1">
                <a:latin typeface="Arial"/>
                <a:cs typeface="Arial"/>
              </a:rPr>
              <a:t>trabeculectomies</a:t>
            </a:r>
            <a:r>
              <a:rPr lang="en-US" sz="1600" dirty="0">
                <a:latin typeface="Arial"/>
                <a:cs typeface="Arial"/>
              </a:rPr>
              <a:t> failed in comparison to 24.7% performed on patients without prior cataract </a:t>
            </a:r>
            <a:r>
              <a:rPr lang="en-US" sz="1600" dirty="0" smtClean="0">
                <a:latin typeface="Arial"/>
                <a:cs typeface="Arial"/>
              </a:rPr>
              <a:t>surgery, </a:t>
            </a:r>
            <a:r>
              <a:rPr lang="en-US" sz="1600" dirty="0" smtClean="0">
                <a:latin typeface="Arial"/>
                <a:cs typeface="Arial"/>
              </a:rPr>
              <a:t>(p=0.77). </a:t>
            </a:r>
            <a:r>
              <a:rPr lang="en-US" sz="1600" dirty="0" smtClean="0">
                <a:latin typeface="Arial"/>
                <a:cs typeface="Arial"/>
              </a:rPr>
              <a:t>Survival </a:t>
            </a:r>
            <a:r>
              <a:rPr lang="en-US" sz="1600" dirty="0">
                <a:latin typeface="Arial"/>
                <a:cs typeface="Arial"/>
              </a:rPr>
              <a:t>analysis did not show a statistically significant difference in time until failure.  </a:t>
            </a:r>
            <a:endParaRPr lang="en-US" sz="1600" dirty="0" smtClean="0">
              <a:latin typeface="Arial"/>
              <a:cs typeface="Arial"/>
            </a:endParaRPr>
          </a:p>
          <a:p>
            <a:r>
              <a:rPr lang="en-US" sz="1600" dirty="0" smtClean="0">
                <a:latin typeface="Arial"/>
                <a:cs typeface="Arial"/>
              </a:rPr>
              <a:t>Therefore</a:t>
            </a:r>
            <a:r>
              <a:rPr lang="en-US" sz="1600" dirty="0">
                <a:latin typeface="Arial"/>
                <a:cs typeface="Arial"/>
              </a:rPr>
              <a:t>, there was not evidence to show that clear corneal phacoemulsification affects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success or failure. </a:t>
            </a:r>
            <a:endParaRPr lang="en-US" sz="1600" dirty="0" smtClean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Limitations: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Retrospective study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Relatively small sample </a:t>
            </a:r>
            <a:r>
              <a:rPr lang="en-US" sz="1600" dirty="0" smtClean="0">
                <a:latin typeface="Arial"/>
                <a:cs typeface="Arial"/>
              </a:rPr>
              <a:t>size, decreased power</a:t>
            </a: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err="1">
                <a:latin typeface="Arial"/>
                <a:cs typeface="Arial"/>
              </a:rPr>
              <a:t>Pseudophakic</a:t>
            </a:r>
            <a:r>
              <a:rPr lang="en-US" sz="1600" dirty="0">
                <a:latin typeface="Arial"/>
                <a:cs typeface="Arial"/>
              </a:rPr>
              <a:t> patients were significantly </a:t>
            </a:r>
            <a:r>
              <a:rPr lang="en-US" sz="1600" dirty="0" smtClean="0">
                <a:latin typeface="Arial"/>
                <a:cs typeface="Arial"/>
              </a:rPr>
              <a:t>older</a:t>
            </a:r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</p:txBody>
      </p:sp>
      <p:sp>
        <p:nvSpPr>
          <p:cNvPr id="181" name="Text Placeholder 180"/>
          <p:cNvSpPr>
            <a:spLocks noGrp="1"/>
          </p:cNvSpPr>
          <p:nvPr>
            <p:ph type="body" sz="quarter" idx="27"/>
          </p:nvPr>
        </p:nvSpPr>
        <p:spPr>
          <a:xfrm>
            <a:off x="20571847" y="10208624"/>
            <a:ext cx="6279386" cy="428684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REFERENCES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82" name="Text Placeholder 181"/>
          <p:cNvSpPr>
            <a:spLocks noGrp="1"/>
          </p:cNvSpPr>
          <p:nvPr>
            <p:ph type="body" sz="quarter" idx="28"/>
          </p:nvPr>
        </p:nvSpPr>
        <p:spPr>
          <a:xfrm>
            <a:off x="20626884" y="10637308"/>
            <a:ext cx="6282531" cy="2578275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1600" dirty="0" err="1" smtClean="0">
                <a:latin typeface="Arial"/>
                <a:cs typeface="Arial"/>
              </a:rPr>
              <a:t>Takihara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Y, </a:t>
            </a:r>
            <a:r>
              <a:rPr lang="en-US" sz="1600" dirty="0" err="1">
                <a:latin typeface="Arial"/>
                <a:cs typeface="Arial"/>
              </a:rPr>
              <a:t>Inatani</a:t>
            </a:r>
            <a:r>
              <a:rPr lang="en-US" sz="1600" dirty="0">
                <a:latin typeface="Arial"/>
                <a:cs typeface="Arial"/>
              </a:rPr>
              <a:t> M, Ogata-</a:t>
            </a:r>
            <a:r>
              <a:rPr lang="en-US" sz="1600" dirty="0" err="1">
                <a:latin typeface="Arial"/>
                <a:cs typeface="Arial"/>
              </a:rPr>
              <a:t>Iwao</a:t>
            </a:r>
            <a:r>
              <a:rPr lang="en-US" sz="1600" dirty="0">
                <a:latin typeface="Arial"/>
                <a:cs typeface="Arial"/>
              </a:rPr>
              <a:t> M, et al.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for open-angle glaucoma in </a:t>
            </a:r>
            <a:r>
              <a:rPr lang="en-US" sz="1600" dirty="0" err="1">
                <a:latin typeface="Arial"/>
                <a:cs typeface="Arial"/>
              </a:rPr>
              <a:t>phakic</a:t>
            </a:r>
            <a:r>
              <a:rPr lang="en-US" sz="1600" dirty="0">
                <a:latin typeface="Arial"/>
                <a:cs typeface="Arial"/>
              </a:rPr>
              <a:t> eyes </a:t>
            </a:r>
            <a:r>
              <a:rPr lang="en-US" sz="1600" dirty="0" err="1">
                <a:latin typeface="Arial"/>
                <a:cs typeface="Arial"/>
              </a:rPr>
              <a:t>vs</a:t>
            </a:r>
            <a:r>
              <a:rPr lang="en-US" sz="1600" dirty="0">
                <a:latin typeface="Arial"/>
                <a:cs typeface="Arial"/>
              </a:rPr>
              <a:t> in </a:t>
            </a:r>
            <a:r>
              <a:rPr lang="en-US" sz="1600" dirty="0" err="1">
                <a:latin typeface="Arial"/>
                <a:cs typeface="Arial"/>
              </a:rPr>
              <a:t>pseudophakic</a:t>
            </a:r>
            <a:r>
              <a:rPr lang="en-US" sz="1600" dirty="0">
                <a:latin typeface="Arial"/>
                <a:cs typeface="Arial"/>
              </a:rPr>
              <a:t> eyes after phacoemulsification: a prospective clinical cohort study. </a:t>
            </a:r>
            <a:r>
              <a:rPr lang="en-US" sz="1600" i="1" dirty="0">
                <a:latin typeface="Arial"/>
                <a:cs typeface="Arial"/>
              </a:rPr>
              <a:t>JAMA ophthalmology. </a:t>
            </a:r>
            <a:r>
              <a:rPr lang="en-US" sz="1600" dirty="0">
                <a:latin typeface="Arial"/>
                <a:cs typeface="Arial"/>
              </a:rPr>
              <a:t>Jan 2014;132(1):69-76</a:t>
            </a:r>
            <a:r>
              <a:rPr lang="en-US" sz="1600" dirty="0" smtClean="0">
                <a:latin typeface="Arial"/>
                <a:cs typeface="Arial"/>
              </a:rPr>
              <a:t>.</a:t>
            </a:r>
          </a:p>
          <a:p>
            <a:pPr marL="342900" lvl="0" indent="-342900">
              <a:buAutoNum type="arabicPeriod"/>
            </a:pPr>
            <a:r>
              <a:rPr lang="en-US" sz="1600" dirty="0" err="1" smtClean="0">
                <a:latin typeface="Arial"/>
                <a:cs typeface="Arial"/>
              </a:rPr>
              <a:t>Supawavej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C, </a:t>
            </a:r>
            <a:r>
              <a:rPr lang="en-US" sz="1600" dirty="0" err="1">
                <a:latin typeface="Arial"/>
                <a:cs typeface="Arial"/>
              </a:rPr>
              <a:t>Nouri-Mahdavi</a:t>
            </a:r>
            <a:r>
              <a:rPr lang="en-US" sz="1600" dirty="0">
                <a:latin typeface="Arial"/>
                <a:cs typeface="Arial"/>
              </a:rPr>
              <a:t> K, Law SK, et al. Comparison of results of initial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with </a:t>
            </a:r>
            <a:r>
              <a:rPr lang="en-US" sz="1600" dirty="0" err="1">
                <a:latin typeface="Arial"/>
                <a:cs typeface="Arial"/>
              </a:rPr>
              <a:t>mitomycin</a:t>
            </a:r>
            <a:r>
              <a:rPr lang="en-US" sz="1600" dirty="0">
                <a:latin typeface="Arial"/>
                <a:cs typeface="Arial"/>
              </a:rPr>
              <a:t> C after prior clear-corneal phacoemulsification to outcomes in </a:t>
            </a:r>
            <a:r>
              <a:rPr lang="en-US" sz="1600" dirty="0" err="1">
                <a:latin typeface="Arial"/>
                <a:cs typeface="Arial"/>
              </a:rPr>
              <a:t>phakic</a:t>
            </a:r>
            <a:r>
              <a:rPr lang="en-US" sz="1600" dirty="0">
                <a:latin typeface="Arial"/>
                <a:cs typeface="Arial"/>
              </a:rPr>
              <a:t> eyes. </a:t>
            </a:r>
            <a:r>
              <a:rPr lang="en-US" sz="1600" i="1" dirty="0">
                <a:latin typeface="Arial"/>
                <a:cs typeface="Arial"/>
              </a:rPr>
              <a:t>Journal of glaucoma. </a:t>
            </a:r>
            <a:r>
              <a:rPr lang="en-US" sz="1600" dirty="0">
                <a:latin typeface="Arial"/>
                <a:cs typeface="Arial"/>
              </a:rPr>
              <a:t>Jan 2013;22(1):52-59.</a:t>
            </a:r>
          </a:p>
          <a:p>
            <a:endParaRPr lang="en-US" sz="1600" dirty="0">
              <a:latin typeface="Arial"/>
              <a:cs typeface="Arial"/>
            </a:endParaRPr>
          </a:p>
        </p:txBody>
      </p:sp>
      <p:sp>
        <p:nvSpPr>
          <p:cNvPr id="183" name="Text Placeholder 182"/>
          <p:cNvSpPr>
            <a:spLocks noGrp="1"/>
          </p:cNvSpPr>
          <p:nvPr>
            <p:ph type="body" sz="quarter" idx="29"/>
          </p:nvPr>
        </p:nvSpPr>
        <p:spPr>
          <a:xfrm>
            <a:off x="20571847" y="13112885"/>
            <a:ext cx="6279386" cy="428684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ACKNOWLEDGMENTS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84" name="Text Placeholder 183"/>
          <p:cNvSpPr>
            <a:spLocks noGrp="1"/>
          </p:cNvSpPr>
          <p:nvPr>
            <p:ph type="body" sz="quarter" idx="30"/>
          </p:nvPr>
        </p:nvSpPr>
        <p:spPr>
          <a:xfrm>
            <a:off x="20572839" y="13604708"/>
            <a:ext cx="6282531" cy="1741123"/>
          </a:xfrm>
        </p:spPr>
        <p:txBody>
          <a:bodyPr/>
          <a:lstStyle/>
          <a:p>
            <a:r>
              <a:rPr lang="en-US" sz="1600" dirty="0" smtClean="0">
                <a:latin typeface="Arial"/>
                <a:cs typeface="Arial"/>
              </a:rPr>
              <a:t>        I would like to thank Dr. Edie De </a:t>
            </a:r>
            <a:r>
              <a:rPr lang="en-US" sz="1600" dirty="0" err="1" smtClean="0">
                <a:latin typeface="Arial"/>
                <a:cs typeface="Arial"/>
              </a:rPr>
              <a:t>Niro</a:t>
            </a:r>
            <a:r>
              <a:rPr lang="en-US" sz="1600" dirty="0" smtClean="0">
                <a:latin typeface="Arial"/>
                <a:cs typeface="Arial"/>
              </a:rPr>
              <a:t> for her guidance and support throughout this project.  Additionally, I would like to thank Dr. Michele Lim and Dr. James Brandt for their expertise and mentorship overseeing this project.  Additionally thanks to Dr. </a:t>
            </a:r>
            <a:r>
              <a:rPr lang="en-US" sz="1600" dirty="0" err="1" smtClean="0">
                <a:latin typeface="Arial"/>
                <a:cs typeface="Arial"/>
              </a:rPr>
              <a:t>Ilana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Traynis</a:t>
            </a:r>
            <a:r>
              <a:rPr lang="en-US" sz="1600" dirty="0" smtClean="0">
                <a:latin typeface="Arial"/>
                <a:cs typeface="Arial"/>
              </a:rPr>
              <a:t> and </a:t>
            </a:r>
            <a:r>
              <a:rPr lang="en-US" sz="1600" dirty="0" smtClean="0">
                <a:latin typeface="Arial"/>
                <a:cs typeface="Arial"/>
              </a:rPr>
              <a:t>Dr. Mitch </a:t>
            </a:r>
            <a:r>
              <a:rPr lang="en-US" sz="1600" dirty="0" err="1" smtClean="0">
                <a:latin typeface="Arial"/>
                <a:cs typeface="Arial"/>
              </a:rPr>
              <a:t>Watnik</a:t>
            </a:r>
            <a:r>
              <a:rPr lang="en-US" sz="1600" dirty="0" smtClean="0">
                <a:latin typeface="Arial"/>
                <a:cs typeface="Arial"/>
              </a:rPr>
              <a:t> for their contribution to the data collection and statistical analysis.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85" name="Text Placeholder 184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6" name="Text Placeholder 185"/>
          <p:cNvSpPr>
            <a:spLocks noGrp="1"/>
          </p:cNvSpPr>
          <p:nvPr>
            <p:ph type="body" sz="quarter" idx="96"/>
          </p:nvPr>
        </p:nvSpPr>
        <p:spPr>
          <a:xfrm>
            <a:off x="584200" y="9661075"/>
            <a:ext cx="6285508" cy="479239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       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87" name="Text Placeholder 186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9" name="Text Placeholder 188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90" name="Text Placeholder 189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91" name="Text Placeholder 190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92" name="Text Placeholder 191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93" name="Text Placeholder 192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94" name="Text Placeholder 193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95" name="Text Placeholder 194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96" name="Text Placeholder 195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97" name="Text Placeholder 196"/>
          <p:cNvSpPr>
            <a:spLocks noGrp="1"/>
          </p:cNvSpPr>
          <p:nvPr>
            <p:ph type="body" sz="quarter" idx="124"/>
          </p:nvPr>
        </p:nvSpPr>
        <p:spPr>
          <a:xfrm>
            <a:off x="584200" y="13928788"/>
            <a:ext cx="6285508" cy="1248680"/>
          </a:xfrm>
        </p:spPr>
        <p:txBody>
          <a:bodyPr/>
          <a:lstStyle/>
          <a:p>
            <a:r>
              <a:rPr lang="en-US" sz="1600" dirty="0" smtClean="0">
                <a:latin typeface="Arial"/>
                <a:cs typeface="Arial"/>
              </a:rPr>
              <a:t>        To determine if clear-corneal phacoemulsification prior to </a:t>
            </a:r>
            <a:r>
              <a:rPr lang="en-US" sz="1600" dirty="0" err="1" smtClean="0">
                <a:latin typeface="Arial"/>
                <a:cs typeface="Arial"/>
              </a:rPr>
              <a:t>trabeculectomy</a:t>
            </a:r>
            <a:r>
              <a:rPr lang="en-US" sz="1600" dirty="0" smtClean="0">
                <a:latin typeface="Arial"/>
                <a:cs typeface="Arial"/>
              </a:rPr>
              <a:t> is associated with higher </a:t>
            </a:r>
            <a:r>
              <a:rPr lang="en-US" sz="1600" dirty="0" err="1" smtClean="0">
                <a:latin typeface="Arial"/>
                <a:cs typeface="Arial"/>
              </a:rPr>
              <a:t>trabeculectomy</a:t>
            </a:r>
            <a:r>
              <a:rPr lang="en-US" sz="1600" dirty="0" smtClean="0">
                <a:latin typeface="Arial"/>
                <a:cs typeface="Arial"/>
              </a:rPr>
              <a:t> failure rates compared to </a:t>
            </a:r>
            <a:r>
              <a:rPr lang="en-US" sz="1600" dirty="0" err="1" smtClean="0">
                <a:latin typeface="Arial"/>
                <a:cs typeface="Arial"/>
              </a:rPr>
              <a:t>trabeculectomy</a:t>
            </a:r>
            <a:r>
              <a:rPr lang="en-US" sz="1600" dirty="0" smtClean="0">
                <a:latin typeface="Arial"/>
                <a:cs typeface="Arial"/>
              </a:rPr>
              <a:t> alone. This study aims to provide support to guide clinical management of glaucoma.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25"/>
          </p:nvPr>
        </p:nvSpPr>
        <p:spPr>
          <a:xfrm>
            <a:off x="20626884" y="8029129"/>
            <a:ext cx="6285508" cy="2135076"/>
          </a:xfrm>
        </p:spPr>
        <p:txBody>
          <a:bodyPr/>
          <a:lstStyle/>
          <a:p>
            <a:r>
              <a:rPr lang="en-US" sz="1600" b="1" dirty="0" smtClean="0">
                <a:latin typeface="Arial"/>
                <a:cs typeface="Arial"/>
              </a:rPr>
              <a:t>Future plans: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According </a:t>
            </a:r>
            <a:r>
              <a:rPr lang="en-US" sz="1600" dirty="0">
                <a:latin typeface="Arial"/>
                <a:cs typeface="Arial"/>
              </a:rPr>
              <a:t>to our power calculations, we will need 91-96 virgin eyes and 57-60 </a:t>
            </a:r>
            <a:r>
              <a:rPr lang="en-US" sz="1600" dirty="0" err="1">
                <a:latin typeface="Arial"/>
                <a:cs typeface="Arial"/>
              </a:rPr>
              <a:t>pseudophakic</a:t>
            </a:r>
            <a:r>
              <a:rPr lang="en-US" sz="1600" dirty="0">
                <a:latin typeface="Arial"/>
                <a:cs typeface="Arial"/>
              </a:rPr>
              <a:t> eyes to detect a different of 3 mmHg IOP between the two groups.  </a:t>
            </a:r>
            <a:endParaRPr lang="en-US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Arial"/>
                <a:cs typeface="Arial"/>
              </a:rPr>
              <a:t>We need </a:t>
            </a:r>
            <a:r>
              <a:rPr lang="en-US" sz="1600" dirty="0">
                <a:latin typeface="Arial"/>
                <a:cs typeface="Arial"/>
              </a:rPr>
              <a:t>to double the sample size of </a:t>
            </a:r>
            <a:r>
              <a:rPr lang="en-US" sz="1600" dirty="0" err="1">
                <a:latin typeface="Arial"/>
                <a:cs typeface="Arial"/>
              </a:rPr>
              <a:t>pseudophakic</a:t>
            </a:r>
            <a:r>
              <a:rPr lang="en-US" sz="1600" dirty="0">
                <a:latin typeface="Arial"/>
                <a:cs typeface="Arial"/>
              </a:rPr>
              <a:t> eyes.  </a:t>
            </a:r>
            <a:endParaRPr lang="en-US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C</a:t>
            </a:r>
            <a:r>
              <a:rPr lang="en-US" sz="1600" dirty="0" smtClean="0">
                <a:latin typeface="Arial"/>
                <a:cs typeface="Arial"/>
              </a:rPr>
              <a:t>ontinue </a:t>
            </a:r>
            <a:r>
              <a:rPr lang="en-US" sz="1600" dirty="0">
                <a:latin typeface="Arial"/>
                <a:cs typeface="Arial"/>
              </a:rPr>
              <a:t>to collect data over the next three years to increase the sample </a:t>
            </a:r>
            <a:r>
              <a:rPr lang="en-US" sz="1600" dirty="0" smtClean="0">
                <a:latin typeface="Arial"/>
                <a:cs typeface="Arial"/>
              </a:rPr>
              <a:t>size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for analysis at later time.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88" name="Picture Placeholder 187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199" name="Picture Placeholder 198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200" name="Picture Placeholder 199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201" name="Picture Placeholder 200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202" name="Picture Placeholder 201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203" name="Picture Placeholder 202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204" name="Picture Placeholder 203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205" name="Picture Placeholder 204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206" name="Picture Placeholder 205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207" name="Picture Placeholder 206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208" name="Picture Placeholder 207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209" name="Text Placeholder 208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0" name="Text Placeholder 209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1" name="Text Placeholder 210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2" name="Text Placeholder 211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3" name="Text Placeholder 212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4" name="Text Placeholder 213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5" name="Text Placeholder 214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6" name="Text Placeholder 215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7" name="Text Placeholder 216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8" name="Text Placeholder 217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9" name="Text Placeholder 218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0" name="Text Placeholder 219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21" name="Text Placeholder 220"/>
          <p:cNvSpPr>
            <a:spLocks noGrp="1"/>
          </p:cNvSpPr>
          <p:nvPr>
            <p:ph type="body" sz="quarter" idx="148"/>
          </p:nvPr>
        </p:nvSpPr>
        <p:spPr>
          <a:xfrm>
            <a:off x="20594541" y="7609699"/>
            <a:ext cx="6281539" cy="428684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NEXT STEPS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3" name="Text Placeholder 222"/>
          <p:cNvSpPr>
            <a:spLocks noGrp="1"/>
          </p:cNvSpPr>
          <p:nvPr>
            <p:ph type="body" sz="quarter" idx="15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Arial"/>
                <a:cs typeface="Arial"/>
              </a:rPr>
              <a:t>Kara Brodie, MPhil., </a:t>
            </a:r>
            <a:r>
              <a:rPr lang="en-US" dirty="0">
                <a:latin typeface="Arial"/>
                <a:cs typeface="Arial"/>
              </a:rPr>
              <a:t>Jennifer Edith De </a:t>
            </a:r>
            <a:r>
              <a:rPr lang="en-US" dirty="0" err="1">
                <a:latin typeface="Arial"/>
                <a:cs typeface="Arial"/>
              </a:rPr>
              <a:t>Niro</a:t>
            </a:r>
            <a:r>
              <a:rPr lang="en-US" dirty="0">
                <a:latin typeface="Arial"/>
                <a:cs typeface="Arial"/>
              </a:rPr>
              <a:t>, M.D., Michele Lim, M.D., James Brandt, </a:t>
            </a:r>
            <a:r>
              <a:rPr lang="en-US" dirty="0" smtClean="0">
                <a:latin typeface="Arial"/>
                <a:cs typeface="Arial"/>
              </a:rPr>
              <a:t>M.D., </a:t>
            </a:r>
            <a:r>
              <a:rPr lang="en-US" dirty="0">
                <a:latin typeface="Arial"/>
                <a:cs typeface="Arial"/>
              </a:rPr>
              <a:t>Mitch </a:t>
            </a:r>
            <a:r>
              <a:rPr lang="en-US" dirty="0" err="1">
                <a:latin typeface="Arial"/>
                <a:cs typeface="Arial"/>
              </a:rPr>
              <a:t>Watnik</a:t>
            </a:r>
            <a:r>
              <a:rPr lang="en-US" dirty="0">
                <a:latin typeface="Arial"/>
                <a:cs typeface="Arial"/>
              </a:rPr>
              <a:t>, PhD., </a:t>
            </a:r>
            <a:r>
              <a:rPr lang="en-US" dirty="0" err="1" smtClean="0">
                <a:latin typeface="Arial"/>
                <a:cs typeface="Arial"/>
              </a:rPr>
              <a:t>Ilana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Traynis</a:t>
            </a:r>
            <a:r>
              <a:rPr lang="en-US" dirty="0" smtClean="0">
                <a:latin typeface="Arial"/>
                <a:cs typeface="Arial"/>
              </a:rPr>
              <a:t>, M.D.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4" name="Text Placeholder 223"/>
          <p:cNvSpPr>
            <a:spLocks noGrp="1"/>
          </p:cNvSpPr>
          <p:nvPr>
            <p:ph type="body" sz="quarter" idx="184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University of California – Davis, School of Medicine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5" name="Text Placeholder 224"/>
          <p:cNvSpPr>
            <a:spLocks noGrp="1"/>
          </p:cNvSpPr>
          <p:nvPr>
            <p:ph type="body" sz="quarter" idx="185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Arial"/>
                <a:cs typeface="Arial"/>
              </a:rPr>
              <a:t>Does prior clear corneal phacoemulsification increase failure rate for </a:t>
            </a:r>
            <a:r>
              <a:rPr lang="en-US" dirty="0" err="1">
                <a:latin typeface="Arial"/>
                <a:cs typeface="Arial"/>
              </a:rPr>
              <a:t>trabeculectomy</a:t>
            </a:r>
            <a:r>
              <a:rPr lang="en-US" dirty="0" smtClean="0">
                <a:latin typeface="Arial"/>
                <a:cs typeface="Arial"/>
              </a:rPr>
              <a:t>?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58" name="Picture 57" descr="Picture 5.png"/>
          <p:cNvPicPr>
            <a:picLocks noChangeAspect="1"/>
          </p:cNvPicPr>
          <p:nvPr/>
        </p:nvPicPr>
        <p:blipFill>
          <a:blip r:embed="rId3"/>
          <a:srcRect t="10870" b="18386"/>
          <a:stretch>
            <a:fillRect/>
          </a:stretch>
        </p:blipFill>
        <p:spPr>
          <a:xfrm>
            <a:off x="588660" y="7948087"/>
            <a:ext cx="6273800" cy="163665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702231" y="9293928"/>
            <a:ext cx="18466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61" name="Text Placeholder 177"/>
          <p:cNvSpPr txBox="1">
            <a:spLocks/>
          </p:cNvSpPr>
          <p:nvPr/>
        </p:nvSpPr>
        <p:spPr>
          <a:xfrm>
            <a:off x="14058900" y="2642237"/>
            <a:ext cx="6286500" cy="428684"/>
          </a:xfrm>
          <a:prstGeom prst="rect">
            <a:avLst/>
          </a:prstGeom>
          <a:noFill/>
        </p:spPr>
        <p:txBody>
          <a:bodyPr lIns="52249" tIns="52249" rIns="52249" bIns="52249" anchor="ctr" anchorCtr="0">
            <a:spAutoFit/>
          </a:bodyPr>
          <a:lstStyle>
            <a:lvl1pPr marL="940479" indent="-940479" algn="ctr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2100" b="1" u="sng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/>
                <a:cs typeface="Arial"/>
              </a:rPr>
              <a:t>RESULTS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02231" y="5022185"/>
            <a:ext cx="18466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58900" y="5265949"/>
            <a:ext cx="6133108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911462" y="9293928"/>
            <a:ext cx="617815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8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283128"/>
              </p:ext>
            </p:extLst>
          </p:nvPr>
        </p:nvGraphicFramePr>
        <p:xfrm>
          <a:off x="14058900" y="5108852"/>
          <a:ext cx="6030719" cy="2431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106591"/>
              </p:ext>
            </p:extLst>
          </p:nvPr>
        </p:nvGraphicFramePr>
        <p:xfrm>
          <a:off x="14058900" y="8107701"/>
          <a:ext cx="6011602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2933"/>
                <a:gridCol w="638181"/>
                <a:gridCol w="1028902"/>
                <a:gridCol w="1276359"/>
                <a:gridCol w="690277"/>
                <a:gridCol w="1054950"/>
              </a:tblGrid>
              <a:tr h="25902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Pseudophakic</a:t>
                      </a:r>
                      <a:r>
                        <a:rPr lang="en-US" sz="1600" baseline="0" dirty="0" smtClean="0"/>
                        <a:t> Eyes (n= 33)</a:t>
                      </a:r>
                      <a:endParaRPr lang="en-US" sz="1600" b="1" dirty="0">
                        <a:solidFill>
                          <a:srgbClr val="262673"/>
                        </a:solidFill>
                      </a:endParaRPr>
                    </a:p>
                  </a:txBody>
                  <a:tcPr marR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262673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262673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Phakic</a:t>
                      </a:r>
                      <a:r>
                        <a:rPr lang="en-US" sz="1600" dirty="0" smtClean="0"/>
                        <a:t> Eyes (n= 105)</a:t>
                      </a:r>
                      <a:endParaRPr lang="en-US" sz="1600" b="1" dirty="0">
                        <a:solidFill>
                          <a:srgbClr val="262673"/>
                        </a:solidFill>
                      </a:endParaRPr>
                    </a:p>
                  </a:txBody>
                  <a:tcPr marR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262673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262673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237435"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r>
                        <a:rPr lang="en-US" sz="1600" dirty="0" smtClean="0"/>
                        <a:t>Reason</a:t>
                      </a:r>
                      <a:endParaRPr lang="en-US" sz="1600" b="0" dirty="0">
                        <a:solidFill>
                          <a:srgbClr val="262673"/>
                        </a:solidFill>
                      </a:endParaRPr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b="0" dirty="0">
                        <a:solidFill>
                          <a:srgbClr val="262673"/>
                        </a:solidFill>
                      </a:endParaRPr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b="1" kern="1200">
                          <a:solidFill>
                            <a:schemeClr val="lt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Percent</a:t>
                      </a:r>
                      <a:endParaRPr lang="en-US" sz="1600" b="0" dirty="0">
                        <a:solidFill>
                          <a:srgbClr val="262673"/>
                        </a:solidFill>
                      </a:endParaRPr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Reason</a:t>
                      </a:r>
                      <a:endParaRPr lang="en-US" sz="1600" b="0" dirty="0">
                        <a:solidFill>
                          <a:srgbClr val="262673"/>
                        </a:solidFill>
                      </a:endParaRPr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b="0" dirty="0">
                        <a:solidFill>
                          <a:srgbClr val="262673"/>
                        </a:solidFill>
                      </a:endParaRPr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Percent</a:t>
                      </a:r>
                      <a:endParaRPr lang="en-US" sz="1600" dirty="0">
                        <a:solidFill>
                          <a:srgbClr val="262673"/>
                        </a:solidFill>
                      </a:endParaRPr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</a:tr>
              <a:tr h="237435"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r>
                        <a:rPr lang="en-US" sz="1600" dirty="0" smtClean="0"/>
                        <a:t>IOP too high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3%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IOP too high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6.6%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</a:tr>
              <a:tr h="237435"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r>
                        <a:rPr lang="en-US" sz="1600" dirty="0" smtClean="0"/>
                        <a:t>IOP</a:t>
                      </a:r>
                      <a:r>
                        <a:rPr lang="en-US" sz="1600" baseline="0" dirty="0" smtClean="0"/>
                        <a:t> too low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IOP</a:t>
                      </a:r>
                      <a:r>
                        <a:rPr lang="en-US" sz="1600" baseline="0" dirty="0" smtClean="0"/>
                        <a:t> too low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4.7%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</a:tr>
              <a:tr h="582795"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r>
                        <a:rPr lang="en-US" sz="1600" dirty="0" smtClean="0"/>
                        <a:t>Additional Glaucoma</a:t>
                      </a:r>
                      <a:r>
                        <a:rPr lang="en-US" sz="1600" baseline="0" dirty="0" smtClean="0"/>
                        <a:t> surgery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15.2%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Additional Glaucoma</a:t>
                      </a:r>
                      <a:r>
                        <a:rPr lang="en-US" sz="1600" baseline="0" dirty="0" smtClean="0"/>
                        <a:t> surgery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12.4%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</a:tr>
              <a:tr h="193841"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r>
                        <a:rPr lang="en-US" sz="1600" dirty="0" smtClean="0"/>
                        <a:t>NLP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NLP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1%</a:t>
                      </a:r>
                      <a:endParaRPr lang="en-US" sz="1600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</a:tr>
              <a:tr h="237435"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r"/>
                      <a:r>
                        <a:rPr lang="en-US" sz="1600" dirty="0" smtClean="0"/>
                        <a:t>Total:</a:t>
                      </a:r>
                      <a:endParaRPr lang="en-US" sz="1600" b="1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b="1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1253972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250794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3761915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5015886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6269858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7523830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8777801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10031773" algn="l" defTabSz="2507943" rtl="0" eaLnBrk="1" latinLnBrk="0" hangingPunct="1">
                        <a:defRPr sz="4900" kern="1200">
                          <a:solidFill>
                            <a:schemeClr val="dk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18.2%</a:t>
                      </a:r>
                      <a:endParaRPr lang="en-US" sz="1600" b="1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Total:</a:t>
                      </a:r>
                      <a:endParaRPr lang="en-US" sz="1600" b="1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b="1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24.7%</a:t>
                      </a:r>
                      <a:endParaRPr lang="en-US" sz="1600" b="1" dirty="0"/>
                    </a:p>
                  </a:txBody>
                  <a:tcPr marR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5338683" y="7720973"/>
            <a:ext cx="2963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Table </a:t>
            </a:r>
            <a:r>
              <a:rPr lang="en-US" sz="1600" b="1" dirty="0" smtClean="0">
                <a:latin typeface="Arial"/>
                <a:cs typeface="Arial"/>
              </a:rPr>
              <a:t>1.  </a:t>
            </a:r>
            <a:r>
              <a:rPr lang="en-US" sz="1600" b="1" dirty="0" smtClean="0">
                <a:latin typeface="Arial"/>
                <a:cs typeface="Arial"/>
              </a:rPr>
              <a:t>Reasons for Failure</a:t>
            </a:r>
            <a:endParaRPr lang="en-US" sz="1600" b="1" dirty="0">
              <a:latin typeface="Arial"/>
              <a:cs typeface="Arial"/>
            </a:endParaRPr>
          </a:p>
        </p:txBody>
      </p:sp>
      <p:pic>
        <p:nvPicPr>
          <p:cNvPr id="99" name="Content Placeholder 8" descr="Picture 1.png"/>
          <p:cNvPicPr>
            <a:picLocks noChangeAspect="1"/>
          </p:cNvPicPr>
          <p:nvPr/>
        </p:nvPicPr>
        <p:blipFill>
          <a:blip r:embed="rId5"/>
          <a:srcRect l="-22760" r="-22760"/>
          <a:stretch>
            <a:fillRect/>
          </a:stretch>
        </p:blipFill>
        <p:spPr>
          <a:xfrm>
            <a:off x="12691363" y="11247626"/>
            <a:ext cx="8793868" cy="4548551"/>
          </a:xfrm>
          <a:prstGeom prst="roundRect">
            <a:avLst>
              <a:gd name="adj" fmla="val 15682"/>
            </a:avLst>
          </a:prstGeom>
        </p:spPr>
      </p:pic>
      <p:sp>
        <p:nvSpPr>
          <p:cNvPr id="22" name="TextBox 21"/>
          <p:cNvSpPr txBox="1"/>
          <p:nvPr/>
        </p:nvSpPr>
        <p:spPr>
          <a:xfrm rot="16200000">
            <a:off x="13622327" y="13020713"/>
            <a:ext cx="1880701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Arial"/>
                <a:cs typeface="Arial"/>
              </a:rPr>
              <a:t>Success Rate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80868" y="15095464"/>
            <a:ext cx="1820886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Time (years)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7979" y="9841026"/>
            <a:ext cx="62620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       </a:t>
            </a:r>
            <a:r>
              <a:rPr lang="en-US" sz="1600" dirty="0">
                <a:latin typeface="Arial"/>
                <a:cs typeface="Arial"/>
              </a:rPr>
              <a:t>However, another study</a:t>
            </a:r>
            <a:r>
              <a:rPr lang="en-US" sz="1600" baseline="30000" dirty="0">
                <a:latin typeface="Arial"/>
                <a:cs typeface="Arial"/>
              </a:rPr>
              <a:t>2</a:t>
            </a:r>
            <a:r>
              <a:rPr lang="en-US" sz="1600" dirty="0">
                <a:latin typeface="Arial"/>
                <a:cs typeface="Arial"/>
              </a:rPr>
              <a:t>, which compared similar groups showed no statistically significant difference in intraocular pressure (IOP) outcomes.  Shortcomings of </a:t>
            </a:r>
            <a:r>
              <a:rPr lang="en-US" sz="1600" dirty="0" smtClean="0">
                <a:latin typeface="Arial"/>
                <a:cs typeface="Arial"/>
              </a:rPr>
              <a:t>the two studies include that cataract </a:t>
            </a:r>
            <a:r>
              <a:rPr lang="en-US" sz="1600" dirty="0">
                <a:latin typeface="Arial"/>
                <a:cs typeface="Arial"/>
              </a:rPr>
              <a:t>surgery in the first study involved a </a:t>
            </a:r>
            <a:r>
              <a:rPr lang="en-US" sz="1600" dirty="0" err="1">
                <a:latin typeface="Arial"/>
                <a:cs typeface="Arial"/>
              </a:rPr>
              <a:t>conjunctival</a:t>
            </a:r>
            <a:r>
              <a:rPr lang="en-US" sz="1600" dirty="0">
                <a:latin typeface="Arial"/>
                <a:cs typeface="Arial"/>
              </a:rPr>
              <a:t> incision, and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surgery in the second study did not involve the use of anti-metabolite (anti-scarring) medications which are now used ubiquitously</a:t>
            </a:r>
            <a:r>
              <a:rPr lang="en-US" sz="1600" dirty="0" smtClean="0">
                <a:latin typeface="Arial"/>
                <a:cs typeface="Arial"/>
              </a:rPr>
              <a:t>.</a:t>
            </a:r>
          </a:p>
          <a:p>
            <a:endParaRPr lang="en-US" sz="1600" dirty="0">
              <a:latin typeface="Arial"/>
              <a:cs typeface="Arial"/>
            </a:endParaRPr>
          </a:p>
          <a:p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       Our </a:t>
            </a:r>
            <a:r>
              <a:rPr lang="en-US" sz="1600" dirty="0">
                <a:latin typeface="Arial"/>
                <a:cs typeface="Arial"/>
              </a:rPr>
              <a:t>study is a retrospective study that compares the IOP outcomes of patients undergoing </a:t>
            </a:r>
            <a:r>
              <a:rPr lang="en-US" sz="1600" dirty="0" err="1">
                <a:latin typeface="Arial"/>
                <a:cs typeface="Arial"/>
              </a:rPr>
              <a:t>trabeculectomy</a:t>
            </a:r>
            <a:r>
              <a:rPr lang="en-US" sz="1600" dirty="0">
                <a:latin typeface="Arial"/>
                <a:cs typeface="Arial"/>
              </a:rPr>
              <a:t> surgery with anti-metabolite in patients who are </a:t>
            </a:r>
            <a:r>
              <a:rPr lang="en-US" sz="1600" dirty="0" err="1">
                <a:latin typeface="Arial"/>
                <a:cs typeface="Arial"/>
              </a:rPr>
              <a:t>phakic</a:t>
            </a:r>
            <a:r>
              <a:rPr lang="en-US" sz="1600" dirty="0">
                <a:latin typeface="Arial"/>
                <a:cs typeface="Arial"/>
              </a:rPr>
              <a:t> and in those who are pseudo-</a:t>
            </a:r>
            <a:r>
              <a:rPr lang="en-US" sz="1600" dirty="0" err="1">
                <a:latin typeface="Arial"/>
                <a:cs typeface="Arial"/>
              </a:rPr>
              <a:t>phakic</a:t>
            </a:r>
            <a:r>
              <a:rPr lang="en-US" sz="1600" dirty="0">
                <a:latin typeface="Arial"/>
                <a:cs typeface="Arial"/>
              </a:rPr>
              <a:t> after clear corneal cataract surgery (no </a:t>
            </a:r>
            <a:r>
              <a:rPr lang="en-US" sz="1600" dirty="0" err="1">
                <a:latin typeface="Arial"/>
                <a:cs typeface="Arial"/>
              </a:rPr>
              <a:t>conjunctival</a:t>
            </a:r>
            <a:r>
              <a:rPr lang="en-US" sz="1600" dirty="0">
                <a:latin typeface="Arial"/>
                <a:cs typeface="Arial"/>
              </a:rPr>
              <a:t> incision).</a:t>
            </a:r>
          </a:p>
          <a:p>
            <a:r>
              <a:rPr lang="en-US" sz="1600" dirty="0" smtClean="0">
                <a:latin typeface="Arial"/>
                <a:cs typeface="Arial"/>
              </a:rPr>
              <a:t> </a:t>
            </a: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27" name="Picture Placeholder 26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/>
          <a:srcRect l="-21857" r="-21857"/>
          <a:stretch/>
        </p:blipFill>
        <p:spPr>
          <a:xfrm>
            <a:off x="419100" y="219075"/>
            <a:ext cx="2914650" cy="2092325"/>
          </a:xfrm>
        </p:spPr>
      </p:pic>
      <p:pic>
        <p:nvPicPr>
          <p:cNvPr id="29" name="Picture Placeholder 28"/>
          <p:cNvPicPr>
            <a:picLocks noGrp="1" noChangeAspect="1"/>
          </p:cNvPicPr>
          <p:nvPr>
            <p:ph type="pic" sz="quarter" idx="18"/>
          </p:nvPr>
        </p:nvPicPr>
        <p:blipFill>
          <a:blip r:embed="rId7"/>
          <a:srcRect t="-31090" b="-31090"/>
          <a:stretch>
            <a:fillRect/>
          </a:stretch>
        </p:blipFill>
        <p:spPr>
          <a:xfrm>
            <a:off x="23809806" y="455870"/>
            <a:ext cx="3571394" cy="1625600"/>
          </a:xfrm>
        </p:spPr>
      </p:pic>
      <p:sp>
        <p:nvSpPr>
          <p:cNvPr id="226" name="TextBox 225"/>
          <p:cNvSpPr txBox="1"/>
          <p:nvPr/>
        </p:nvSpPr>
        <p:spPr>
          <a:xfrm>
            <a:off x="23540799" y="13628884"/>
            <a:ext cx="18466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22172706" y="13327227"/>
            <a:ext cx="18466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438943" y="11280941"/>
            <a:ext cx="932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Figure </a:t>
            </a:r>
            <a:r>
              <a:rPr lang="en-US" sz="1400" b="1" dirty="0">
                <a:latin typeface="Arial"/>
                <a:cs typeface="Arial"/>
              </a:rPr>
              <a:t>3</a:t>
            </a:r>
            <a:r>
              <a:rPr lang="en-US" sz="1400" b="1" dirty="0" smtClean="0">
                <a:latin typeface="Arial"/>
                <a:cs typeface="Arial"/>
              </a:rPr>
              <a:t>.  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55159" y="7317311"/>
            <a:ext cx="629546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/>
                <a:cs typeface="Arial"/>
              </a:rPr>
              <a:t>Figure 1.  Comparative Success Rates between </a:t>
            </a:r>
          </a:p>
          <a:p>
            <a:pPr algn="ctr"/>
            <a:r>
              <a:rPr lang="en-US" sz="1600" b="1" dirty="0" err="1" smtClean="0">
                <a:latin typeface="Arial"/>
                <a:cs typeface="Arial"/>
              </a:rPr>
              <a:t>Phakic</a:t>
            </a:r>
            <a:r>
              <a:rPr lang="en-US" sz="1600" b="1" dirty="0" smtClean="0">
                <a:latin typeface="Arial"/>
                <a:cs typeface="Arial"/>
              </a:rPr>
              <a:t> and </a:t>
            </a:r>
            <a:r>
              <a:rPr lang="en-US" sz="1600" b="1" dirty="0" err="1" smtClean="0">
                <a:latin typeface="Arial"/>
                <a:cs typeface="Arial"/>
              </a:rPr>
              <a:t>Pseudophakic</a:t>
            </a:r>
            <a:r>
              <a:rPr lang="en-US" sz="1600" b="1" dirty="0" smtClean="0">
                <a:latin typeface="Arial"/>
                <a:cs typeface="Arial"/>
              </a:rPr>
              <a:t> Eyes</a:t>
            </a:r>
            <a:r>
              <a:rPr lang="en-US" sz="1600" b="1" baseline="30000" dirty="0" smtClean="0">
                <a:latin typeface="Arial"/>
                <a:cs typeface="Arial"/>
              </a:rPr>
              <a:t>1</a:t>
            </a:r>
            <a:endParaRPr lang="en-US" sz="1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731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sterPresentations.com-36x60-Template-V3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736</TotalTime>
  <Words>1096</Words>
  <Application>Microsoft Macintosh PowerPoint</Application>
  <PresentationFormat>Custom</PresentationFormat>
  <Paragraphs>121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PosterPresentations.com-36x60-Template-V3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Kara Brodie</cp:lastModifiedBy>
  <cp:revision>58</cp:revision>
  <dcterms:created xsi:type="dcterms:W3CDTF">2012-02-06T18:46:22Z</dcterms:created>
  <dcterms:modified xsi:type="dcterms:W3CDTF">2016-02-22T23:53:16Z</dcterms:modified>
</cp:coreProperties>
</file>