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51206400" cy="36576000"/>
  <p:notesSz cx="6858000" cy="9144000"/>
  <p:defaultTextStyle>
    <a:defPPr>
      <a:defRPr lang="en-US"/>
    </a:defPPr>
    <a:lvl1pPr marL="0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2pPr>
    <a:lvl3pPr marL="4213555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3pPr>
    <a:lvl4pPr marL="6320333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7pPr>
    <a:lvl8pPr marL="14747443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8pPr>
    <a:lvl9pPr marL="16854221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tasravya Vegunta" initials="GV" lastIdx="2" clrIdx="0">
    <p:extLst>
      <p:ext uri="{19B8F6BF-5375-455C-9EA6-DF929625EA0E}">
        <p15:presenceInfo xmlns:p15="http://schemas.microsoft.com/office/powerpoint/2012/main" userId="d199a60d25728e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5"/>
    <a:srgbClr val="F6F6F6"/>
    <a:srgbClr val="1D4B78"/>
    <a:srgbClr val="15385B"/>
    <a:srgbClr val="58827B"/>
    <a:srgbClr val="00243D"/>
    <a:srgbClr val="EDEDED"/>
    <a:srgbClr val="A7A6BA"/>
    <a:srgbClr val="95A786"/>
    <a:srgbClr val="711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D4CDB3-3420-B042-9FB2-2B45CA30AFAF}" v="383" dt="2023-02-12T20:48:20.899"/>
    <p1510:client id="{2DC2BA9A-AC08-7EFA-EC9C-C2664C4D224E}" v="4" dt="2023-02-15T07:31:29.153"/>
    <p1510:client id="{7846F335-9E99-412B-94FF-9564C9784DAF}" v="80" dt="2023-02-15T07:31:49.392"/>
    <p1510:client id="{5FD77CF0-41D8-5DAB-1CD2-E43058997CDD}" v="26" dt="2023-02-15T07:10:52.293"/>
    <p1510:client id="{6E4DB8D6-B642-4859-A700-22F6085B4A9E}" v="245" dt="2023-02-15T08:12:58.785"/>
    <p1510:client id="{C49AD8AF-B3E2-642A-83D3-19B77F2D6EED}" v="1169" dt="2023-02-14T22:17:20.1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8" d="100"/>
          <a:sy n="28" d="100"/>
        </p:scale>
        <p:origin x="25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F3168-1C86-1A40-A138-B52EF2EBEBE2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407A0-B937-9C47-98C5-4B86EC71A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7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314E4-CC4E-5A41-AB7C-EC5A49559F41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A3CA-EA4E-FB40-BD9C-D7CE4972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1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Suggestion Notes</a:t>
            </a:r>
          </a:p>
          <a:p>
            <a:r>
              <a:rPr lang="en-US">
                <a:cs typeface="Calibri"/>
              </a:rPr>
              <a:t>-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DAA3CA-EA4E-FB40-BD9C-D7CE497208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8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5985936"/>
            <a:ext cx="43525440" cy="12733867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9210869"/>
            <a:ext cx="38404800" cy="8830731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8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1947334"/>
            <a:ext cx="1104138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1947334"/>
            <a:ext cx="32484060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0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06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118611"/>
            <a:ext cx="44165520" cy="15214597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4477144"/>
            <a:ext cx="44165520" cy="8000997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4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5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947342"/>
            <a:ext cx="44165520" cy="7069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8966203"/>
            <a:ext cx="21662704" cy="439419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3360400"/>
            <a:ext cx="21662704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8966203"/>
            <a:ext cx="21769390" cy="439419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3360400"/>
            <a:ext cx="21769390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54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0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6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438400"/>
            <a:ext cx="16515397" cy="853440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266275"/>
            <a:ext cx="25923240" cy="25992667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0972800"/>
            <a:ext cx="16515397" cy="20328469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4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438400"/>
            <a:ext cx="16515397" cy="853440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266275"/>
            <a:ext cx="25923240" cy="25992667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0972800"/>
            <a:ext cx="16515397" cy="20328469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9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947342"/>
            <a:ext cx="441655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9736667"/>
            <a:ext cx="441655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3900542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3900542"/>
            <a:ext cx="172821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3900542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89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tif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3B2750C4-78CD-AA40-9BE9-7A8D64EDF419}"/>
              </a:ext>
            </a:extLst>
          </p:cNvPr>
          <p:cNvSpPr/>
          <p:nvPr/>
        </p:nvSpPr>
        <p:spPr>
          <a:xfrm>
            <a:off x="1420988" y="23465120"/>
            <a:ext cx="34668331" cy="12542568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</a:endParaRPr>
          </a:p>
          <a:p>
            <a:pPr marL="857250" indent="-857250" defTabSz="914400">
              <a:defRPr/>
            </a:pPr>
            <a:endParaRPr lang="en-US" sz="3200"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endParaRPr lang="en-US" sz="3200">
              <a:solidFill>
                <a:schemeClr val="bg1"/>
              </a:solidFill>
              <a:cs typeface="Calibri"/>
            </a:endParaRPr>
          </a:p>
          <a:p>
            <a:endParaRPr lang="en-US" sz="3200">
              <a:solidFill>
                <a:schemeClr val="bg1"/>
              </a:solidFill>
              <a:cs typeface="Calibri"/>
            </a:endParaRPr>
          </a:p>
          <a:p>
            <a:endParaRPr lang="en-US" sz="5400">
              <a:solidFill>
                <a:srgbClr val="000000"/>
              </a:solidFill>
              <a:cs typeface="Calibri"/>
            </a:endParaRPr>
          </a:p>
          <a:p>
            <a:endParaRPr lang="en-US" sz="5400">
              <a:solidFill>
                <a:schemeClr val="tx1"/>
              </a:solidFill>
              <a:cs typeface="Calibri"/>
            </a:endParaRPr>
          </a:p>
          <a:p>
            <a:endParaRPr lang="en-US" sz="5400">
              <a:solidFill>
                <a:schemeClr val="tx1"/>
              </a:solidFill>
              <a:cs typeface="Calibri"/>
            </a:endParaRPr>
          </a:p>
          <a:p>
            <a:endParaRPr lang="en-US" sz="3200">
              <a:solidFill>
                <a:schemeClr val="tx1"/>
              </a:solidFill>
              <a:cs typeface="Calibri" panose="020F0502020204030204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rgbClr val="FFFFFF"/>
              </a:solidFill>
              <a:cs typeface="Calibri" panose="020F0502020204030204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rgbClr val="000000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rgbClr val="000000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chemeClr val="tx1"/>
              </a:solidFill>
            </a:endParaRPr>
          </a:p>
          <a:p>
            <a:endParaRPr lang="en-US" sz="2800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>
              <a:solidFill>
                <a:schemeClr val="tx1"/>
              </a:solidFill>
              <a:cs typeface="Calibri" panose="020F0502020204030204"/>
            </a:endParaRPr>
          </a:p>
          <a:p>
            <a:endParaRPr lang="en-US" sz="2800">
              <a:solidFill>
                <a:schemeClr val="tx1"/>
              </a:solidFill>
            </a:endParaRPr>
          </a:p>
          <a:p>
            <a:endParaRPr lang="en-US" sz="2800">
              <a:solidFill>
                <a:schemeClr val="tx1"/>
              </a:solidFill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chemeClr val="tx1"/>
              </a:solidFill>
              <a:cs typeface="Calibri" panose="020F0502020204030204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3797B7-B8BC-64F8-CFEF-9392055B3760}"/>
              </a:ext>
            </a:extLst>
          </p:cNvPr>
          <p:cNvSpPr/>
          <p:nvPr/>
        </p:nvSpPr>
        <p:spPr>
          <a:xfrm>
            <a:off x="30387381" y="25605048"/>
            <a:ext cx="4899559" cy="31265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212950-6D61-91C8-2B19-541D0C29F3AC}"/>
              </a:ext>
            </a:extLst>
          </p:cNvPr>
          <p:cNvSpPr/>
          <p:nvPr/>
        </p:nvSpPr>
        <p:spPr>
          <a:xfrm>
            <a:off x="30387381" y="29080036"/>
            <a:ext cx="4899559" cy="6232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4834F939-9422-6B49-93F2-BA9AC04EE73A}"/>
              </a:ext>
            </a:extLst>
          </p:cNvPr>
          <p:cNvSpPr/>
          <p:nvPr/>
        </p:nvSpPr>
        <p:spPr>
          <a:xfrm>
            <a:off x="1517008" y="650821"/>
            <a:ext cx="48207870" cy="3235881"/>
          </a:xfrm>
          <a:prstGeom prst="roundRect">
            <a:avLst/>
          </a:prstGeom>
          <a:solidFill>
            <a:srgbClr val="00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8617191" y="31212007"/>
            <a:ext cx="10972800" cy="25445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US" sz="4800"/>
          </a:p>
        </p:txBody>
      </p:sp>
      <p:sp>
        <p:nvSpPr>
          <p:cNvPr id="5" name="TextBox 4"/>
          <p:cNvSpPr txBox="1"/>
          <p:nvPr/>
        </p:nvSpPr>
        <p:spPr>
          <a:xfrm>
            <a:off x="6286500" y="34404300"/>
            <a:ext cx="184731" cy="13687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557864" y="1020470"/>
            <a:ext cx="42042769" cy="2492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ea typeface="ＭＳ Ｐゴシック"/>
                <a:cs typeface="Calibri"/>
              </a:rPr>
              <a:t>Assessing Racial Bias in Pulse Oximetry Using Graded Skin Tone Scale</a:t>
            </a:r>
          </a:p>
          <a:p>
            <a:pPr algn="ctr"/>
            <a:r>
              <a:rPr lang="en-US" sz="6000" b="1">
                <a:solidFill>
                  <a:schemeClr val="bg1"/>
                </a:solidFill>
                <a:ea typeface="ＭＳ Ｐゴシック"/>
              </a:rPr>
              <a:t>Presenters: Brandon Wong &amp; </a:t>
            </a:r>
            <a:r>
              <a:rPr lang="en-US" sz="6000" b="1" err="1">
                <a:solidFill>
                  <a:schemeClr val="bg1"/>
                </a:solidFill>
                <a:ea typeface="ＭＳ Ｐゴシック"/>
              </a:rPr>
              <a:t>Karmtej</a:t>
            </a:r>
            <a:r>
              <a:rPr lang="en-US" sz="6000" b="1">
                <a:solidFill>
                  <a:schemeClr val="bg1"/>
                </a:solidFill>
                <a:ea typeface="ＭＳ Ｐゴシック"/>
              </a:rPr>
              <a:t> Cheema</a:t>
            </a: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87B2B78-9151-DD4F-B875-77AC0C31929C}"/>
              </a:ext>
            </a:extLst>
          </p:cNvPr>
          <p:cNvSpPr/>
          <p:nvPr/>
        </p:nvSpPr>
        <p:spPr>
          <a:xfrm>
            <a:off x="1514620" y="4302856"/>
            <a:ext cx="12289120" cy="8172647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indent="-857250" defTabSz="914400">
              <a:buFont typeface="Arial"/>
              <a:buChar char="•"/>
              <a:defRPr/>
            </a:pPr>
            <a:endParaRPr lang="en-US" sz="4000">
              <a:ea typeface="+mn-lt"/>
              <a:cs typeface="+mn-lt"/>
            </a:endParaRPr>
          </a:p>
          <a:p>
            <a:pPr marL="857250" indent="-857250" defTabSz="914400">
              <a:buFont typeface="Arial"/>
              <a:buChar char="•"/>
              <a:defRPr/>
            </a:pPr>
            <a:endParaRPr lang="en-US" sz="4000">
              <a:ea typeface="+mn-lt"/>
              <a:cs typeface="+mn-lt"/>
            </a:endParaRPr>
          </a:p>
          <a:p>
            <a:pPr marL="857250" indent="-857250" defTabSz="914400">
              <a:buFont typeface="Arial"/>
              <a:buChar char="•"/>
              <a:defRPr/>
            </a:pPr>
            <a:endParaRPr lang="en-US" sz="3600" b="1">
              <a:ea typeface="+mn-lt"/>
              <a:cs typeface="+mn-lt"/>
            </a:endParaRPr>
          </a:p>
          <a:p>
            <a:pPr marL="857250" lvl="0" indent="-857250" defTabSz="914400">
              <a:defRPr/>
            </a:pPr>
            <a:endParaRPr lang="en-US" sz="5400" b="1">
              <a:solidFill>
                <a:schemeClr val="bg1"/>
              </a:solidFill>
              <a:ea typeface="+mn-lt"/>
              <a:cs typeface="+mn-lt"/>
            </a:endParaRPr>
          </a:p>
          <a:p>
            <a:pPr marL="171450" indent="-171450">
              <a:buFont typeface="Arial,Sans-Serif" charset="0"/>
              <a:buChar char="•"/>
            </a:pPr>
            <a:endParaRPr lang="en-US" sz="3200">
              <a:ea typeface="+mn-lt"/>
              <a:cs typeface="+mn-lt"/>
            </a:endParaRP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BB957A2B-186A-CC44-A0F3-74F987866744}"/>
              </a:ext>
            </a:extLst>
          </p:cNvPr>
          <p:cNvSpPr/>
          <p:nvPr/>
        </p:nvSpPr>
        <p:spPr>
          <a:xfrm>
            <a:off x="14804079" y="4476064"/>
            <a:ext cx="21285240" cy="18215940"/>
          </a:xfrm>
          <a:prstGeom prst="roundRect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9600" b="1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CDC4D198-8607-E847-97FB-3EAC285965EB}"/>
              </a:ext>
            </a:extLst>
          </p:cNvPr>
          <p:cNvSpPr/>
          <p:nvPr/>
        </p:nvSpPr>
        <p:spPr>
          <a:xfrm>
            <a:off x="1404263" y="12651200"/>
            <a:ext cx="12407613" cy="10611342"/>
          </a:xfrm>
          <a:prstGeom prst="roundRect">
            <a:avLst/>
          </a:prstGeom>
          <a:solidFill>
            <a:srgbClr val="1D4B78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lvl="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F39EB44B-8928-D343-B8E7-9F9CE452E285}"/>
              </a:ext>
            </a:extLst>
          </p:cNvPr>
          <p:cNvSpPr/>
          <p:nvPr/>
        </p:nvSpPr>
        <p:spPr>
          <a:xfrm>
            <a:off x="37081522" y="4476063"/>
            <a:ext cx="12643356" cy="4910577"/>
          </a:xfrm>
          <a:prstGeom prst="roundRect">
            <a:avLst/>
          </a:prstGeom>
          <a:solidFill>
            <a:srgbClr val="1D4B78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  <a:p>
            <a:pPr marL="857250" indent="-857250">
              <a:buFont typeface="Arial" charset="0"/>
              <a:buChar char="•"/>
            </a:pPr>
            <a:endParaRPr lang="en-US" sz="3200">
              <a:solidFill>
                <a:schemeClr val="bg1"/>
              </a:solidFill>
              <a:cs typeface="Calibri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07377A4E-54EA-E143-A5A1-38F3A8A28E4E}"/>
              </a:ext>
            </a:extLst>
          </p:cNvPr>
          <p:cNvSpPr/>
          <p:nvPr/>
        </p:nvSpPr>
        <p:spPr>
          <a:xfrm>
            <a:off x="37042638" y="9703205"/>
            <a:ext cx="12840965" cy="17486156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indent="-857250" defTabSz="914400">
              <a:defRPr/>
            </a:pPr>
            <a:endParaRPr lang="en-US" sz="50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54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66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66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66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6600" b="1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defRPr/>
            </a:pPr>
            <a:endParaRPr lang="en-US" sz="6600" b="1">
              <a:solidFill>
                <a:schemeClr val="bg1"/>
              </a:solidFill>
              <a:cs typeface="Calibri"/>
            </a:endParaRPr>
          </a:p>
          <a:p>
            <a:endParaRPr lang="en-US" sz="3200">
              <a:solidFill>
                <a:srgbClr val="FFFFFF"/>
              </a:solidFill>
              <a:cs typeface="Calibri" panose="020F0502020204030204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3200">
              <a:solidFill>
                <a:srgbClr val="FFFFFF"/>
              </a:solidFill>
              <a:cs typeface="Calibri" panose="020F0502020204030204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3200">
              <a:solidFill>
                <a:srgbClr val="FFFFFF"/>
              </a:solidFill>
              <a:cs typeface="Calibri" panose="020F0502020204030204"/>
            </a:endParaRPr>
          </a:p>
          <a:p>
            <a:endParaRPr lang="en-US" sz="2800">
              <a:solidFill>
                <a:srgbClr val="000000"/>
              </a:solidFill>
              <a:cs typeface="Calibri" panose="020F0502020204030204"/>
            </a:endParaRPr>
          </a:p>
          <a:p>
            <a:endParaRPr lang="en-US" sz="2800">
              <a:solidFill>
                <a:srgbClr val="000000"/>
              </a:solidFill>
              <a:cs typeface="Calibri" panose="020F0502020204030204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rgbClr val="000000"/>
              </a:solidFill>
              <a:cs typeface="Calibri" panose="020F0502020204030204"/>
            </a:endParaRPr>
          </a:p>
          <a:p>
            <a:pPr marL="857250" indent="-857250">
              <a:buFont typeface="Arial" charset="0"/>
              <a:buChar char="•"/>
            </a:pPr>
            <a:endParaRPr lang="en-US" sz="2800">
              <a:solidFill>
                <a:srgbClr val="000000"/>
              </a:solidFill>
              <a:cs typeface="Calibri" panose="020F0502020204030204"/>
            </a:endParaRPr>
          </a:p>
          <a:p>
            <a:pPr algn="ctr"/>
            <a:endParaRPr lang="en-US" sz="2800">
              <a:solidFill>
                <a:srgbClr val="FFFFFF"/>
              </a:solidFill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  <a:p>
            <a:pPr algn="ctr"/>
            <a:endParaRPr lang="en-US" sz="2800">
              <a:cs typeface="Calibri" panose="020F0502020204030204"/>
            </a:endParaRP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795C55E9-5F49-824A-BBE5-AE8D8ECB18DD}"/>
              </a:ext>
            </a:extLst>
          </p:cNvPr>
          <p:cNvSpPr/>
          <p:nvPr/>
        </p:nvSpPr>
        <p:spPr>
          <a:xfrm>
            <a:off x="37197142" y="32682771"/>
            <a:ext cx="8618714" cy="3320391"/>
          </a:xfrm>
          <a:prstGeom prst="roundRect">
            <a:avLst/>
          </a:prstGeom>
          <a:solidFill>
            <a:srgbClr val="A6A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742950" indent="-742950">
              <a:spcBef>
                <a:spcPct val="0"/>
              </a:spcBef>
              <a:buAutoNum type="arabicPeriod"/>
            </a:pPr>
            <a:endParaRPr lang="en-US" sz="3200" b="1">
              <a:solidFill>
                <a:schemeClr val="bg1"/>
              </a:solidFill>
            </a:endParaRP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12BD6630-0DAA-7E4D-8E3D-AEC5DA2B1820}"/>
              </a:ext>
            </a:extLst>
          </p:cNvPr>
          <p:cNvSpPr/>
          <p:nvPr/>
        </p:nvSpPr>
        <p:spPr>
          <a:xfrm>
            <a:off x="17446611" y="19512853"/>
            <a:ext cx="16265276" cy="2910504"/>
          </a:xfrm>
          <a:prstGeom prst="roundRect">
            <a:avLst/>
          </a:prstGeom>
          <a:solidFill>
            <a:srgbClr val="15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90000"/>
              </a:lnSpc>
            </a:pPr>
            <a:r>
              <a:rPr lang="en-US" altLang="en-US" sz="3600" b="1">
                <a:solidFill>
                  <a:schemeClr val="bg1"/>
                </a:solidFill>
                <a:ea typeface="ＭＳ Ｐゴシック"/>
              </a:rPr>
              <a:t>Brandon Wong, BS, </a:t>
            </a:r>
            <a:r>
              <a:rPr lang="en-US" sz="3600" b="1">
                <a:solidFill>
                  <a:schemeClr val="bg1"/>
                </a:solidFill>
                <a:ea typeface="Calibri"/>
              </a:rPr>
              <a:t>UC Davis School of Medicine</a:t>
            </a:r>
            <a:endParaRPr lang="en-US" altLang="en-US" sz="3600" b="1">
              <a:solidFill>
                <a:schemeClr val="bg1"/>
              </a:solidFill>
              <a:ea typeface="ＭＳ Ｐゴシック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lang="en-US" altLang="en-US" sz="3600" b="1">
                <a:solidFill>
                  <a:schemeClr val="bg1"/>
                </a:solidFill>
                <a:ea typeface="ＭＳ Ｐゴシック"/>
              </a:rPr>
              <a:t>Charley Yan, BS, UC Davis School of Medicine</a:t>
            </a:r>
            <a:endParaRPr lang="en-US" altLang="en-US" sz="3600" b="1">
              <a:solidFill>
                <a:schemeClr val="bg1"/>
              </a:solidFill>
              <a:ea typeface="ＭＳ Ｐゴシック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lang="en-US" altLang="en-US" sz="3600" b="1">
                <a:solidFill>
                  <a:schemeClr val="bg1"/>
                </a:solidFill>
                <a:ea typeface="ＭＳ Ｐゴシック"/>
              </a:rPr>
              <a:t>Karmtej Cheema, BS, UC Davis School of Medicine</a:t>
            </a:r>
            <a:endParaRPr lang="en-US" altLang="en-US" sz="3600" b="1">
              <a:solidFill>
                <a:schemeClr val="bg1"/>
              </a:solidFill>
              <a:ea typeface="ＭＳ Ｐゴシック"/>
              <a:cs typeface="Calibri"/>
            </a:endParaRPr>
          </a:p>
          <a:p>
            <a:pPr algn="ctr">
              <a:lnSpc>
                <a:spcPct val="90000"/>
              </a:lnSpc>
            </a:pPr>
            <a:r>
              <a:rPr lang="en-US" altLang="en-US" sz="3600" b="1">
                <a:solidFill>
                  <a:schemeClr val="bg1"/>
                </a:solidFill>
                <a:ea typeface="ＭＳ Ｐゴシック"/>
              </a:rPr>
              <a:t>Neal Fleming, MD, PhD, Department of Anesthesiology and Pain Medicine, </a:t>
            </a:r>
          </a:p>
          <a:p>
            <a:pPr algn="ctr">
              <a:lnSpc>
                <a:spcPct val="90000"/>
              </a:lnSpc>
            </a:pPr>
            <a:r>
              <a:rPr lang="en-US" altLang="en-US" sz="3600" b="1">
                <a:solidFill>
                  <a:schemeClr val="bg1"/>
                </a:solidFill>
                <a:ea typeface="ＭＳ Ｐゴシック"/>
              </a:rPr>
              <a:t>UC Davis School of Medicine</a:t>
            </a:r>
            <a:endParaRPr lang="en-US" altLang="en-US" sz="3600" b="1">
              <a:solidFill>
                <a:schemeClr val="bg1"/>
              </a:solidFill>
              <a:ea typeface="ＭＳ Ｐゴシック"/>
              <a:cs typeface="Calibri"/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120848C-77C8-D341-9334-3A3DFD7D9178}"/>
              </a:ext>
            </a:extLst>
          </p:cNvPr>
          <p:cNvSpPr/>
          <p:nvPr/>
        </p:nvSpPr>
        <p:spPr>
          <a:xfrm>
            <a:off x="37197142" y="27512814"/>
            <a:ext cx="12830795" cy="4694702"/>
          </a:xfrm>
          <a:prstGeom prst="roundRect">
            <a:avLst/>
          </a:prstGeom>
          <a:solidFill>
            <a:srgbClr val="1D4B78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857250" indent="-857250">
              <a:buFont typeface="Arial" charset="0"/>
              <a:buChar char="•"/>
            </a:pPr>
            <a:endParaRPr lang="en-US" sz="4000" b="1">
              <a:solidFill>
                <a:schemeClr val="bg1"/>
              </a:solidFill>
              <a:cs typeface="Calibri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FD5A191-262E-496B-B366-CE00474D75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78" t="5574" r="2174" b="8955"/>
          <a:stretch/>
        </p:blipFill>
        <p:spPr>
          <a:xfrm>
            <a:off x="23928715" y="16011982"/>
            <a:ext cx="8409353" cy="2283353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0530953-482B-88C6-78A4-1702763BAFC5}"/>
              </a:ext>
            </a:extLst>
          </p:cNvPr>
          <p:cNvSpPr/>
          <p:nvPr/>
        </p:nvSpPr>
        <p:spPr>
          <a:xfrm>
            <a:off x="3125628" y="13965444"/>
            <a:ext cx="9931687" cy="12469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600" b="1">
                <a:ea typeface="+mn-lt"/>
                <a:cs typeface="+mn-lt"/>
              </a:rPr>
              <a:t>IRB approval obtained</a:t>
            </a:r>
            <a:endParaRPr lang="en-US" sz="3600" b="1">
              <a:cs typeface="Calibri" panose="020F0502020204030204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F461076A-C1BD-882A-77D8-F52BF6E2161C}"/>
              </a:ext>
            </a:extLst>
          </p:cNvPr>
          <p:cNvSpPr/>
          <p:nvPr/>
        </p:nvSpPr>
        <p:spPr>
          <a:xfrm>
            <a:off x="3124758" y="17504600"/>
            <a:ext cx="9913934" cy="13200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600" b="1">
                <a:cs typeface="Calibri"/>
              </a:rPr>
              <a:t>Patients screened for PaO2 &gt; 125 and age &lt; 18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F1607805-76CB-70B6-D67D-1B538B3F1089}"/>
              </a:ext>
            </a:extLst>
          </p:cNvPr>
          <p:cNvSpPr/>
          <p:nvPr/>
        </p:nvSpPr>
        <p:spPr>
          <a:xfrm>
            <a:off x="3124752" y="19240764"/>
            <a:ext cx="9913935" cy="1377518"/>
          </a:xfrm>
          <a:prstGeom prst="roundRect">
            <a:avLst/>
          </a:prstGeom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ea typeface="+mn-lt"/>
                <a:cs typeface="+mn-lt"/>
              </a:rPr>
              <a:t>SaO2 time paired 5-minute average SpO2, </a:t>
            </a:r>
          </a:p>
          <a:p>
            <a:pPr algn="ctr"/>
            <a:r>
              <a:rPr lang="en-US" sz="3200" b="1">
                <a:ea typeface="+mn-lt"/>
                <a:cs typeface="+mn-lt"/>
              </a:rPr>
              <a:t>Massey-Martin skin tone rating (MMSTS)</a:t>
            </a:r>
            <a:endParaRPr lang="en-US" sz="3200" b="1">
              <a:cs typeface="Calibri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B27E9E9-DB15-1E6E-B3B5-7395EFC4F351}"/>
              </a:ext>
            </a:extLst>
          </p:cNvPr>
          <p:cNvSpPr/>
          <p:nvPr/>
        </p:nvSpPr>
        <p:spPr>
          <a:xfrm>
            <a:off x="3116304" y="21174344"/>
            <a:ext cx="9909709" cy="1263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ea typeface="+mn-lt"/>
                <a:cs typeface="+mn-lt"/>
              </a:rPr>
              <a:t>SaO2 – SpO2 compared between MMSTS groups using Kruskal-Wallis statistical test and Spearman Correlation</a:t>
            </a:r>
            <a:endParaRPr lang="en-US" sz="3600" b="1">
              <a:cs typeface="Calibri"/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AA059FA2-7B7D-229E-3D28-EAF7F2396777}"/>
              </a:ext>
            </a:extLst>
          </p:cNvPr>
          <p:cNvSpPr/>
          <p:nvPr/>
        </p:nvSpPr>
        <p:spPr>
          <a:xfrm>
            <a:off x="3125205" y="15691169"/>
            <a:ext cx="9931687" cy="13356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3200" b="1">
                <a:ea typeface="+mn-lt"/>
                <a:cs typeface="+mn-lt"/>
              </a:rPr>
              <a:t>ABG SaO2 collected from pulmonary blood gas lab </a:t>
            </a:r>
            <a:endParaRPr lang="en-US" sz="3200">
              <a:cs typeface="Calibri" panose="020F0502020204030204"/>
            </a:endParaRPr>
          </a:p>
        </p:txBody>
      </p:sp>
      <p:pic>
        <p:nvPicPr>
          <p:cNvPr id="70" name="Graphic 70" descr="Badge 1 with solid fill">
            <a:extLst>
              <a:ext uri="{FF2B5EF4-FFF2-40B4-BE49-F238E27FC236}">
                <a16:creationId xmlns:a16="http://schemas.microsoft.com/office/drawing/2014/main" id="{80CEC11C-0191-9CC9-47CB-DA8C303C8A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98735" y="14130003"/>
            <a:ext cx="949636" cy="914400"/>
          </a:xfrm>
          <a:prstGeom prst="rect">
            <a:avLst/>
          </a:prstGeom>
        </p:spPr>
      </p:pic>
      <p:pic>
        <p:nvPicPr>
          <p:cNvPr id="71" name="Graphic 71" descr="Badge with solid fill">
            <a:extLst>
              <a:ext uri="{FF2B5EF4-FFF2-40B4-BE49-F238E27FC236}">
                <a16:creationId xmlns:a16="http://schemas.microsoft.com/office/drawing/2014/main" id="{368D4777-5040-55A3-C3B6-2F1267D30A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8735" y="15903629"/>
            <a:ext cx="949636" cy="914400"/>
          </a:xfrm>
          <a:prstGeom prst="rect">
            <a:avLst/>
          </a:prstGeom>
        </p:spPr>
      </p:pic>
      <p:pic>
        <p:nvPicPr>
          <p:cNvPr id="72" name="Graphic 72" descr="Badge 3 with solid fill">
            <a:extLst>
              <a:ext uri="{FF2B5EF4-FFF2-40B4-BE49-F238E27FC236}">
                <a16:creationId xmlns:a16="http://schemas.microsoft.com/office/drawing/2014/main" id="{F6BCED6F-9FD7-BD9F-71AD-F72B34D509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98735" y="17715595"/>
            <a:ext cx="949636" cy="914400"/>
          </a:xfrm>
          <a:prstGeom prst="rect">
            <a:avLst/>
          </a:prstGeom>
        </p:spPr>
      </p:pic>
      <p:pic>
        <p:nvPicPr>
          <p:cNvPr id="73" name="Graphic 73" descr="Badge 4 with solid fill">
            <a:extLst>
              <a:ext uri="{FF2B5EF4-FFF2-40B4-BE49-F238E27FC236}">
                <a16:creationId xmlns:a16="http://schemas.microsoft.com/office/drawing/2014/main" id="{B3DE93DF-014A-CED1-342C-D2EA18E904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8735" y="19467341"/>
            <a:ext cx="949636" cy="914400"/>
          </a:xfrm>
          <a:prstGeom prst="rect">
            <a:avLst/>
          </a:prstGeom>
        </p:spPr>
      </p:pic>
      <p:pic>
        <p:nvPicPr>
          <p:cNvPr id="74" name="Graphic 74" descr="Badge 5 with solid fill">
            <a:extLst>
              <a:ext uri="{FF2B5EF4-FFF2-40B4-BE49-F238E27FC236}">
                <a16:creationId xmlns:a16="http://schemas.microsoft.com/office/drawing/2014/main" id="{142FE61F-868D-51E4-AB40-23DB5EDE07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98735" y="21327651"/>
            <a:ext cx="949636" cy="914400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940CA88A-1289-44B6-1AF5-2207EF25788F}"/>
              </a:ext>
            </a:extLst>
          </p:cNvPr>
          <p:cNvSpPr txBox="1"/>
          <p:nvPr/>
        </p:nvSpPr>
        <p:spPr>
          <a:xfrm>
            <a:off x="4478916" y="12848492"/>
            <a:ext cx="636866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  <a:ea typeface="+mn-lt"/>
                <a:cs typeface="+mn-lt"/>
              </a:rPr>
              <a:t>Methods</a:t>
            </a:r>
            <a:endParaRPr lang="en-US" sz="5400">
              <a:solidFill>
                <a:schemeClr val="bg1"/>
              </a:solidFill>
              <a:cs typeface="Calibri" panose="020F0502020204030204"/>
            </a:endParaRPr>
          </a:p>
        </p:txBody>
      </p:sp>
      <p:pic>
        <p:nvPicPr>
          <p:cNvPr id="7" name="Picture 7" descr="Chart, box and whisker chart&#10;&#10;Description automatically generated">
            <a:extLst>
              <a:ext uri="{FF2B5EF4-FFF2-40B4-BE49-F238E27FC236}">
                <a16:creationId xmlns:a16="http://schemas.microsoft.com/office/drawing/2014/main" id="{7B0B4277-C0A3-8720-308C-903E21F7870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446611" y="24266347"/>
            <a:ext cx="12235560" cy="112566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16" descr="Chart&#10;&#10;Description automatically generated">
            <a:extLst>
              <a:ext uri="{FF2B5EF4-FFF2-40B4-BE49-F238E27FC236}">
                <a16:creationId xmlns:a16="http://schemas.microsoft.com/office/drawing/2014/main" id="{04DF7425-994F-47CB-E3D1-0D426555833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010672" y="9960904"/>
            <a:ext cx="10690476" cy="16937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B7E5895-E024-AAF7-0C96-41C7A4698337}"/>
              </a:ext>
            </a:extLst>
          </p:cNvPr>
          <p:cNvSpPr txBox="1"/>
          <p:nvPr/>
        </p:nvSpPr>
        <p:spPr>
          <a:xfrm>
            <a:off x="16333670" y="5865359"/>
            <a:ext cx="18226058" cy="90178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500" b="1">
                <a:latin typeface="Calibri"/>
              </a:rPr>
              <a:t>Masimo pulse oximeter monitors appear to be accurate in different skin tones</a:t>
            </a:r>
            <a:endParaRPr lang="en-US" sz="14500">
              <a:cs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B1789F-1FFE-0E61-B034-3DCF55069EED}"/>
              </a:ext>
            </a:extLst>
          </p:cNvPr>
          <p:cNvSpPr txBox="1"/>
          <p:nvPr/>
        </p:nvSpPr>
        <p:spPr>
          <a:xfrm>
            <a:off x="1608744" y="5486961"/>
            <a:ext cx="12109010" cy="69865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57250" indent="-857250" defTabSz="914400">
              <a:buFont typeface="Arial"/>
              <a:buChar char="•"/>
              <a:defRPr/>
            </a:pP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Pulse oximetry is ubiquitously used in medicine to assess oxygenation status</a:t>
            </a:r>
            <a:endParaRPr lang="en-US" sz="4000">
              <a:solidFill>
                <a:schemeClr val="bg1"/>
              </a:solidFill>
              <a:cs typeface="Calibri"/>
            </a:endParaRPr>
          </a:p>
          <a:p>
            <a:pPr marL="857250" indent="-857250" defTabSz="914400">
              <a:buFont typeface="Arial"/>
              <a:buChar char="•"/>
              <a:defRPr/>
            </a:pP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Multiple recent studies report a bias in pulse oximetry measurement between white patients and other racial/ethnic groups</a:t>
            </a:r>
          </a:p>
          <a:p>
            <a:pPr marL="857250" indent="-857250" defTabSz="914400">
              <a:buFont typeface="Arial"/>
              <a:buChar char="•"/>
              <a:defRPr/>
            </a:pP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Race/ethnicity is likely not an accurate predictor of skin color</a:t>
            </a:r>
          </a:p>
          <a:p>
            <a:pPr marL="857250" indent="-857250" defTabSz="914400">
              <a:buFont typeface="Arial"/>
              <a:buChar char="•"/>
              <a:defRPr/>
            </a:pP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The purpose of this study is to examine the accuracy of pulse oximetry with different skin colors using a standardized scale</a:t>
            </a:r>
          </a:p>
          <a:p>
            <a:endParaRPr lang="en-US" sz="48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EEEFA2-FADD-CBB5-D6C5-CD587A71F4DC}"/>
              </a:ext>
            </a:extLst>
          </p:cNvPr>
          <p:cNvSpPr txBox="1"/>
          <p:nvPr/>
        </p:nvSpPr>
        <p:spPr>
          <a:xfrm>
            <a:off x="4628215" y="4467491"/>
            <a:ext cx="636866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  <a:ea typeface="+mn-lt"/>
                <a:cs typeface="+mn-lt"/>
              </a:rPr>
              <a:t>Background</a:t>
            </a:r>
            <a:endParaRPr lang="en-US" sz="540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960F1E-C4B4-9B9B-FCB0-6E23E193015C}"/>
              </a:ext>
            </a:extLst>
          </p:cNvPr>
          <p:cNvSpPr txBox="1"/>
          <p:nvPr/>
        </p:nvSpPr>
        <p:spPr>
          <a:xfrm>
            <a:off x="38001362" y="5754814"/>
            <a:ext cx="116315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a typeface="Calibri"/>
                <a:cs typeface="Calibri"/>
              </a:rPr>
              <a:t>Race and ethnicity correlate poorly with skin color. </a:t>
            </a: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Despite a statistical significance difference in SaO</a:t>
            </a:r>
            <a:r>
              <a:rPr lang="en-US" sz="4000" b="1" baseline="-25000">
                <a:solidFill>
                  <a:schemeClr val="bg1"/>
                </a:solidFill>
                <a:ea typeface="+mn-lt"/>
                <a:cs typeface="+mn-lt"/>
              </a:rPr>
              <a:t>2</a:t>
            </a: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 – SpO</a:t>
            </a:r>
            <a:r>
              <a:rPr lang="en-US" sz="4000" b="1" baseline="-25000">
                <a:solidFill>
                  <a:schemeClr val="bg1"/>
                </a:solidFill>
                <a:ea typeface="+mn-lt"/>
                <a:cs typeface="+mn-lt"/>
              </a:rPr>
              <a:t>2 </a:t>
            </a: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across all MMSTS, it is unclear if there is a clinical significance to these findings as there is no trend between SaO</a:t>
            </a:r>
            <a:r>
              <a:rPr lang="en-US" sz="4000" b="1" baseline="-25000">
                <a:solidFill>
                  <a:schemeClr val="bg1"/>
                </a:solidFill>
                <a:ea typeface="+mn-lt"/>
                <a:cs typeface="+mn-lt"/>
              </a:rPr>
              <a:t>2</a:t>
            </a: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 – SpO</a:t>
            </a:r>
            <a:r>
              <a:rPr lang="en-US" sz="4000" b="1" baseline="-25000">
                <a:solidFill>
                  <a:schemeClr val="bg1"/>
                </a:solidFill>
                <a:ea typeface="+mn-lt"/>
                <a:cs typeface="+mn-lt"/>
              </a:rPr>
              <a:t>2</a:t>
            </a:r>
            <a:r>
              <a:rPr lang="en-US" sz="4000" b="1">
                <a:solidFill>
                  <a:schemeClr val="bg1"/>
                </a:solidFill>
                <a:ea typeface="+mn-lt"/>
                <a:cs typeface="+mn-lt"/>
              </a:rPr>
              <a:t> and MMSTS.</a:t>
            </a:r>
            <a:endParaRPr lang="en-US" sz="4400" b="1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222C086-8A28-C7B6-306E-72DBD2022D27}"/>
              </a:ext>
            </a:extLst>
          </p:cNvPr>
          <p:cNvSpPr txBox="1"/>
          <p:nvPr/>
        </p:nvSpPr>
        <p:spPr>
          <a:xfrm>
            <a:off x="40250362" y="4792628"/>
            <a:ext cx="636866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  <a:ea typeface="+mn-lt"/>
                <a:cs typeface="+mn-lt"/>
              </a:rPr>
              <a:t>Discussion</a:t>
            </a:r>
            <a:endParaRPr lang="en-US" sz="540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BDEDF1-CA14-A618-9C49-290EA6AD2850}"/>
              </a:ext>
            </a:extLst>
          </p:cNvPr>
          <p:cNvSpPr txBox="1"/>
          <p:nvPr/>
        </p:nvSpPr>
        <p:spPr>
          <a:xfrm>
            <a:off x="37561187" y="28561501"/>
            <a:ext cx="11971081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57250" indent="-857250">
              <a:buFont typeface="Arial" charset="0"/>
              <a:buChar char="•"/>
            </a:pPr>
            <a:r>
              <a:rPr lang="en-US" sz="3600" b="1">
                <a:solidFill>
                  <a:schemeClr val="bg1"/>
                </a:solidFill>
              </a:rPr>
              <a:t>Low amount of high Massey score patients in the UC Davis hospital population</a:t>
            </a:r>
          </a:p>
          <a:p>
            <a:pPr marL="857250" indent="-857250">
              <a:buFont typeface="Arial" charset="0"/>
              <a:buChar char="•"/>
            </a:pPr>
            <a:r>
              <a:rPr lang="en-US" sz="3600" b="1">
                <a:solidFill>
                  <a:schemeClr val="bg1"/>
                </a:solidFill>
                <a:cs typeface="Calibri"/>
              </a:rPr>
              <a:t>Study conclusions only limited to Masimo monitor and algorithms</a:t>
            </a:r>
          </a:p>
          <a:p>
            <a:pPr marL="857250" indent="-857250">
              <a:buFont typeface="Arial" charset="0"/>
              <a:buChar char="•"/>
            </a:pPr>
            <a:r>
              <a:rPr lang="en-US" sz="3600" b="1">
                <a:solidFill>
                  <a:schemeClr val="bg1"/>
                </a:solidFill>
                <a:ea typeface="+mn-lt"/>
                <a:cs typeface="+mn-lt"/>
              </a:rPr>
              <a:t>Next step: Extend study to capture higher Massey score and lower saturation pulse ox data observations</a:t>
            </a:r>
            <a:endParaRPr lang="en-US" sz="3600" b="1">
              <a:solidFill>
                <a:schemeClr val="bg1"/>
              </a:solidFill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47EFD9-12FA-CACF-53B5-F14DA9E41578}"/>
              </a:ext>
            </a:extLst>
          </p:cNvPr>
          <p:cNvSpPr txBox="1"/>
          <p:nvPr/>
        </p:nvSpPr>
        <p:spPr>
          <a:xfrm>
            <a:off x="40456963" y="27672929"/>
            <a:ext cx="636866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6000" b="1">
                <a:solidFill>
                  <a:schemeClr val="bg1"/>
                </a:solidFill>
                <a:ea typeface="+mn-lt"/>
                <a:cs typeface="+mn-lt"/>
              </a:rPr>
              <a:t>Limitations</a:t>
            </a:r>
            <a:endParaRPr lang="en-US" sz="540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380F74-76B2-7B40-B449-1C8CF5ABF1EA}"/>
              </a:ext>
            </a:extLst>
          </p:cNvPr>
          <p:cNvSpPr txBox="1"/>
          <p:nvPr/>
        </p:nvSpPr>
        <p:spPr>
          <a:xfrm>
            <a:off x="37709868" y="33657811"/>
            <a:ext cx="76264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spcBef>
                <a:spcPct val="0"/>
              </a:spcBef>
              <a:buAutoNum type="arabicPeriod"/>
            </a:pPr>
            <a:r>
              <a:rPr lang="en-US" altLang="en-US" sz="2400" b="1" err="1">
                <a:solidFill>
                  <a:schemeClr val="bg1"/>
                </a:solidFill>
              </a:rPr>
              <a:t>Sjoding</a:t>
            </a:r>
            <a:r>
              <a:rPr lang="en-US" altLang="en-US" sz="2400" b="1">
                <a:solidFill>
                  <a:schemeClr val="bg1"/>
                </a:solidFill>
              </a:rPr>
              <a:t> et al, </a:t>
            </a:r>
            <a:r>
              <a:rPr lang="en-US" sz="2400" b="1" i="1">
                <a:solidFill>
                  <a:schemeClr val="bg1"/>
                </a:solidFill>
                <a:ea typeface="+mn-lt"/>
                <a:cs typeface="+mn-lt"/>
              </a:rPr>
              <a:t>N </a:t>
            </a:r>
            <a:r>
              <a:rPr lang="en-US" sz="2400" b="1" i="1" err="1">
                <a:solidFill>
                  <a:schemeClr val="bg1"/>
                </a:solidFill>
                <a:ea typeface="+mn-lt"/>
                <a:cs typeface="+mn-lt"/>
              </a:rPr>
              <a:t>Engl</a:t>
            </a:r>
            <a:r>
              <a:rPr lang="en-US" sz="2400" b="1" i="1">
                <a:solidFill>
                  <a:schemeClr val="bg1"/>
                </a:solidFill>
                <a:ea typeface="+mn-lt"/>
                <a:cs typeface="+mn-lt"/>
              </a:rPr>
              <a:t> J Med</a:t>
            </a:r>
            <a:r>
              <a:rPr lang="en-US" sz="2400" b="1">
                <a:solidFill>
                  <a:schemeClr val="bg1"/>
                </a:solidFill>
                <a:ea typeface="+mn-lt"/>
                <a:cs typeface="+mn-lt"/>
              </a:rPr>
              <a:t>. 2020;383(25):2477-2478.</a:t>
            </a:r>
          </a:p>
          <a:p>
            <a:pPr marL="742950" indent="-742950">
              <a:spcBef>
                <a:spcPct val="0"/>
              </a:spcBef>
              <a:buAutoNum type="arabicPeriod"/>
            </a:pPr>
            <a:r>
              <a:rPr lang="en-US" altLang="en-US" sz="2400" b="1" err="1">
                <a:solidFill>
                  <a:schemeClr val="bg1"/>
                </a:solidFill>
              </a:rPr>
              <a:t>Fawzy</a:t>
            </a:r>
            <a:r>
              <a:rPr lang="en-US" altLang="en-US" sz="2400" b="1">
                <a:solidFill>
                  <a:schemeClr val="bg1"/>
                </a:solidFill>
              </a:rPr>
              <a:t>, et al., JAMA Internal Medicine </a:t>
            </a:r>
            <a:r>
              <a:rPr lang="en-US" sz="2400" b="1">
                <a:solidFill>
                  <a:schemeClr val="bg1"/>
                </a:solidFill>
                <a:ea typeface="+mn-lt"/>
                <a:cs typeface="+mn-lt"/>
              </a:rPr>
              <a:t>2022;182(7):730-738</a:t>
            </a:r>
          </a:p>
          <a:p>
            <a:pPr marL="742950" indent="-742950">
              <a:spcBef>
                <a:spcPct val="0"/>
              </a:spcBef>
              <a:buFontTx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Massey, Douglas S., and Jennifer A. Martin. 2003. The NIS Skin Color Scale.</a:t>
            </a:r>
          </a:p>
          <a:p>
            <a:pPr marL="742950" indent="-742950">
              <a:spcBef>
                <a:spcPct val="0"/>
              </a:spcBef>
              <a:buAutoNum type="arabicPeriod"/>
            </a:pP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AF8100-93BF-5DE8-97B6-A06E6A52C71F}"/>
              </a:ext>
            </a:extLst>
          </p:cNvPr>
          <p:cNvSpPr txBox="1"/>
          <p:nvPr/>
        </p:nvSpPr>
        <p:spPr>
          <a:xfrm>
            <a:off x="37709868" y="32804140"/>
            <a:ext cx="6771261" cy="9387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500" b="1">
                <a:solidFill>
                  <a:schemeClr val="bg1"/>
                </a:solidFill>
                <a:ea typeface="+mn-lt"/>
                <a:cs typeface="+mn-lt"/>
              </a:rPr>
              <a:t>References</a:t>
            </a:r>
            <a:endParaRPr lang="en-US" sz="550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0FAFA8-55AD-A1DD-8E56-84C15B27B1C1}"/>
              </a:ext>
            </a:extLst>
          </p:cNvPr>
          <p:cNvSpPr txBox="1"/>
          <p:nvPr/>
        </p:nvSpPr>
        <p:spPr>
          <a:xfrm rot="16200000">
            <a:off x="-899926" y="29029543"/>
            <a:ext cx="735664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600" b="1">
                <a:solidFill>
                  <a:schemeClr val="bg1"/>
                </a:solidFill>
                <a:ea typeface="+mn-lt"/>
                <a:cs typeface="+mn-lt"/>
              </a:rPr>
              <a:t>Results</a:t>
            </a:r>
            <a:endParaRPr lang="en-US" sz="9600">
              <a:solidFill>
                <a:schemeClr val="bg1"/>
              </a:solidFill>
              <a:cs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B853B2-9198-FFC7-36EA-C970F0F3FE55}"/>
              </a:ext>
            </a:extLst>
          </p:cNvPr>
          <p:cNvSpPr txBox="1"/>
          <p:nvPr/>
        </p:nvSpPr>
        <p:spPr>
          <a:xfrm>
            <a:off x="30675980" y="30494954"/>
            <a:ext cx="4394548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H = 29.77</a:t>
            </a:r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 </a:t>
            </a:r>
            <a:endParaRPr lang="en-US">
              <a:solidFill>
                <a:schemeClr val="bg1"/>
              </a:solidFill>
            </a:endParaRPr>
          </a:p>
          <a:p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p =.00005</a:t>
            </a:r>
            <a:endParaRPr lang="en-US">
              <a:solidFill>
                <a:schemeClr val="bg1"/>
              </a:solidFill>
            </a:endParaRPr>
          </a:p>
          <a:p>
            <a:endParaRPr lang="en-US" sz="4400" b="1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4400" b="1" u="sng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MMSTS Groups</a:t>
            </a:r>
          </a:p>
          <a:p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1 &amp; </a:t>
            </a:r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5</a:t>
            </a:r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  </a:t>
            </a:r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p = 0.035</a:t>
            </a:r>
            <a:endParaRPr lang="en-US">
              <a:solidFill>
                <a:schemeClr val="bg1"/>
              </a:solidFill>
            </a:endParaRPr>
          </a:p>
          <a:p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1 </a:t>
            </a:r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&amp; </a:t>
            </a:r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7</a:t>
            </a:r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 </a:t>
            </a:r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 p = 0.039</a:t>
            </a:r>
            <a:endParaRPr lang="en-US" sz="239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1A8EE-9778-2153-C7A1-1E361470E423}"/>
              </a:ext>
            </a:extLst>
          </p:cNvPr>
          <p:cNvSpPr txBox="1"/>
          <p:nvPr/>
        </p:nvSpPr>
        <p:spPr>
          <a:xfrm>
            <a:off x="30683789" y="26047967"/>
            <a:ext cx="5210767" cy="21852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4800" b="1">
              <a:solidFill>
                <a:srgbClr val="000000"/>
              </a:solidFill>
              <a:latin typeface="Arial"/>
              <a:ea typeface="Arial" panose="020B0604020202020204" pitchFamily="34" charset="0"/>
              <a:cs typeface="Arial"/>
            </a:endParaRPr>
          </a:p>
          <a:p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r = -</a:t>
            </a:r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0.07967</a:t>
            </a:r>
            <a:endParaRPr lang="en-US" sz="4400">
              <a:solidFill>
                <a:schemeClr val="bg1"/>
              </a:solidFill>
              <a:latin typeface="Arial"/>
              <a:ea typeface="Arial" panose="020B0604020202020204" pitchFamily="34" charset="0"/>
              <a:cs typeface="Arial"/>
            </a:endParaRPr>
          </a:p>
          <a:p>
            <a:r>
              <a:rPr lang="en-US" sz="4400" b="1">
                <a:solidFill>
                  <a:schemeClr val="bg1"/>
                </a:solidFill>
                <a:latin typeface="Arial"/>
                <a:ea typeface="Arial" panose="020B0604020202020204" pitchFamily="34" charset="0"/>
                <a:cs typeface="Arial"/>
              </a:rPr>
              <a:t>p</a:t>
            </a:r>
            <a:r>
              <a:rPr lang="en-US" sz="4400" b="1">
                <a:solidFill>
                  <a:schemeClr val="bg1"/>
                </a:solidFill>
                <a:effectLst/>
                <a:latin typeface="Arial"/>
                <a:ea typeface="Arial" panose="020B0604020202020204" pitchFamily="34" charset="0"/>
                <a:cs typeface="Arial"/>
              </a:rPr>
              <a:t> = </a:t>
            </a:r>
            <a:r>
              <a:rPr lang="en-US" sz="4400" b="1">
                <a:solidFill>
                  <a:schemeClr val="bg1"/>
                </a:solidFill>
                <a:latin typeface="Arial"/>
                <a:cs typeface="Arial"/>
              </a:rPr>
              <a:t>0.0002</a:t>
            </a:r>
            <a:endParaRPr lang="en-US" sz="440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5" name="Graphic 71" descr="Badge with solid fill">
            <a:extLst>
              <a:ext uri="{FF2B5EF4-FFF2-40B4-BE49-F238E27FC236}">
                <a16:creationId xmlns:a16="http://schemas.microsoft.com/office/drawing/2014/main" id="{88E4AE18-9548-C932-8CF7-5EAE8DE56C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374331" y="24482199"/>
            <a:ext cx="949636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C181AA6-E7F6-3B6B-F487-0BAB5DE63B64}"/>
              </a:ext>
            </a:extLst>
          </p:cNvPr>
          <p:cNvSpPr txBox="1"/>
          <p:nvPr/>
        </p:nvSpPr>
        <p:spPr>
          <a:xfrm>
            <a:off x="30231776" y="23785237"/>
            <a:ext cx="5210767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Arial"/>
                <a:cs typeface="Arial"/>
              </a:rPr>
              <a:t>Statistical Significance</a:t>
            </a:r>
            <a:endParaRPr lang="en-US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endParaRPr lang="en-US" sz="4800" b="1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31" name="Graphic 70" descr="Badge 1 with solid fill">
            <a:extLst>
              <a:ext uri="{FF2B5EF4-FFF2-40B4-BE49-F238E27FC236}">
                <a16:creationId xmlns:a16="http://schemas.microsoft.com/office/drawing/2014/main" id="{20400EC3-77A1-CA0A-9ED9-D6C05ADC49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25154" y="25759314"/>
            <a:ext cx="949636" cy="914400"/>
          </a:xfrm>
          <a:prstGeom prst="rect">
            <a:avLst/>
          </a:prstGeom>
        </p:spPr>
      </p:pic>
      <p:pic>
        <p:nvPicPr>
          <p:cNvPr id="32" name="Graphic 71" descr="Badge with solid fill">
            <a:extLst>
              <a:ext uri="{FF2B5EF4-FFF2-40B4-BE49-F238E27FC236}">
                <a16:creationId xmlns:a16="http://schemas.microsoft.com/office/drawing/2014/main" id="{85F19696-9535-BD33-9004-42C357DE65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3789" y="29349465"/>
            <a:ext cx="949636" cy="914400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65C42C3-2368-F4C3-2F15-D2BB7F1A8AE4}"/>
              </a:ext>
            </a:extLst>
          </p:cNvPr>
          <p:cNvSpPr/>
          <p:nvPr/>
        </p:nvSpPr>
        <p:spPr>
          <a:xfrm>
            <a:off x="4075953" y="24266346"/>
            <a:ext cx="12723882" cy="11256636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 descr="Qr code&#10;&#10;Description automatically generated">
            <a:extLst>
              <a:ext uri="{FF2B5EF4-FFF2-40B4-BE49-F238E27FC236}">
                <a16:creationId xmlns:a16="http://schemas.microsoft.com/office/drawing/2014/main" id="{7519D963-A8AE-0D8A-CFE6-0D13E9F42FC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340311" y="15053875"/>
            <a:ext cx="3999339" cy="40568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C63FC54-B3C2-F943-9D8B-0E476FD8B63A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328582" y="34628327"/>
            <a:ext cx="3702431" cy="1160095"/>
          </a:xfrm>
          <a:prstGeom prst="rect">
            <a:avLst/>
          </a:prstGeom>
        </p:spPr>
      </p:pic>
      <p:pic>
        <p:nvPicPr>
          <p:cNvPr id="8" name="Picture 9" descr="Chart, box and whisker chart&#10;&#10;Description automatically generated">
            <a:extLst>
              <a:ext uri="{FF2B5EF4-FFF2-40B4-BE49-F238E27FC236}">
                <a16:creationId xmlns:a16="http://schemas.microsoft.com/office/drawing/2014/main" id="{E8539DCB-832E-9FD5-4B0F-36413657932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121168" y="24266347"/>
            <a:ext cx="10604130" cy="8006797"/>
          </a:xfrm>
          <a:prstGeom prst="roundRect">
            <a:avLst>
              <a:gd name="adj" fmla="val 9421"/>
            </a:avLst>
          </a:prstGeom>
          <a:ln>
            <a:noFill/>
          </a:ln>
          <a:effectLst/>
        </p:spPr>
      </p:pic>
      <p:pic>
        <p:nvPicPr>
          <p:cNvPr id="23" name="Graphic 70" descr="Badge 1 with solid fill">
            <a:extLst>
              <a:ext uri="{FF2B5EF4-FFF2-40B4-BE49-F238E27FC236}">
                <a16:creationId xmlns:a16="http://schemas.microsoft.com/office/drawing/2014/main" id="{3E9B70AF-BBDA-A410-A1C0-2A1310246D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06519" y="24482199"/>
            <a:ext cx="949636" cy="914400"/>
          </a:xfrm>
          <a:prstGeom prst="rect">
            <a:avLst/>
          </a:prstGeom>
        </p:spPr>
      </p:pic>
      <p:pic>
        <p:nvPicPr>
          <p:cNvPr id="34" name="Picture 33" descr="A picture containing table">
            <a:extLst>
              <a:ext uri="{FF2B5EF4-FFF2-40B4-BE49-F238E27FC236}">
                <a16:creationId xmlns:a16="http://schemas.microsoft.com/office/drawing/2014/main" id="{62436C8F-0FF6-E422-1231-FA13A1D292B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875196" y="32775455"/>
            <a:ext cx="11096074" cy="197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2b49ca-617a-4412-a136-22a821ef8eb4">PULSEDOC-910-1087</_dlc_DocId>
    <_dlc_DocIdUrl xmlns="402b49ca-617a-4412-a136-22a821ef8eb4">
      <Url>https://pulse.utah.edu/site/anesthesiology/_layouts/15/DocIdRedir.aspx?ID=PULSEDOC-910-1087</Url>
      <Description>PULSEDOC-910-1087</Description>
    </_dlc_DocIdUrl>
    <Topic xmlns="3aeda5a8-06be-4062-9cb8-edece6c0f65a" xsi:nil="true"/>
    <Category xmlns="3aeda5a8-06be-4062-9cb8-edece6c0f65a" xsi:nil="true"/>
    <yrmw xmlns="3aeda5a8-06be-4062-9cb8-edece6c0f65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19DDFAC71194892A67AF7E1318471" ma:contentTypeVersion="12" ma:contentTypeDescription="Create a new document." ma:contentTypeScope="" ma:versionID="e177fdd7589211d9486483e476a77be3">
  <xsd:schema xmlns:xsd="http://www.w3.org/2001/XMLSchema" xmlns:xs="http://www.w3.org/2001/XMLSchema" xmlns:p="http://schemas.microsoft.com/office/2006/metadata/properties" xmlns:ns1="http://schemas.microsoft.com/sharepoint/v3" xmlns:ns2="402b49ca-617a-4412-a136-22a821ef8eb4" xmlns:ns3="3aeda5a8-06be-4062-9cb8-edece6c0f65a" targetNamespace="http://schemas.microsoft.com/office/2006/metadata/properties" ma:root="true" ma:fieldsID="74a618972d041ab227876904499f27db" ns1:_="" ns2:_="" ns3:_="">
    <xsd:import namespace="http://schemas.microsoft.com/sharepoint/v3"/>
    <xsd:import namespace="402b49ca-617a-4412-a136-22a821ef8eb4"/>
    <xsd:import namespace="3aeda5a8-06be-4062-9cb8-edece6c0f6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yrmw" minOccurs="0"/>
                <xsd:element ref="ns3:Category" minOccurs="0"/>
                <xsd:element ref="ns3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b49ca-617a-4412-a136-22a821ef8eb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da5a8-06be-4062-9cb8-edece6c0f65a" elementFormDefault="qualified">
    <xsd:import namespace="http://schemas.microsoft.com/office/2006/documentManagement/types"/>
    <xsd:import namespace="http://schemas.microsoft.com/office/infopath/2007/PartnerControls"/>
    <xsd:element name="yrmw" ma:index="13" nillable="true" ma:displayName="Date and Time" ma:internalName="yrmw">
      <xsd:simpleType>
        <xsd:restriction base="dms:DateTime"/>
      </xsd:simpleType>
    </xsd:element>
    <xsd:element name="Category" ma:index="14" nillable="true" ma:displayName="Category" ma:internalName="Category">
      <xsd:simpleType>
        <xsd:restriction base="dms:Text">
          <xsd:maxLength value="255"/>
        </xsd:restriction>
      </xsd:simpleType>
    </xsd:element>
    <xsd:element name="Topic" ma:index="15" nillable="true" ma:displayName="Topic" ma:internalName="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1CF2E3-3CA6-42E8-BA52-C4F17C2354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3BC5D8-469E-4A80-A938-DCB03C838EB0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3aeda5a8-06be-4062-9cb8-edece6c0f65a"/>
    <ds:schemaRef ds:uri="http://schemas.microsoft.com/office/infopath/2007/PartnerControls"/>
    <ds:schemaRef ds:uri="http://purl.org/dc/elements/1.1/"/>
    <ds:schemaRef ds:uri="http://schemas.microsoft.com/sharepoint/v3"/>
    <ds:schemaRef ds:uri="http://purl.org/dc/dcmitype/"/>
    <ds:schemaRef ds:uri="402b49ca-617a-4412-a136-22a821ef8e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866548B-0E5F-4437-A5D0-F5EE8016C58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176390E-5C93-4D76-B436-1611ED9898B1}">
  <ds:schemaRefs>
    <ds:schemaRef ds:uri="3aeda5a8-06be-4062-9cb8-edece6c0f65a"/>
    <ds:schemaRef ds:uri="402b49ca-617a-4412-a136-22a821ef8eb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381</Words>
  <Application>Microsoft Office PowerPoint</Application>
  <PresentationFormat>Custom</PresentationFormat>
  <Paragraphs>113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Arial,Sans-Serif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Brief, Compelling, and Descriptive Title:  A Subhead Can Be Useful</dc:title>
  <dc:creator>Harriet Hopf</dc:creator>
  <cp:lastModifiedBy>Neal W Fleming</cp:lastModifiedBy>
  <cp:revision>2</cp:revision>
  <dcterms:created xsi:type="dcterms:W3CDTF">2017-07-19T19:35:59Z</dcterms:created>
  <dcterms:modified xsi:type="dcterms:W3CDTF">2023-03-08T23:21:00Z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0x010100FB319DDFAC71194892A67AF7E1318471</vt:lpwstr>
  </property>
  <property fmtid="{D5CDD505-2E9C-101B-9397-08002B2CF9AE}" pid="3" name="_dlc_DocIdItemGuid">
    <vt:lpwstr>2f8fe835-289a-4471-8467-2156c6493c6a</vt:lpwstr>
  </property>
</Properties>
</file>